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5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3"/>
  </p:notesMasterIdLst>
  <p:sldIdLst>
    <p:sldId id="256" r:id="rId5"/>
    <p:sldId id="1121" r:id="rId6"/>
    <p:sldId id="1144" r:id="rId7"/>
    <p:sldId id="1145" r:id="rId8"/>
    <p:sldId id="1148" r:id="rId9"/>
    <p:sldId id="1153" r:id="rId10"/>
    <p:sldId id="1126" r:id="rId11"/>
    <p:sldId id="1143" r:id="rId12"/>
    <p:sldId id="1078" r:id="rId13"/>
    <p:sldId id="1040" r:id="rId14"/>
    <p:sldId id="1107" r:id="rId15"/>
    <p:sldId id="1108" r:id="rId16"/>
    <p:sldId id="1109" r:id="rId17"/>
    <p:sldId id="1131" r:id="rId18"/>
    <p:sldId id="1088" r:id="rId19"/>
    <p:sldId id="1124" r:id="rId20"/>
    <p:sldId id="1125" r:id="rId21"/>
    <p:sldId id="1095" r:id="rId22"/>
    <p:sldId id="1094" r:id="rId23"/>
    <p:sldId id="1096" r:id="rId24"/>
    <p:sldId id="1127" r:id="rId25"/>
    <p:sldId id="1097" r:id="rId26"/>
    <p:sldId id="760" r:id="rId27"/>
    <p:sldId id="1112" r:id="rId28"/>
    <p:sldId id="1111" r:id="rId29"/>
    <p:sldId id="1099" r:id="rId30"/>
    <p:sldId id="1128" r:id="rId31"/>
    <p:sldId id="1100" r:id="rId32"/>
    <p:sldId id="1130" r:id="rId33"/>
    <p:sldId id="1102" r:id="rId34"/>
    <p:sldId id="1101" r:id="rId35"/>
    <p:sldId id="1132" r:id="rId36"/>
    <p:sldId id="1155" r:id="rId37"/>
    <p:sldId id="1133" r:id="rId38"/>
    <p:sldId id="1103" r:id="rId39"/>
    <p:sldId id="1156" r:id="rId40"/>
    <p:sldId id="1104" r:id="rId41"/>
    <p:sldId id="1105" r:id="rId42"/>
    <p:sldId id="1113" r:id="rId43"/>
    <p:sldId id="1122" r:id="rId44"/>
    <p:sldId id="1123" r:id="rId45"/>
    <p:sldId id="1114" r:id="rId46"/>
    <p:sldId id="1115" r:id="rId47"/>
    <p:sldId id="816" r:id="rId48"/>
    <p:sldId id="820" r:id="rId49"/>
    <p:sldId id="1116" r:id="rId50"/>
    <p:sldId id="1135" r:id="rId51"/>
    <p:sldId id="1136" r:id="rId52"/>
    <p:sldId id="751" r:id="rId53"/>
    <p:sldId id="1147" r:id="rId54"/>
    <p:sldId id="1141" r:id="rId55"/>
    <p:sldId id="1152" r:id="rId56"/>
    <p:sldId id="824" r:id="rId57"/>
    <p:sldId id="1045" r:id="rId58"/>
    <p:sldId id="1150" r:id="rId59"/>
    <p:sldId id="1054" r:id="rId60"/>
    <p:sldId id="987" r:id="rId61"/>
    <p:sldId id="985" r:id="rId62"/>
  </p:sldIdLst>
  <p:sldSz cx="12192000" cy="6858000"/>
  <p:notesSz cx="6858000" cy="9144000"/>
  <p:embeddedFontLst>
    <p:embeddedFont>
      <p:font typeface="Arial Black" panose="020B0A04020102020204" pitchFamily="34" charset="0"/>
      <p:bold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</p:embeddedFontLst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uUtQ9pSb9OKBFA2AYOQjw==" hashData="hmBVu+xFzLNkJRjVECU2rQXOOB9yCBo6sC3+aoAZnnqbgyonPnuK7/s07WP2qCvTyKl8CpRbG4X6vAjH60qMvg=="/>
  <p:extLst>
    <p:ext uri="{521415D9-36F7-43E2-AB2F-B90AF26B5E84}">
      <p14:sectionLst xmlns:p14="http://schemas.microsoft.com/office/powerpoint/2010/main">
        <p14:section name="Default Section" id="{34F95C3A-FF56-2C4E-9918-19ECB7E5F7BA}">
          <p14:sldIdLst>
            <p14:sldId id="256"/>
            <p14:sldId id="1121"/>
          </p14:sldIdLst>
        </p14:section>
        <p14:section name="Purdue, Novartis, &amp; Indivior" id="{811CE8BA-B29A-418E-85B3-EB3D947887E1}">
          <p14:sldIdLst>
            <p14:sldId id="1144"/>
            <p14:sldId id="1145"/>
            <p14:sldId id="1148"/>
            <p14:sldId id="1153"/>
            <p14:sldId id="1126"/>
            <p14:sldId id="1143"/>
          </p14:sldIdLst>
        </p14:section>
        <p14:section name="Federal Settlements" id="{C4E670A2-8B40-FE45-BEAC-B923DBCEAAFA}">
          <p14:sldIdLst>
            <p14:sldId id="1078"/>
            <p14:sldId id="1040"/>
            <p14:sldId id="1107"/>
            <p14:sldId id="1108"/>
            <p14:sldId id="1109"/>
            <p14:sldId id="1131"/>
            <p14:sldId id="1088"/>
            <p14:sldId id="1124"/>
            <p14:sldId id="1125"/>
          </p14:sldIdLst>
        </p14:section>
        <p14:section name="State Settlements" id="{E97A339C-8C74-684B-A3C5-ABCD2012F5CE}">
          <p14:sldIdLst>
            <p14:sldId id="1095"/>
            <p14:sldId id="1094"/>
            <p14:sldId id="1096"/>
            <p14:sldId id="1127"/>
            <p14:sldId id="1097"/>
          </p14:sldIdLst>
        </p14:section>
        <p14:section name="Individual Responsibility" id="{28B905F3-3248-BE49-A601-55EDFD7B6006}">
          <p14:sldIdLst>
            <p14:sldId id="760"/>
            <p14:sldId id="1112"/>
            <p14:sldId id="1111"/>
            <p14:sldId id="1099"/>
            <p14:sldId id="1128"/>
          </p14:sldIdLst>
        </p14:section>
        <p14:section name="Civil Litigation" id="{0E860F77-5839-524E-914A-09A6D98650DD}">
          <p14:sldIdLst>
            <p14:sldId id="1100"/>
            <p14:sldId id="1130"/>
          </p14:sldIdLst>
        </p14:section>
        <p14:section name="State Laws" id="{0B3C15AC-FB7D-BD4A-B608-7DB80AEEE23C}">
          <p14:sldIdLst>
            <p14:sldId id="1102"/>
            <p14:sldId id="1101"/>
          </p14:sldIdLst>
        </p14:section>
        <p14:section name="Transparency Updates" id="{3838A2AB-D9A2-469F-AB18-6D2B0474338D}">
          <p14:sldIdLst>
            <p14:sldId id="1132"/>
            <p14:sldId id="1155"/>
            <p14:sldId id="1133"/>
          </p14:sldIdLst>
        </p14:section>
        <p14:section name="Code Updates" id="{32F1EFA7-E475-144C-896A-D9736F3C8656}">
          <p14:sldIdLst>
            <p14:sldId id="1103"/>
            <p14:sldId id="1156"/>
            <p14:sldId id="1104"/>
            <p14:sldId id="1105"/>
            <p14:sldId id="1113"/>
            <p14:sldId id="1122"/>
            <p14:sldId id="1123"/>
          </p14:sldIdLst>
        </p14:section>
        <p14:section name="Compliance News" id="{04DAEA81-35AE-D44C-8A21-2978BCB71133}">
          <p14:sldIdLst>
            <p14:sldId id="1114"/>
            <p14:sldId id="1115"/>
          </p14:sldIdLst>
        </p14:section>
        <p14:section name="International News" id="{B2635275-215B-644E-8E72-366A70F0A727}">
          <p14:sldIdLst>
            <p14:sldId id="816"/>
            <p14:sldId id="820"/>
            <p14:sldId id="1116"/>
            <p14:sldId id="1135"/>
            <p14:sldId id="1136"/>
          </p14:sldIdLst>
        </p14:section>
        <p14:section name="Black Lives Matter" id="{D2A66ED3-C343-3B48-830C-9460278C18C0}">
          <p14:sldIdLst>
            <p14:sldId id="751"/>
            <p14:sldId id="1147"/>
          </p14:sldIdLst>
        </p14:section>
        <p14:section name="COVID-19" id="{887B9468-B054-8742-8944-C25214449B33}">
          <p14:sldIdLst>
            <p14:sldId id="1141"/>
            <p14:sldId id="1152"/>
            <p14:sldId id="824"/>
            <p14:sldId id="1045"/>
            <p14:sldId id="1150"/>
            <p14:sldId id="1054"/>
            <p14:sldId id="987"/>
            <p14:sldId id="9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melia Winthrop" initials="AW [2]" lastIdx="1" clrIdx="6">
    <p:extLst>
      <p:ext uri="{19B8F6BF-5375-455C-9EA6-DF929625EA0E}">
        <p15:presenceInfo xmlns:p15="http://schemas.microsoft.com/office/powerpoint/2012/main" userId="S::awinthrop@potomacriverpartners.com::2dbef51a-2ef6-470f-aa34-9735e8f3db8f" providerId="AD"/>
      </p:ext>
    </p:extLst>
  </p:cmAuthor>
  <p:cmAuthor id="1" name="Chris Hull" initials="CH" lastIdx="60" clrIdx="0">
    <p:extLst>
      <p:ext uri="{19B8F6BF-5375-455C-9EA6-DF929625EA0E}">
        <p15:presenceInfo xmlns:p15="http://schemas.microsoft.com/office/powerpoint/2012/main" userId="Chris Hull" providerId="None"/>
      </p:ext>
    </p:extLst>
  </p:cmAuthor>
  <p:cmAuthor id="2" name="Catherine Fama" initials="CF" lastIdx="5" clrIdx="1">
    <p:extLst>
      <p:ext uri="{19B8F6BF-5375-455C-9EA6-DF929625EA0E}">
        <p15:presenceInfo xmlns:p15="http://schemas.microsoft.com/office/powerpoint/2012/main" userId="Catherine Fama" providerId="None"/>
      </p:ext>
    </p:extLst>
  </p:cmAuthor>
  <p:cmAuthor id="3" name="Michael Young" initials="MY" lastIdx="1" clrIdx="2">
    <p:extLst>
      <p:ext uri="{19B8F6BF-5375-455C-9EA6-DF929625EA0E}">
        <p15:presenceInfo xmlns:p15="http://schemas.microsoft.com/office/powerpoint/2012/main" userId="Michael Young" providerId="None"/>
      </p:ext>
    </p:extLst>
  </p:cmAuthor>
  <p:cmAuthor id="4" name="Amelia Winthrop" initials="AW" lastIdx="54" clrIdx="3">
    <p:extLst>
      <p:ext uri="{19B8F6BF-5375-455C-9EA6-DF929625EA0E}">
        <p15:presenceInfo xmlns:p15="http://schemas.microsoft.com/office/powerpoint/2012/main" userId="Amelia Winthrop" providerId="None"/>
      </p:ext>
    </p:extLst>
  </p:cmAuthor>
  <p:cmAuthor id="5" name="Eric Davis" initials="ED" lastIdx="22" clrIdx="4">
    <p:extLst>
      <p:ext uri="{19B8F6BF-5375-455C-9EA6-DF929625EA0E}">
        <p15:presenceInfo xmlns:p15="http://schemas.microsoft.com/office/powerpoint/2012/main" userId="S::edavis@potomacriverpartners.com::53a0d975-54c4-4ce8-ac7b-caf6191bc88d" providerId="AD"/>
      </p:ext>
    </p:extLst>
  </p:cmAuthor>
  <p:cmAuthor id="6" name="Jonathan Wilkenfeld" initials="JW" lastIdx="6" clrIdx="5">
    <p:extLst>
      <p:ext uri="{19B8F6BF-5375-455C-9EA6-DF929625EA0E}">
        <p15:presenceInfo xmlns:p15="http://schemas.microsoft.com/office/powerpoint/2012/main" userId="Jonathan Wilkenfe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FCB"/>
    <a:srgbClr val="00BDC9"/>
    <a:srgbClr val="DDE9F7"/>
    <a:srgbClr val="FFFCEF"/>
    <a:srgbClr val="00529C"/>
    <a:srgbClr val="004593"/>
    <a:srgbClr val="3069B0"/>
    <a:srgbClr val="D7E5F5"/>
    <a:srgbClr val="C3D7EF"/>
    <a:srgbClr val="F0A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3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7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691FD-457D-41A9-B609-733844A2B4CA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A4C16-18A0-48AB-AB5E-960438123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0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1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A4C16-18A0-48AB-AB5E-9604381236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6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17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75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56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FEA-9BDB-DD42-AF0C-5DE7B548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92285-DDFB-2349-9693-FEE1CA033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87EE5-8F78-1145-A1BB-D3D92850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E03B2-157E-C040-B4F3-D9278777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AE23-7C18-6D48-A364-D760E628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D2A-DAAE-B54A-AF3F-731057AE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8A6B4-3D54-C74E-9A21-93EFFC2A5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5D84F-FAFE-D04C-A1F3-5D2CABBD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4BBC-B689-784F-86CC-C78E0A47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7533-B516-A742-8A60-FA38829E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7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07AD89-FB99-244E-A1DF-F269035C5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3FEF3-6C8B-0E4D-9790-5E058BB64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C765-04BF-6D46-8891-79622168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6EEC-2296-5742-B701-CE3FD14F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BDBE3-8EF1-254C-9BA5-D3121AAC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1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3601-A251-A241-A72A-D8D1A422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B25F-DC6F-F14A-A0F6-9FDFBE50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8227-BDD6-004A-9BB1-B263689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0A3C-D8E9-D74F-9D26-86B998B3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A7AC3-3716-9F49-BC6C-A1F35334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4C0F-8543-0946-A7DB-0565B415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0E8D-4A0F-5C4D-A75A-2A295EE2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6EE39-9A1D-884A-9B86-FAAE6289A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711E-1255-A549-A88E-934A8E0B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8ACE7-4C27-9349-A0E1-6F705557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7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FB0E-3C39-574E-AC08-E4153196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4E725-B851-4C44-B5AF-C6F0C1FD1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047EC-BD28-E244-8EA5-2DBD9E3C6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0EABC-0F33-8640-9D90-D682CD17C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64594-2159-D14C-A291-C69C206E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CF3C1-6F32-8E41-97A1-D7CA3E80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1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DA41-77AE-A14D-BB8C-1BF1C976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798F0-5DD7-6149-8758-7A049B0D8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EDEC0-8FAF-F74B-A9CB-438152E8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F2035-523C-834E-8152-A9B81A9B7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06291-E32D-CC4C-92F3-059692C09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93627-F0DE-7644-AD23-BFF0D3C2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9065F-37ED-9546-9C29-34DEA24E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BD9CE-A8BC-CE49-AC68-9DCAAF1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1CDE-FADB-8348-8DC4-AE693608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06DE9-2BB4-2744-A160-4594B53A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98F52-C215-4942-AAAB-A9100542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F0BBA-1903-9749-90CA-6A643E8F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5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8AAEF-C8B8-E64F-B8B0-DEDF67C1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DAA62-30A1-8C4A-B876-3D54BB09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22998-4970-B94F-8B4A-82712151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A10F-DE95-6D4A-B029-E71F5F63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2AAB-C4F9-AE47-964A-BF7B27B7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38163-F33F-DC43-89D8-88051B326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E8BA-68F3-A14E-A338-C9036959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285A0-EC42-6348-91EC-4A4E9A20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569B9-0F33-B141-A776-29DE6934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3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8AB6-0D2D-5F44-AA96-67CFE76A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D8748-2836-6C4C-BFDA-834422739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A4C9-D417-7B40-AAC3-8823BBB4C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D8C29-5FC4-2B4D-B904-513211A0E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A14F9-DF56-1A45-B9DD-2D71AA13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2AB1C-2F2A-5D40-B569-269B1BE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6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22427-725F-3046-8168-1D1AA4CD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5B528-7CCF-5541-8C02-76C1DDE53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E71D0-DC48-724E-BE39-FFAF578D4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718D-0E07-A841-A70D-B7575F93930D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799C9-DD5F-9B4A-AC6F-350E4D384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AE01C-6BD1-7F4F-B842-03E83310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3256-1A8C-7241-8540-81231DD70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3.jpeg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jpeg"/><Relationship Id="rId18" Type="http://schemas.openxmlformats.org/officeDocument/2006/relationships/image" Target="../media/image40.png"/><Relationship Id="rId26" Type="http://schemas.openxmlformats.org/officeDocument/2006/relationships/image" Target="../media/image28.png"/><Relationship Id="rId3" Type="http://schemas.openxmlformats.org/officeDocument/2006/relationships/image" Target="../media/image41.png"/><Relationship Id="rId21" Type="http://schemas.openxmlformats.org/officeDocument/2006/relationships/image" Target="../media/image32.png"/><Relationship Id="rId7" Type="http://schemas.openxmlformats.org/officeDocument/2006/relationships/image" Target="../media/image39.pn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5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jpeg"/><Relationship Id="rId20" Type="http://schemas.openxmlformats.org/officeDocument/2006/relationships/image" Target="../media/image36.jpeg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11" Type="http://schemas.openxmlformats.org/officeDocument/2006/relationships/image" Target="../media/image17.jpeg"/><Relationship Id="rId24" Type="http://schemas.openxmlformats.org/officeDocument/2006/relationships/image" Target="../media/image24.png"/><Relationship Id="rId5" Type="http://schemas.openxmlformats.org/officeDocument/2006/relationships/image" Target="../media/image31.png"/><Relationship Id="rId15" Type="http://schemas.openxmlformats.org/officeDocument/2006/relationships/image" Target="../media/image42.png"/><Relationship Id="rId23" Type="http://schemas.openxmlformats.org/officeDocument/2006/relationships/image" Target="../media/image23.jpeg"/><Relationship Id="rId28" Type="http://schemas.openxmlformats.org/officeDocument/2006/relationships/image" Target="../media/image33.png"/><Relationship Id="rId10" Type="http://schemas.openxmlformats.org/officeDocument/2006/relationships/image" Target="../media/image16.png"/><Relationship Id="rId19" Type="http://schemas.openxmlformats.org/officeDocument/2006/relationships/image" Target="../media/image35.png"/><Relationship Id="rId4" Type="http://schemas.microsoft.com/office/2007/relationships/hdphoto" Target="../media/hdphoto8.wdp"/><Relationship Id="rId9" Type="http://schemas.openxmlformats.org/officeDocument/2006/relationships/image" Target="../media/image15.png"/><Relationship Id="rId14" Type="http://schemas.openxmlformats.org/officeDocument/2006/relationships/image" Target="../media/image21.png"/><Relationship Id="rId22" Type="http://schemas.openxmlformats.org/officeDocument/2006/relationships/image" Target="../media/image22.png"/><Relationship Id="rId27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jpeg"/><Relationship Id="rId18" Type="http://schemas.openxmlformats.org/officeDocument/2006/relationships/image" Target="../media/image40.png"/><Relationship Id="rId26" Type="http://schemas.openxmlformats.org/officeDocument/2006/relationships/image" Target="../media/image28.png"/><Relationship Id="rId3" Type="http://schemas.openxmlformats.org/officeDocument/2006/relationships/image" Target="../media/image41.png"/><Relationship Id="rId21" Type="http://schemas.openxmlformats.org/officeDocument/2006/relationships/image" Target="../media/image32.png"/><Relationship Id="rId7" Type="http://schemas.openxmlformats.org/officeDocument/2006/relationships/image" Target="../media/image39.pn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5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jpeg"/><Relationship Id="rId20" Type="http://schemas.openxmlformats.org/officeDocument/2006/relationships/image" Target="../media/image36.jpeg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11" Type="http://schemas.openxmlformats.org/officeDocument/2006/relationships/image" Target="../media/image17.jpeg"/><Relationship Id="rId24" Type="http://schemas.openxmlformats.org/officeDocument/2006/relationships/image" Target="../media/image24.png"/><Relationship Id="rId5" Type="http://schemas.openxmlformats.org/officeDocument/2006/relationships/image" Target="../media/image31.png"/><Relationship Id="rId15" Type="http://schemas.openxmlformats.org/officeDocument/2006/relationships/image" Target="../media/image42.png"/><Relationship Id="rId23" Type="http://schemas.openxmlformats.org/officeDocument/2006/relationships/image" Target="../media/image23.jpeg"/><Relationship Id="rId28" Type="http://schemas.openxmlformats.org/officeDocument/2006/relationships/image" Target="../media/image33.png"/><Relationship Id="rId10" Type="http://schemas.openxmlformats.org/officeDocument/2006/relationships/image" Target="../media/image16.png"/><Relationship Id="rId19" Type="http://schemas.openxmlformats.org/officeDocument/2006/relationships/image" Target="../media/image35.png"/><Relationship Id="rId4" Type="http://schemas.microsoft.com/office/2007/relationships/hdphoto" Target="../media/hdphoto9.wdp"/><Relationship Id="rId9" Type="http://schemas.openxmlformats.org/officeDocument/2006/relationships/image" Target="../media/image15.png"/><Relationship Id="rId14" Type="http://schemas.openxmlformats.org/officeDocument/2006/relationships/image" Target="../media/image21.png"/><Relationship Id="rId22" Type="http://schemas.openxmlformats.org/officeDocument/2006/relationships/image" Target="../media/image22.png"/><Relationship Id="rId27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6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1.emf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51.emf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85.jpe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6" Type="http://schemas.microsoft.com/office/2007/relationships/hdphoto" Target="../media/hdphoto11.wdp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02.png"/><Relationship Id="rId14" Type="http://schemas.microsoft.com/office/2007/relationships/hdphoto" Target="../media/hdphoto1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stice.gov/opa/pr/novartis-pays-over-642-million-settle-allegations-improper-payments-patients-and-physicians" TargetMode="External"/><Relationship Id="rId13" Type="http://schemas.openxmlformats.org/officeDocument/2006/relationships/hyperlink" Target="https://www.cfo.com/legal/2020/03/cardinal-health-fined-8m-for-fcpa-violations/" TargetMode="External"/><Relationship Id="rId18" Type="http://schemas.openxmlformats.org/officeDocument/2006/relationships/hyperlink" Target="https://www.fiercepharma.com/pharma/taro-pharma-will-pay-419m-to-settle-claims-it-engaged-generics-price-fixing-scheme?mkt_tok=eyJpIjoiTUdJNVpXTXdPVEV4WW1aaCIsInQiOiJuNWlmVGRkQ0hcLzF3YlRwVFQxeVwvWXl2SWZweEtZdUY5R29EbnFlK1JFTlJOV3dxQmpnSUtUdUhYeXNPcUpkWTExNWJNSzRteWZ2bGhoajQxa2JKZkdvbmE3Y2hNR1FHMnNMbGJJTVg0VVk3OGpjdUtCQkJ2c3RNUWFRbGxleDFPIn0%3D&amp;mrkid=880625" TargetMode="External"/><Relationship Id="rId26" Type="http://schemas.openxmlformats.org/officeDocument/2006/relationships/hyperlink" Target="https://www.wsj.com/articles/endo-agrees-to-pay-8-8-million-to-settle-oklahoma-opioid-case-11578682133?utm_source=newsletter&amp;utm_medium=email&amp;utm_campaign=newsletter_axiosvitals&amp;stream=top" TargetMode="External"/><Relationship Id="rId3" Type="http://schemas.openxmlformats.org/officeDocument/2006/relationships/hyperlink" Target="https://www.bbc.com/news/business-54636002" TargetMode="External"/><Relationship Id="rId21" Type="http://schemas.openxmlformats.org/officeDocument/2006/relationships/hyperlink" Target="https://www.justice.gov/opa/pr/medical-device-maker-merit-medical-pay-18-million-settle-allegations-improper-payments" TargetMode="External"/><Relationship Id="rId7" Type="http://schemas.openxmlformats.org/officeDocument/2006/relationships/hyperlink" Target="https://www.fiercepharma.com/pharma/novartis-inks-settlements-worth-347m-doj-sec-over-foreign-doctor-payments-records-keeping" TargetMode="External"/><Relationship Id="rId12" Type="http://schemas.openxmlformats.org/officeDocument/2006/relationships/hyperlink" Target="https://www.justice.gov/opa/pr/major-generic-pharmaceutical-company-admits-antitrust-crimes" TargetMode="External"/><Relationship Id="rId17" Type="http://schemas.openxmlformats.org/officeDocument/2006/relationships/hyperlink" Target="https://www.justice.gov/opa/pr/mimedx-group-inc-agrees-pay-65-million-resolve-false-claims-act-allegations-false-commercial" TargetMode="External"/><Relationship Id="rId25" Type="http://schemas.openxmlformats.org/officeDocument/2006/relationships/hyperlink" Target="https://www.justice.gov/usao-edpa/pr/former-owners-therakos-inc-pay-115-million-resolve-false-claims-act-allegations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justice.gov/usao-nj/pr/pharmaceutical-company-agrees-pay-35-million-resolve-allegations-violating-false-claims" TargetMode="External"/><Relationship Id="rId20" Type="http://schemas.openxmlformats.org/officeDocument/2006/relationships/hyperlink" Target="https://www.justice.gov/opa/pr/medtronic-pay-over-92-million-settle-allegations-improper-payments-south-dakota-neurosurgeon" TargetMode="External"/><Relationship Id="rId29" Type="http://schemas.openxmlformats.org/officeDocument/2006/relationships/hyperlink" Target="https://oag.ca.gov/news/press-releases/attorney-general-becerra-announces-118-million-settlement-against-novartis" TargetMode="External"/><Relationship Id="rId1" Type="http://schemas.openxmlformats.org/officeDocument/2006/relationships/tags" Target="../tags/tag55.xml"/><Relationship Id="rId6" Type="http://schemas.openxmlformats.org/officeDocument/2006/relationships/hyperlink" Target="https://oig.hhs.gov/fraud/docs/alertsandbulletins/2020/SpecialFraudAlertSpeakerPrograms.pdf" TargetMode="External"/><Relationship Id="rId11" Type="http://schemas.openxmlformats.org/officeDocument/2006/relationships/hyperlink" Target="https://www.justice.gov/opa/pr/patient-services-inc-agrees-pay-3-million-allegedly-serving-conduit-pharmaceutical-companies" TargetMode="External"/><Relationship Id="rId24" Type="http://schemas.openxmlformats.org/officeDocument/2006/relationships/hyperlink" Target="https://www.justice.gov/opa/pr/dusa-pharmaceuticals-pay-us-2075-million-settle-false-claims-act-allegations-relating" TargetMode="External"/><Relationship Id="rId5" Type="http://schemas.openxmlformats.org/officeDocument/2006/relationships/hyperlink" Target="https://www.mcguirewoods.com/client-resources/Alerts/2020/11/oig-issues-special-fraud-alert-challenges-industry-norms" TargetMode="External"/><Relationship Id="rId15" Type="http://schemas.openxmlformats.org/officeDocument/2006/relationships/hyperlink" Target="https://www.justice.gov/opa/pr/fifth-pharmaceutical-company-charged-ongoing-criminal-antitrust-investigation" TargetMode="External"/><Relationship Id="rId23" Type="http://schemas.openxmlformats.org/officeDocument/2006/relationships/hyperlink" Target="https://www.justice.gov/usao-ma/pr/sanofi-agrees-pay-1185-million-resolve-allegations-it-paid-kickbacks-through-co-pay" TargetMode="External"/><Relationship Id="rId28" Type="http://schemas.openxmlformats.org/officeDocument/2006/relationships/hyperlink" Target="https://www.reuters.com/article/product-johnsonjohnson/jj-settles-lawsuit-by-west-virginia-over-mesh-marketing-idUSL1N2CI20D" TargetMode="External"/><Relationship Id="rId10" Type="http://schemas.openxmlformats.org/officeDocument/2006/relationships/hyperlink" Target="https://www.justice.gov/usao-ndia/pr/resmed-corp-pay-united-states-375-million-allegedly-causing-false-claims-related-sale" TargetMode="External"/><Relationship Id="rId19" Type="http://schemas.openxmlformats.org/officeDocument/2006/relationships/hyperlink" Target="https://www.sec.gov/news/press-release/2020-149" TargetMode="External"/><Relationship Id="rId4" Type="http://schemas.openxmlformats.org/officeDocument/2006/relationships/hyperlink" Target="https://www.justice.gov/usao-wdva/pr/suboxone-manufacturer-indiviors-former-chief-executive-officer-sentenced-jail-time" TargetMode="External"/><Relationship Id="rId9" Type="http://schemas.openxmlformats.org/officeDocument/2006/relationships/hyperlink" Target="https://www.justice.gov/opa/pr/opioid-manufacturer-indivior-s-chief-executive-officer-pleads-guilty-connection-drug-safety" TargetMode="External"/><Relationship Id="rId14" Type="http://schemas.openxmlformats.org/officeDocument/2006/relationships/hyperlink" Target="https://www.fdanews.com/articles/196202-doj-sues-mallinckrodt-for-alleged-non-payment-of-250-million-in-medicaid-rebates" TargetMode="External"/><Relationship Id="rId22" Type="http://schemas.openxmlformats.org/officeDocument/2006/relationships/hyperlink" Target="https://www.justice.gov/opa/pr/biogen-agrees-pay-22-million-resolve-alleged-false-claims-act-liability-paying-kickbacks" TargetMode="External"/><Relationship Id="rId27" Type="http://schemas.openxmlformats.org/officeDocument/2006/relationships/hyperlink" Target="https://apnews.com/2b0514eaa3c85c212de930e3788d056e" TargetMode="External"/><Relationship Id="rId30" Type="http://schemas.openxmlformats.org/officeDocument/2006/relationships/hyperlink" Target="https://www.justice.gov/opa/pr/justice-department-announces-global-resolution-criminal-and-civil-investigations-opioid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ercepharma.com/pharma/teva-forks-over-54m-to-resolve-whistleblower-kickbacks-suit-copaxone-azilect?mkt_tok=eyJpIjoiT1dZMU5USTRaVFV4TWpReiIsInQiOiIweHVEVUFhVUFYcnBrMEVWZ3pWRTMyTXN2Q3Q2cmorWkdqS1pXQTRab3BWckpHelY5dFVZaUpBRzRvS3dlTDZJeUZ6RTFJb0pBRGZqSzBmWUpXQmJMNGxxR2FUQk9PQUpXZUtiMmI3S1J4N3hZSng0TlVad2dTYU5VOTlmUHMxS2lzZ1Z5WkRsTXNMMFN5aFRST1wvXC9sZz09In0%3D&amp;mrkid=104479841" TargetMode="External"/><Relationship Id="rId13" Type="http://schemas.openxmlformats.org/officeDocument/2006/relationships/hyperlink" Target="https://www.krwg.org/post/new-mexico-legislature-approves-bill-allowing-importation-drugs-canada" TargetMode="External"/><Relationship Id="rId18" Type="http://schemas.openxmlformats.org/officeDocument/2006/relationships/hyperlink" Target="https://www.ifpma.org/wp-content/uploads/2020/03/NfG-Interactions-with-Patients_final_202001313.pdf" TargetMode="External"/><Relationship Id="rId3" Type="http://schemas.openxmlformats.org/officeDocument/2006/relationships/hyperlink" Target="https://www.fiercebiotech.com/biotech/ex-pixarbio-ceo-sentenced-to-7-years-for-defrauding-investors?mkt_tok=eyJpIjoiTVRFek9HUTBNMlprT1dObCIsInQiOiJhbWM2b1hJZ2ZYdkJtU3RzdlwvTHBZdWhGR2oxNXEwQ3dtS2M3UGZWSkhsbVk1cDFXSlhVNEpZT3dFQlgyQ1hJY1V4d0xqQ3lia1NpY1wvTW13Vm52VExacmxaNFRIb21NUkNlajhDTnZlR2xVeTJkQVRyVkhiR0ZLdDNkK24xM3RFWWNkQ3NrWDh5REI3YVwvYjhkeHkrd0E9PSJ9&amp;mrkid=104479841" TargetMode="External"/><Relationship Id="rId21" Type="http://schemas.openxmlformats.org/officeDocument/2006/relationships/hyperlink" Target="https://www.justice.gov/criminal-fraud/file/1292051/download" TargetMode="External"/><Relationship Id="rId7" Type="http://schemas.openxmlformats.org/officeDocument/2006/relationships/hyperlink" Target="https://www.fiercepharma.com/pharma/allergan-skirts-subsidiaries-pay-for-delay-suit-300m-settlement?mkt_tok=eyJpIjoiWXpFd1lXVTBPRE00WlRaaiIsInQiOiJ0a1p1d1I3VzVtVG40OWMxT201NVAxSnBtZmZaRFwvZUFRazJmalgzVmJWcG9wQ1J0SG95cm83djFIR1FlZE12bUhGR1pcL3lUbUkyWVRlV0E1eTFRM1BjVXJoNWJlck5Cc0pSUTN1ZFJ5VEdHMDJQMjNUbkxxd1Zlc0FpTEwxbElweWJ1NWpuRGM0akdHaVVCbFpjczJlQT09In0%3D&amp;mrkid=104479841" TargetMode="External"/><Relationship Id="rId12" Type="http://schemas.openxmlformats.org/officeDocument/2006/relationships/hyperlink" Target="https://www.bloomberg.com/news/articles/2020-10-05/j-j-to-pay-more-than-100-million-to-end-over-1-000-talc-suits" TargetMode="External"/><Relationship Id="rId17" Type="http://schemas.openxmlformats.org/officeDocument/2006/relationships/hyperlink" Target="https://www.ifpma.org/resource-centre/pharma-industry-and-patient-groups-collaborate-on-a-new-guidance-note-on-best-practices-for-interaction/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natlawreview.com/article/ccpa-amendment-update-california-legislature-approves-exceptions-hipaa-de-identified" TargetMode="External"/><Relationship Id="rId20" Type="http://schemas.openxmlformats.org/officeDocument/2006/relationships/hyperlink" Target="https://www.ifpma.org/wp-content/uploads/2020/02/IFPMA-Note-for-Guidance-on-Sponsorship-of-Events-and-Meetings-2020-update.pdf" TargetMode="External"/><Relationship Id="rId1" Type="http://schemas.openxmlformats.org/officeDocument/2006/relationships/tags" Target="../tags/tag56.xml"/><Relationship Id="rId6" Type="http://schemas.openxmlformats.org/officeDocument/2006/relationships/hyperlink" Target="https://www.cms.gov/OpenPayments/Program-Participants/Applicable-Manufacturers-and-GPOs/Changes-for-Reporting-Entities" TargetMode="External"/><Relationship Id="rId11" Type="http://schemas.openxmlformats.org/officeDocument/2006/relationships/hyperlink" Target="https://www.competitionpolicyinternational.com/us-celgene-backs-out-of-a-55m-antitrust-settlement/" TargetMode="External"/><Relationship Id="rId5" Type="http://schemas.openxmlformats.org/officeDocument/2006/relationships/hyperlink" Target="https://www.justice.gov/usao-sdca/pr/vp-genetics-company-pleads-guilty-paying-physicians-sham-clinical-research-fees-part-21" TargetMode="External"/><Relationship Id="rId15" Type="http://schemas.openxmlformats.org/officeDocument/2006/relationships/hyperlink" Target="http://www.fdalawblog.net/2020/06/d-c-circuit-whacks-cms-wacky-wac-disclosure-rule/" TargetMode="External"/><Relationship Id="rId10" Type="http://schemas.openxmlformats.org/officeDocument/2006/relationships/hyperlink" Target="https://abc7chicago.com/business/infants-tylenol-packaging-leads-to-$63-million-settlement/5830639/" TargetMode="External"/><Relationship Id="rId19" Type="http://schemas.openxmlformats.org/officeDocument/2006/relationships/hyperlink" Target="https://www.ifpma.org/wp-content/uploads/2020/02/IFPMA-Note-for-Guidance-on-Fees-for-Services-2020-update.pdf" TargetMode="External"/><Relationship Id="rId4" Type="http://schemas.openxmlformats.org/officeDocument/2006/relationships/hyperlink" Target="https://www.fiercepharma.com/pharma/former-novartis-sandoz-exec-pleads-guilty-generics-price-fixing-investigation?mkt_tok=eyJpIjoiTjJRM00yUTVPV1JpTnpZMCIsInQiOiJBVmQ5NmQ5TjYxS1JPTm9MWGVWTjUxZ2phZk02VDhCT3VHUmhLQ1ZGUU9xUGNwZk9Yc3BETDdVaERqYUZxOUJhRXdRS2F3bXJOM211ZXpIN0pYSGxFRGFZczQ0cWM0K0dTOHRtQVczTXBWd3RDUWtPRXU4OERxanBBY0kxSHcxcEZWUU1EQmhoWkFNamNrczhyNFliS3c9PSJ9&amp;mrkid=104479841" TargetMode="External"/><Relationship Id="rId9" Type="http://schemas.openxmlformats.org/officeDocument/2006/relationships/hyperlink" Target="https://www.fiercepharma.com/pharma/calling-gilead-s-car-t-infringement-willful-judge-enhances-bms-award-to-1-2b" TargetMode="External"/><Relationship Id="rId14" Type="http://schemas.openxmlformats.org/officeDocument/2006/relationships/hyperlink" Target="https://www.policymed.com/2020/06/maine-finalizes-its-physician-gift-ban-rules-to-exclude-pharmacists-speaker-fees-expenses-accredited-education-and-market-research.html?utm_source=feedblitz&amp;utm_medium=FeedBlitzRss&amp;utm_campaign=policymed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techdive.com/news/coronavirus-eu-mdr-commission-proposal-1-year-delay/574842/" TargetMode="External"/><Relationship Id="rId13" Type="http://schemas.openxmlformats.org/officeDocument/2006/relationships/hyperlink" Target="http://www.pharmatimes.com/news/gsk_hit_with_eu_court_ruling_over_pay-for-delay_drug_case_1323876" TargetMode="External"/><Relationship Id="rId18" Type="http://schemas.openxmlformats.org/officeDocument/2006/relationships/hyperlink" Target="https://www.phrma.org/en/Codes-and-guidelines/PhRMA-Principles-on-Conduct-of-Clinical-Trials" TargetMode="External"/><Relationship Id="rId26" Type="http://schemas.openxmlformats.org/officeDocument/2006/relationships/hyperlink" Target="https://www.fda.gov/news-events/press-announcements/coronavirus-covid-19-update-fda-authorizes-first-test-patient-home-sample-collection" TargetMode="External"/><Relationship Id="rId3" Type="http://schemas.openxmlformats.org/officeDocument/2006/relationships/hyperlink" Target="https://www.fda.gov/news-events/press-announcements/fda-takes-actions-help-lower-us-prescription-drug-prices" TargetMode="External"/><Relationship Id="rId21" Type="http://schemas.openxmlformats.org/officeDocument/2006/relationships/hyperlink" Target="https://news.abbvie.com/news/press-releases/abbvie-announces-partners-in-50-million-program-to-promote-health-and-education-equity-in-underserved-black-communities.htm" TargetMode="External"/><Relationship Id="rId7" Type="http://schemas.openxmlformats.org/officeDocument/2006/relationships/hyperlink" Target="https://www.beckershospitalreview.com/pharmacy/teva-pulls-out-of-antitrust-settlement-talks-with-justice-department.html" TargetMode="External"/><Relationship Id="rId12" Type="http://schemas.openxmlformats.org/officeDocument/2006/relationships/hyperlink" Target="https://www.jdsupra.com/legalnews/court-of-justice-invalidates-eu-u-s-86893/#:~:text=The%20Court%20of%20Justice%20of,U.S.%20Privacy%20Shield%20is%20invalid" TargetMode="External"/><Relationship Id="rId17" Type="http://schemas.openxmlformats.org/officeDocument/2006/relationships/hyperlink" Target="https://www.sidley.com/en/insights/newsupdates/2020/11/important-changes-to-the-singapore-data-privacy-regime" TargetMode="External"/><Relationship Id="rId25" Type="http://schemas.openxmlformats.org/officeDocument/2006/relationships/hyperlink" Target="https://www.sidley.com/en/insights/newsupdates/2020/03/senate-passes-economic-stimulus-package-in-response-to-covid-19-crisis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globalcompliancenews.com/china-chinese-antitrust-authority-releases-antitrust-compliance-guidelines-for-companies-operating-in-china-05102020/" TargetMode="External"/><Relationship Id="rId20" Type="http://schemas.openxmlformats.org/officeDocument/2006/relationships/hyperlink" Target="https://www.fiercepharma.com/marketing/j-j-pledges-100-million-to-address-racism-and-health-inequities" TargetMode="External"/><Relationship Id="rId29" Type="http://schemas.openxmlformats.org/officeDocument/2006/relationships/hyperlink" Target="https://www.cov.com/en/news-and-insights/insights/2020/05/fda-issues-new-guidance-for-development-of-covid-19-drugs-and-biological-products" TargetMode="External"/><Relationship Id="rId1" Type="http://schemas.openxmlformats.org/officeDocument/2006/relationships/tags" Target="../tags/tag57.xml"/><Relationship Id="rId6" Type="http://schemas.openxmlformats.org/officeDocument/2006/relationships/hyperlink" Target="https://www.lexology.com/library/detail.aspx?g=8c25228b-f65f-4f78-b963-8a9efd51823a" TargetMode="External"/><Relationship Id="rId11" Type="http://schemas.openxmlformats.org/officeDocument/2006/relationships/hyperlink" Target="https://www.sidley.com/en/insights/publications/2020/03/eu-whistleblowing-directive-what-life-sciences-companies-need-to-know" TargetMode="External"/><Relationship Id="rId24" Type="http://schemas.openxmlformats.org/officeDocument/2006/relationships/hyperlink" Target="https://www.fiercehealthcare.com/payer/cms-has-finalized-permanent-telehealth-flexibilities-but-only-for-rural-areas-for-now#:~:text=The%20Trump%20administration%20added%20more,allowed%20permanently%20in%20rural%20areas" TargetMode="External"/><Relationship Id="rId5" Type="http://schemas.openxmlformats.org/officeDocument/2006/relationships/hyperlink" Target="https://www.cov.com/-/media/files/corporate/publications/2020/09/trump-administration-releases-revokes-and-reissues-most-favored-nation-executive-order.pdf" TargetMode="External"/><Relationship Id="rId15" Type="http://schemas.openxmlformats.org/officeDocument/2006/relationships/hyperlink" Target="https://www.natlawreview.com/article/brazil-s-comprehensive-privacy-law-now-effect" TargetMode="External"/><Relationship Id="rId23" Type="http://schemas.openxmlformats.org/officeDocument/2006/relationships/hyperlink" Target="https://www.fda.gov/emergency-preparedness-and-response/coronavirus-disease-2019-covid-19/moderna-covid-19-vaccine" TargetMode="External"/><Relationship Id="rId28" Type="http://schemas.openxmlformats.org/officeDocument/2006/relationships/hyperlink" Target="https://www.fiercebiotech.com/medtech/fda-officially-authorizes-its-first-serological-antibody-blood-test-for-covid-19" TargetMode="External"/><Relationship Id="rId10" Type="http://schemas.openxmlformats.org/officeDocument/2006/relationships/hyperlink" Target="http://www.pharmatimes.com/news/four_pharma_companies_found_guilty_of_anti-competitive_behaviour_1327906" TargetMode="External"/><Relationship Id="rId19" Type="http://schemas.openxmlformats.org/officeDocument/2006/relationships/hyperlink" Target="https://www.fiercepharma.com/pharma/bristol-myers-squibb-devotes-300m-to-address-racial-inequality" TargetMode="External"/><Relationship Id="rId4" Type="http://schemas.openxmlformats.org/officeDocument/2006/relationships/hyperlink" Target="https://www.faegredrinker.com/en/insights/publications/2020/10/hhs-oig-pharma-manufacturers-proposed-copayment-assistance-program-highly-suspect-under-federal-anti?utm_source=Drinker_Communications&amp;utm_medium=Email&amp;utm_campaign=HHS-OIG-Pharma-Manufacturers-Proposed-Copayment-Assistance-Program-Highly-Suspect-Under-Federal-Anti-Kickback-Statute" TargetMode="External"/><Relationship Id="rId9" Type="http://schemas.openxmlformats.org/officeDocument/2006/relationships/hyperlink" Target="https://www.jdsupra.com/legalnews/oig-permits-manufacturer-of-13713/" TargetMode="External"/><Relationship Id="rId14" Type="http://schemas.openxmlformats.org/officeDocument/2006/relationships/hyperlink" Target="https://finance.yahoo.com/news/canadas-drug-price-watchdog-ready-143000251.html" TargetMode="External"/><Relationship Id="rId22" Type="http://schemas.openxmlformats.org/officeDocument/2006/relationships/hyperlink" Target="https://www.pfizer.com/news/press-release/press-release-detail/pfizer-and-biontech-celebrate-historic-first-authorization" TargetMode="External"/><Relationship Id="rId27" Type="http://schemas.openxmlformats.org/officeDocument/2006/relationships/hyperlink" Target="https://www.ifpma.org/resource-centre/pharma-industry-updates-advice-on-engaging-with-healthcare-professionals-as-countries-emerge-from-covid-19-lockdown/?preview=true" TargetMode="External"/><Relationship Id="rId30" Type="http://schemas.openxmlformats.org/officeDocument/2006/relationships/hyperlink" Target="https://www.policymed.com/2020/06/cms-modifies-rules-to-allow-for-covid-19-tests-without-physician-orders-expanded-telehealth-and-enhanced-payments-for-hospital-owned-practices.html?utm_source=feedblitz&amp;utm_medium=FeedBlitzRss&amp;utm_campaign=policymed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112.jpeg"/><Relationship Id="rId4" Type="http://schemas.openxmlformats.org/officeDocument/2006/relationships/hyperlink" Target="http://www.potomacriverpartner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352F80-2E26-D341-8884-2DD23CAAC94C}"/>
              </a:ext>
            </a:extLst>
          </p:cNvPr>
          <p:cNvSpPr/>
          <p:nvPr/>
        </p:nvSpPr>
        <p:spPr>
          <a:xfrm>
            <a:off x="0" y="0"/>
            <a:ext cx="1220114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DECF054-2A52-8C46-B5A7-227B75E71576}"/>
              </a:ext>
            </a:extLst>
          </p:cNvPr>
          <p:cNvSpPr txBox="1">
            <a:spLocks/>
          </p:cNvSpPr>
          <p:nvPr/>
        </p:nvSpPr>
        <p:spPr>
          <a:xfrm>
            <a:off x="859536" y="1131425"/>
            <a:ext cx="11006203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700"/>
              </a:lnSpc>
            </a:pPr>
            <a:r>
              <a:rPr lang="en-US" sz="86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Year-in-Review</a:t>
            </a:r>
          </a:p>
          <a:p>
            <a:pPr algn="l">
              <a:lnSpc>
                <a:spcPts val="7700"/>
              </a:lnSpc>
            </a:pPr>
            <a:r>
              <a:rPr lang="en-US" sz="8600" b="1">
                <a:solidFill>
                  <a:schemeClr val="accent2"/>
                </a:solidFill>
                <a:latin typeface="Arial"/>
                <a:cs typeface="Arial"/>
              </a:rPr>
              <a:t>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CFCD65-A196-3941-85D1-2CB3904D5859}"/>
              </a:ext>
            </a:extLst>
          </p:cNvPr>
          <p:cNvSpPr/>
          <p:nvPr/>
        </p:nvSpPr>
        <p:spPr>
          <a:xfrm>
            <a:off x="871253" y="3920563"/>
            <a:ext cx="419531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lang="en-US" sz="1600" b="1" spc="1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900" b="1" spc="100">
                <a:solidFill>
                  <a:schemeClr val="bg1"/>
                </a:solidFill>
                <a:latin typeface="Arial"/>
                <a:cs typeface="Arial"/>
              </a:rPr>
              <a:t>POTOMAC RIVER PARTNERS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2D5A01E5-3F3E-8247-AD24-5F900EBEFB00}"/>
              </a:ext>
            </a:extLst>
          </p:cNvPr>
          <p:cNvGrpSpPr>
            <a:grpSpLocks noChangeAspect="1"/>
          </p:cNvGrpSpPr>
          <p:nvPr/>
        </p:nvGrpSpPr>
        <p:grpSpPr>
          <a:xfrm>
            <a:off x="9317516" y="5291209"/>
            <a:ext cx="2278136" cy="845281"/>
            <a:chOff x="4181189" y="2739104"/>
            <a:chExt cx="3821905" cy="1418081"/>
          </a:xfrm>
        </p:grpSpPr>
        <p:grpSp>
          <p:nvGrpSpPr>
            <p:cNvPr id="13" name="Graphic 3">
              <a:extLst>
                <a:ext uri="{FF2B5EF4-FFF2-40B4-BE49-F238E27FC236}">
                  <a16:creationId xmlns:a16="http://schemas.microsoft.com/office/drawing/2014/main" id="{C58B9598-1AAF-7E4E-B790-34312B44F5D9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</p:grpSpPr>
          <p:grpSp>
            <p:nvGrpSpPr>
              <p:cNvPr id="16" name="Graphic 3">
                <a:extLst>
                  <a:ext uri="{FF2B5EF4-FFF2-40B4-BE49-F238E27FC236}">
                    <a16:creationId xmlns:a16="http://schemas.microsoft.com/office/drawing/2014/main" id="{6E5C89F5-F780-D24C-A35B-919947FA6B7C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solidFill>
                <a:srgbClr val="FFFFFF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F3A569C-D176-4D4A-95E3-3B3E32991353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4BBB728-C91A-094E-A57B-92F97516AB40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EE95FD9-64D1-854B-8FFE-8F960E64CFB7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DDFA2B5-8C8B-014F-B324-F49BCF6A23B1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E2663151-5A2C-B843-A13D-5B57DA57295B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607CDC5-5476-E94B-A0AF-FA99AAFD0497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879077F-DCD7-3A49-9F22-A2ACA0DC576B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66333C6-5825-684B-ACB7-79C47262EE97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aphic 3">
                <a:extLst>
                  <a:ext uri="{FF2B5EF4-FFF2-40B4-BE49-F238E27FC236}">
                    <a16:creationId xmlns:a16="http://schemas.microsoft.com/office/drawing/2014/main" id="{0031F4F1-CBF1-2B4D-8CEB-E812DEE14717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35ADE9E-4B61-9345-B42D-962ECBA77325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FC4EAF6-2985-C64A-B422-9E81A2F5FCB4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BC6434D-A3C5-5C43-8BC8-7B2E5B2B0EB6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D1EB63-1596-B745-9E2E-81451FA3F42E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7874ABF-0AFE-CD4A-9523-3C91B64E66A6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1D89B56-2882-6249-B4B8-2E3710ADE51A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5104EF1F-E8E1-5648-82C9-A41359CD4CAB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90C1BFD-4DC7-7B42-93C6-C53302800E2C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C2426B3-D041-4C4A-8D32-7AFF69EE78C9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21AF0DF-2EF9-2242-A786-93078287EC56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E44BCF69-E2E1-0D4E-ABEB-63E9BB25CC87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AA54FA1-72DF-5842-892F-D9749A98BE60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E1C3668-3516-9944-A094-121F9214DD5B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6B6C53A-E685-4145-9418-18BF3E9288FE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0D916FB-E011-294B-97A6-954A5140CD3D}"/>
              </a:ext>
            </a:extLst>
          </p:cNvPr>
          <p:cNvSpPr/>
          <p:nvPr/>
        </p:nvSpPr>
        <p:spPr>
          <a:xfrm flipH="1">
            <a:off x="0" y="6622977"/>
            <a:ext cx="12201142" cy="235023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43000">
                <a:schemeClr val="accent4"/>
              </a:gs>
              <a:gs pos="74000">
                <a:schemeClr val="accent5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2C1815-762B-634B-B197-9C207EB99D48}"/>
              </a:ext>
            </a:extLst>
          </p:cNvPr>
          <p:cNvGrpSpPr/>
          <p:nvPr/>
        </p:nvGrpSpPr>
        <p:grpSpPr>
          <a:xfrm>
            <a:off x="1028700" y="4800600"/>
            <a:ext cx="723900" cy="723900"/>
            <a:chOff x="5892800" y="596900"/>
            <a:chExt cx="914400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87B5DE-0AA3-C34B-B172-1841CF5FE9F1}"/>
                </a:ext>
              </a:extLst>
            </p:cNvPr>
            <p:cNvSpPr/>
            <p:nvPr/>
          </p:nvSpPr>
          <p:spPr>
            <a:xfrm>
              <a:off x="5892800" y="596900"/>
              <a:ext cx="914400" cy="914400"/>
            </a:xfrm>
            <a:prstGeom prst="ellipse">
              <a:avLst/>
            </a:prstGeom>
            <a:noFill/>
            <a:ln w="4445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21EB0057-7213-9F4E-8C98-295BB291D3E4}"/>
                </a:ext>
              </a:extLst>
            </p:cNvPr>
            <p:cNvSpPr/>
            <p:nvPr/>
          </p:nvSpPr>
          <p:spPr>
            <a:xfrm rot="5400000">
              <a:off x="6162488" y="901700"/>
              <a:ext cx="502024" cy="304800"/>
            </a:xfrm>
            <a:prstGeom prst="triangle">
              <a:avLst>
                <a:gd name="adj" fmla="val 47465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C15380-DD77-4166-B078-36F1FED0E8EC}"/>
              </a:ext>
            </a:extLst>
          </p:cNvPr>
          <p:cNvSpPr txBox="1"/>
          <p:nvPr/>
        </p:nvSpPr>
        <p:spPr>
          <a:xfrm>
            <a:off x="882500" y="1406664"/>
            <a:ext cx="24874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300" b="1" spc="1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1300" b="1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58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1B8DD9F8-6A06-9946-B565-8576234C9DC7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504F564-03C7-0B4F-B365-611BD8509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265F3FE-FCA1-204D-90B5-475058EAE9D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077D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1960812"/>
            <a:ext cx="0" cy="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ANTI-TRUST ALLEGATIONS*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3" name="Picture 2" descr="Image result for avanir">
            <a:extLst>
              <a:ext uri="{FF2B5EF4-FFF2-40B4-BE49-F238E27FC236}">
                <a16:creationId xmlns:a16="http://schemas.microsoft.com/office/drawing/2014/main" id="{7335F3BF-C12C-104D-B5D6-A0F0FFC2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C0D7-1B3A-7347-A346-070BBCBAB9E4}"/>
              </a:ext>
            </a:extLst>
          </p:cNvPr>
          <p:cNvGrpSpPr/>
          <p:nvPr/>
        </p:nvGrpSpPr>
        <p:grpSpPr>
          <a:xfrm>
            <a:off x="0" y="5541228"/>
            <a:ext cx="12201143" cy="1325887"/>
            <a:chOff x="-1" y="5532114"/>
            <a:chExt cx="12201143" cy="132588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1D9C71-7597-B440-9816-06AE07BF43A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90E46-B3E2-7740-AABC-DA560B071BAB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2F13C7-6F8E-144B-A4CE-3DAB48DE0C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454" y="6159433"/>
            <a:ext cx="1339396" cy="227017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48F1E4-47E4-3A43-A16B-91AE297467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463" y="6124725"/>
            <a:ext cx="1301368" cy="32534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CE9813-B573-8448-8903-9C4B5D5D6A68}"/>
              </a:ext>
            </a:extLst>
          </p:cNvPr>
          <p:cNvSpPr txBox="1"/>
          <p:nvPr/>
        </p:nvSpPr>
        <p:spPr>
          <a:xfrm flipH="1">
            <a:off x="3553658" y="2546232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Sandoz: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$195 million</a:t>
            </a:r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91A96684-CC47-994C-B11A-6A01E4B21F7D}"/>
              </a:ext>
            </a:extLst>
          </p:cNvPr>
          <p:cNvSpPr/>
          <p:nvPr/>
        </p:nvSpPr>
        <p:spPr>
          <a:xfrm rot="16200000">
            <a:off x="3212140" y="1730110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2D7B04-AA98-45EE-B314-7C08BFAFFC21}"/>
              </a:ext>
            </a:extLst>
          </p:cNvPr>
          <p:cNvSpPr txBox="1"/>
          <p:nvPr/>
        </p:nvSpPr>
        <p:spPr>
          <a:xfrm flipH="1">
            <a:off x="634817" y="2546232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Taro: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$419 million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EE953285-5D9A-42C6-A6FC-0E8304DF854B}"/>
              </a:ext>
            </a:extLst>
          </p:cNvPr>
          <p:cNvSpPr/>
          <p:nvPr/>
        </p:nvSpPr>
        <p:spPr>
          <a:xfrm rot="8100000">
            <a:off x="355448" y="1705365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76B211-8CAE-E14F-8CCF-59AAA16B15EE}"/>
              </a:ext>
            </a:extLst>
          </p:cNvPr>
          <p:cNvSpPr txBox="1"/>
          <p:nvPr/>
        </p:nvSpPr>
        <p:spPr>
          <a:xfrm flipH="1">
            <a:off x="6472499" y="2546232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Apotex: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$24.1 million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313196D2-630E-7846-8F56-AA78ABA0ECE3}"/>
              </a:ext>
            </a:extLst>
          </p:cNvPr>
          <p:cNvSpPr/>
          <p:nvPr/>
        </p:nvSpPr>
        <p:spPr>
          <a:xfrm rot="2642865">
            <a:off x="6221210" y="1730752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aro Pharmaceuticals Logo PNG Transparent &amp; SVG Vector - Freebie ...">
            <a:extLst>
              <a:ext uri="{FF2B5EF4-FFF2-40B4-BE49-F238E27FC236}">
                <a16:creationId xmlns:a16="http://schemas.microsoft.com/office/drawing/2014/main" id="{BD286AE6-210F-4810-951D-24229886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26" y="5838400"/>
            <a:ext cx="734529" cy="7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57825D-69F0-4B50-BA5B-228D392A5DA0}"/>
              </a:ext>
            </a:extLst>
          </p:cNvPr>
          <p:cNvSpPr txBox="1"/>
          <p:nvPr/>
        </p:nvSpPr>
        <p:spPr>
          <a:xfrm>
            <a:off x="2488504" y="5150363"/>
            <a:ext cx="7214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>
                    <a:alpha val="8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400">
                <a:solidFill>
                  <a:schemeClr val="bg1">
                    <a:alpha val="8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and Rising Pharmaceuticals pleaded guilty to similar allegations in 2019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C65ED0CD-7992-4388-B65E-53B5A6E5F6AF}"/>
              </a:ext>
            </a:extLst>
          </p:cNvPr>
          <p:cNvSpPr/>
          <p:nvPr/>
        </p:nvSpPr>
        <p:spPr>
          <a:xfrm rot="10800000">
            <a:off x="9045858" y="1619726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91C76A-26B5-4065-8386-246AC99F9BF9}"/>
              </a:ext>
            </a:extLst>
          </p:cNvPr>
          <p:cNvSpPr txBox="1"/>
          <p:nvPr/>
        </p:nvSpPr>
        <p:spPr>
          <a:xfrm flipH="1">
            <a:off x="9523498" y="2557267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Glenmark:</a:t>
            </a:r>
            <a:b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Pending</a:t>
            </a:r>
          </a:p>
        </p:txBody>
      </p:sp>
      <p:pic>
        <p:nvPicPr>
          <p:cNvPr id="2" name="Picture 2" descr="Glenmark Pharmaceuticals - Wikipedia">
            <a:extLst>
              <a:ext uri="{FF2B5EF4-FFF2-40B4-BE49-F238E27FC236}">
                <a16:creationId xmlns:a16="http://schemas.microsoft.com/office/drawing/2014/main" id="{305163AD-9BEF-4977-A8B9-4D75562FC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2"/>
          <a:stretch/>
        </p:blipFill>
        <p:spPr bwMode="auto">
          <a:xfrm>
            <a:off x="7950975" y="5897325"/>
            <a:ext cx="1229558" cy="59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217492"/>
      </p:ext>
    </p:extLst>
  </p:cSld>
  <p:clrMapOvr>
    <a:masterClrMapping/>
  </p:clrMapOvr>
  <p:transition spd="slow" advClick="0" advTm="8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7" grpId="1" animBg="1"/>
      <p:bldP spid="24" grpId="0"/>
      <p:bldP spid="25" grpId="0" animBg="1"/>
      <p:bldP spid="25" grpId="1" animBg="1"/>
      <p:bldP spid="48" grpId="0"/>
      <p:bldP spid="49" grpId="0" animBg="1"/>
      <p:bldP spid="49" grpId="1" animBg="1"/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BEDE4EE-D676-FE4A-8149-410551CE3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1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0564">
            <a:off x="-151030" y="-350782"/>
            <a:ext cx="12548746" cy="7039720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1FD2434-4EBD-2549-A90A-8AA327952905}"/>
              </a:ext>
            </a:extLst>
          </p:cNvPr>
          <p:cNvSpPr/>
          <p:nvPr/>
        </p:nvSpPr>
        <p:spPr>
          <a:xfrm>
            <a:off x="0" y="0"/>
            <a:ext cx="12192000" cy="5724144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KICKBACK ALLEGATIONS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C0D7-1B3A-7347-A346-070BBCBAB9E4}"/>
              </a:ext>
            </a:extLst>
          </p:cNvPr>
          <p:cNvGrpSpPr/>
          <p:nvPr/>
        </p:nvGrpSpPr>
        <p:grpSpPr>
          <a:xfrm>
            <a:off x="0" y="5551431"/>
            <a:ext cx="12201143" cy="1325887"/>
            <a:chOff x="-1" y="5532114"/>
            <a:chExt cx="12201143" cy="132588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1D9C71-7597-B440-9816-06AE07BF43A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90E46-B3E2-7740-AABC-DA560B071BAB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E2F13C7-6F8E-144B-A4CE-3DAB48DE0C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498" y="5884911"/>
            <a:ext cx="1508389" cy="7011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48F1E4-47E4-3A43-A16B-91AE297467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1547" y="5869225"/>
            <a:ext cx="887104" cy="64684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CE9813-B573-8448-8903-9C4B5D5D6A68}"/>
              </a:ext>
            </a:extLst>
          </p:cNvPr>
          <p:cNvSpPr txBox="1"/>
          <p:nvPr/>
        </p:nvSpPr>
        <p:spPr>
          <a:xfrm flipH="1">
            <a:off x="874534" y="1984906"/>
            <a:ext cx="2643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Fusion: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$145 million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76B211-8CAE-E14F-8CCF-59AAA16B15EE}"/>
              </a:ext>
            </a:extLst>
          </p:cNvPr>
          <p:cNvSpPr txBox="1"/>
          <p:nvPr/>
        </p:nvSpPr>
        <p:spPr>
          <a:xfrm flipH="1">
            <a:off x="3913522" y="1984906"/>
            <a:ext cx="3463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ResMed Corporation: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$37.5 million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730B46-929E-C549-9554-5F0A0ED00CBD}"/>
              </a:ext>
            </a:extLst>
          </p:cNvPr>
          <p:cNvSpPr txBox="1"/>
          <p:nvPr/>
        </p:nvSpPr>
        <p:spPr>
          <a:xfrm flipH="1">
            <a:off x="7513816" y="1984906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err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Pacira</a:t>
            </a:r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$3.5 million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5596255-9AE6-5648-913D-C12AD79EC7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64493" y="6068365"/>
            <a:ext cx="1036320" cy="3922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9E4C36-0A85-43BD-BFE1-638A07910FCD}"/>
              </a:ext>
            </a:extLst>
          </p:cNvPr>
          <p:cNvSpPr txBox="1"/>
          <p:nvPr/>
        </p:nvSpPr>
        <p:spPr>
          <a:xfrm flipH="1">
            <a:off x="2283535" y="3866548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err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Progenity</a:t>
            </a:r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$49 million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9CBCC-C583-4230-B1DE-49607EB4412E}"/>
              </a:ext>
            </a:extLst>
          </p:cNvPr>
          <p:cNvSpPr txBox="1"/>
          <p:nvPr/>
        </p:nvSpPr>
        <p:spPr>
          <a:xfrm flipH="1">
            <a:off x="6023549" y="3807508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Medtronic: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$9.2 million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3A8709-158F-4B9D-A55E-8857FC825FCC}"/>
              </a:ext>
            </a:extLst>
          </p:cNvPr>
          <p:cNvSpPr txBox="1"/>
          <p:nvPr/>
        </p:nvSpPr>
        <p:spPr>
          <a:xfrm flipH="1">
            <a:off x="9578410" y="3837028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 million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38FA71D-2565-40FB-89C1-F20F8F663B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013" y="5896049"/>
            <a:ext cx="1427721" cy="747174"/>
          </a:xfrm>
          <a:prstGeom prst="rect">
            <a:avLst/>
          </a:prstGeom>
        </p:spPr>
      </p:pic>
      <p:pic>
        <p:nvPicPr>
          <p:cNvPr id="36" name="Picture 16" descr="Document">
            <a:extLst>
              <a:ext uri="{FF2B5EF4-FFF2-40B4-BE49-F238E27FC236}">
                <a16:creationId xmlns:a16="http://schemas.microsoft.com/office/drawing/2014/main" id="{9E4C5B16-66F4-40F3-BC52-FB5266FD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053" y="6049634"/>
            <a:ext cx="1521645" cy="34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Merit Medical goes shopping – Stock Market Research, Option Picks, Stock  Picks,Financial News,Option Research">
            <a:extLst>
              <a:ext uri="{FF2B5EF4-FFF2-40B4-BE49-F238E27FC236}">
                <a16:creationId xmlns:a16="http://schemas.microsoft.com/office/drawing/2014/main" id="{E9267872-6DEE-41C9-AE48-A41FEDBEB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53"/>
          <a:stretch/>
        </p:blipFill>
        <p:spPr bwMode="auto">
          <a:xfrm>
            <a:off x="9536415" y="6100341"/>
            <a:ext cx="1771556" cy="3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ardrop 37">
            <a:extLst>
              <a:ext uri="{FF2B5EF4-FFF2-40B4-BE49-F238E27FC236}">
                <a16:creationId xmlns:a16="http://schemas.microsoft.com/office/drawing/2014/main" id="{CF449553-EAC6-DE42-BD5F-806D896B2316}"/>
              </a:ext>
            </a:extLst>
          </p:cNvPr>
          <p:cNvSpPr/>
          <p:nvPr/>
        </p:nvSpPr>
        <p:spPr>
          <a:xfrm rot="5400000">
            <a:off x="453439" y="1280662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ardrop 38">
            <a:extLst>
              <a:ext uri="{FF2B5EF4-FFF2-40B4-BE49-F238E27FC236}">
                <a16:creationId xmlns:a16="http://schemas.microsoft.com/office/drawing/2014/main" id="{69739AEE-D4CC-434B-825E-DF2B1B211A7B}"/>
              </a:ext>
            </a:extLst>
          </p:cNvPr>
          <p:cNvSpPr/>
          <p:nvPr/>
        </p:nvSpPr>
        <p:spPr>
          <a:xfrm rot="2700000">
            <a:off x="3566016" y="1371069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ardrop 39">
            <a:extLst>
              <a:ext uri="{FF2B5EF4-FFF2-40B4-BE49-F238E27FC236}">
                <a16:creationId xmlns:a16="http://schemas.microsoft.com/office/drawing/2014/main" id="{F9C59FA0-C0C2-8944-A883-8C4445C12AFD}"/>
              </a:ext>
            </a:extLst>
          </p:cNvPr>
          <p:cNvSpPr/>
          <p:nvPr/>
        </p:nvSpPr>
        <p:spPr>
          <a:xfrm rot="10800000">
            <a:off x="7159035" y="1182505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4A2B045D-B847-954D-9F20-FD681DF65A53}"/>
              </a:ext>
            </a:extLst>
          </p:cNvPr>
          <p:cNvSpPr/>
          <p:nvPr/>
        </p:nvSpPr>
        <p:spPr>
          <a:xfrm>
            <a:off x="1856033" y="3008722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A31B657A-11D0-D549-99E7-B22FA439CD6E}"/>
              </a:ext>
            </a:extLst>
          </p:cNvPr>
          <p:cNvSpPr/>
          <p:nvPr/>
        </p:nvSpPr>
        <p:spPr>
          <a:xfrm rot="13500000">
            <a:off x="5672376" y="3008722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ardrop 44">
            <a:extLst>
              <a:ext uri="{FF2B5EF4-FFF2-40B4-BE49-F238E27FC236}">
                <a16:creationId xmlns:a16="http://schemas.microsoft.com/office/drawing/2014/main" id="{FC381227-AE90-CC46-A48F-C6F5E7876D28}"/>
              </a:ext>
            </a:extLst>
          </p:cNvPr>
          <p:cNvSpPr/>
          <p:nvPr/>
        </p:nvSpPr>
        <p:spPr>
          <a:xfrm rot="16200000">
            <a:off x="9187909" y="2975143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93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1000">
        <p15:prstTrans prst="pageCurlSingl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2.22222E-6 L 1.875E-6 -0.100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2.22222E-6 L -8.33333E-7 -0.100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3.7037E-6 L -3.33333E-6 -0.09885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8" grpId="0"/>
      <p:bldP spid="48" grpId="1"/>
      <p:bldP spid="21" grpId="0"/>
      <p:bldP spid="21" grpId="1"/>
      <p:bldP spid="23" grpId="0"/>
      <p:bldP spid="28" grpId="0"/>
      <p:bldP spid="33" grpId="0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82DB5D3-A447-2742-8689-0B6BDDC0D78F}"/>
              </a:ext>
            </a:extLst>
          </p:cNvPr>
          <p:cNvGrpSpPr/>
          <p:nvPr/>
        </p:nvGrpSpPr>
        <p:grpSpPr>
          <a:xfrm>
            <a:off x="0" y="0"/>
            <a:ext cx="12192000" cy="6396782"/>
            <a:chOff x="-231819" y="1429555"/>
            <a:chExt cx="12192000" cy="63967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F5CD95-D3D0-0C42-8727-1226E4F37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2000"/>
                      </a14:imgEffect>
                      <a14:imgEffect>
                        <a14:brightnessContrast bright="-6000" contrast="-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1819" y="1429555"/>
              <a:ext cx="12192000" cy="639678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EA36ED-F2BF-CA45-8B19-3F5C3841868F}"/>
                </a:ext>
              </a:extLst>
            </p:cNvPr>
            <p:cNvSpPr/>
            <p:nvPr/>
          </p:nvSpPr>
          <p:spPr>
            <a:xfrm>
              <a:off x="-231819" y="1429555"/>
              <a:ext cx="12192000" cy="5710687"/>
            </a:xfrm>
            <a:prstGeom prst="rect">
              <a:avLst/>
            </a:prstGeom>
            <a:solidFill>
              <a:srgbClr val="338741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1960812"/>
            <a:ext cx="0" cy="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FCPA ALLEGATIONS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3" name="Picture 2" descr="Image result for avanir">
            <a:extLst>
              <a:ext uri="{FF2B5EF4-FFF2-40B4-BE49-F238E27FC236}">
                <a16:creationId xmlns:a16="http://schemas.microsoft.com/office/drawing/2014/main" id="{7335F3BF-C12C-104D-B5D6-A0F0FFC2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almirall pharmaceuticals logo">
            <a:extLst>
              <a:ext uri="{FF2B5EF4-FFF2-40B4-BE49-F238E27FC236}">
                <a16:creationId xmlns:a16="http://schemas.microsoft.com/office/drawing/2014/main" id="{906DACCF-60BD-174D-99E4-5DCBC532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873" y="5943340"/>
            <a:ext cx="1600201" cy="5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C0D7-1B3A-7347-A346-070BBCBAB9E4}"/>
              </a:ext>
            </a:extLst>
          </p:cNvPr>
          <p:cNvGrpSpPr/>
          <p:nvPr/>
        </p:nvGrpSpPr>
        <p:grpSpPr>
          <a:xfrm>
            <a:off x="0" y="5551431"/>
            <a:ext cx="12201143" cy="1325887"/>
            <a:chOff x="-1" y="5532114"/>
            <a:chExt cx="12201143" cy="132588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1D9C71-7597-B440-9816-06AE07BF43A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90E46-B3E2-7740-AABC-DA560B071BAB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2CE9813-B573-8448-8903-9C4B5D5D6A68}"/>
              </a:ext>
            </a:extLst>
          </p:cNvPr>
          <p:cNvSpPr txBox="1"/>
          <p:nvPr/>
        </p:nvSpPr>
        <p:spPr>
          <a:xfrm flipH="1">
            <a:off x="2843551" y="2453157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Alexion: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$21.4 million</a:t>
            </a:r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91A96684-CC47-994C-B11A-6A01E4B21F7D}"/>
              </a:ext>
            </a:extLst>
          </p:cNvPr>
          <p:cNvSpPr/>
          <p:nvPr/>
        </p:nvSpPr>
        <p:spPr>
          <a:xfrm>
            <a:off x="2588651" y="1661374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76B211-8CAE-E14F-8CCF-59AAA16B15EE}"/>
              </a:ext>
            </a:extLst>
          </p:cNvPr>
          <p:cNvSpPr txBox="1"/>
          <p:nvPr/>
        </p:nvSpPr>
        <p:spPr>
          <a:xfrm flipH="1">
            <a:off x="7196609" y="2401642"/>
            <a:ext cx="2398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Cardinal Health: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$8.8 million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313196D2-630E-7846-8F56-AA78ABA0ECE3}"/>
              </a:ext>
            </a:extLst>
          </p:cNvPr>
          <p:cNvSpPr/>
          <p:nvPr/>
        </p:nvSpPr>
        <p:spPr>
          <a:xfrm rot="13477636" flipH="1">
            <a:off x="6787165" y="1725770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20C83B4-5C4E-8946-A545-1CDC6F7741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6357" y="6206878"/>
            <a:ext cx="1394170" cy="2068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289135-E830-9D47-9DD4-7DB3A8F53E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240" y="5864607"/>
            <a:ext cx="1947691" cy="710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39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5500">
        <p15:prstTrans prst="pageCurlSingle"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4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09271 -0.04005 C 0.11198 -0.04907 0.14102 -0.05393 0.17148 -0.05393 C 0.20612 -0.05393 0.23385 -0.04907 0.25312 -0.04005 L 0.34596 -1.11111E-6 " pathEditMode="relative" rAng="0" ptsTypes="AAAAA">
                                      <p:cBhvr>
                                        <p:cTn id="1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27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7" grpId="1" animBg="1"/>
      <p:bldP spid="47" grpId="2" animBg="1"/>
      <p:bldP spid="48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3E79834-858C-DE46-ACC0-426F71B2D8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4173"/>
          <a:stretch/>
        </p:blipFill>
        <p:spPr>
          <a:xfrm flipH="1">
            <a:off x="-1" y="0"/>
            <a:ext cx="12191999" cy="685800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62BF481-55FF-AC42-9F03-CBC9FA4F9A31}"/>
              </a:ext>
            </a:extLst>
          </p:cNvPr>
          <p:cNvSpPr/>
          <p:nvPr/>
        </p:nvSpPr>
        <p:spPr>
          <a:xfrm>
            <a:off x="0" y="0"/>
            <a:ext cx="12192000" cy="566928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692824" y="1960812"/>
            <a:ext cx="0" cy="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CO-PAY ALLEGATIONS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3" name="Picture 2" descr="Image result for avanir">
            <a:extLst>
              <a:ext uri="{FF2B5EF4-FFF2-40B4-BE49-F238E27FC236}">
                <a16:creationId xmlns:a16="http://schemas.microsoft.com/office/drawing/2014/main" id="{7335F3BF-C12C-104D-B5D6-A0F0FFC2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almirall pharmaceuticals logo">
            <a:extLst>
              <a:ext uri="{FF2B5EF4-FFF2-40B4-BE49-F238E27FC236}">
                <a16:creationId xmlns:a16="http://schemas.microsoft.com/office/drawing/2014/main" id="{906DACCF-60BD-174D-99E4-5DCBC532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873" y="5943340"/>
            <a:ext cx="1600201" cy="5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C0D7-1B3A-7347-A346-070BBCBAB9E4}"/>
              </a:ext>
            </a:extLst>
          </p:cNvPr>
          <p:cNvGrpSpPr/>
          <p:nvPr/>
        </p:nvGrpSpPr>
        <p:grpSpPr>
          <a:xfrm>
            <a:off x="0" y="5638517"/>
            <a:ext cx="12201143" cy="1325887"/>
            <a:chOff x="-1" y="5532114"/>
            <a:chExt cx="12201143" cy="132588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1D9C71-7597-B440-9816-06AE07BF43A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90E46-B3E2-7740-AABC-DA560B071BAB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E2F13C7-6F8E-144B-A4CE-3DAB48DE0C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339" y="5960759"/>
            <a:ext cx="879196" cy="7011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48F1E4-47E4-3A43-A16B-91AE297467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341" y="6145503"/>
            <a:ext cx="1906431" cy="39399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CE9813-B573-8448-8903-9C4B5D5D6A68}"/>
              </a:ext>
            </a:extLst>
          </p:cNvPr>
          <p:cNvSpPr txBox="1"/>
          <p:nvPr/>
        </p:nvSpPr>
        <p:spPr>
          <a:xfrm flipH="1">
            <a:off x="6120236" y="2487211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Sanofi: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$11.9 million</a:t>
            </a:r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91A96684-CC47-994C-B11A-6A01E4B21F7D}"/>
              </a:ext>
            </a:extLst>
          </p:cNvPr>
          <p:cNvSpPr/>
          <p:nvPr/>
        </p:nvSpPr>
        <p:spPr>
          <a:xfrm rot="8100000">
            <a:off x="5899593" y="1481069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76B211-8CAE-E14F-8CCF-59AAA16B15EE}"/>
              </a:ext>
            </a:extLst>
          </p:cNvPr>
          <p:cNvSpPr txBox="1"/>
          <p:nvPr/>
        </p:nvSpPr>
        <p:spPr>
          <a:xfrm flipH="1">
            <a:off x="9341355" y="2487211"/>
            <a:ext cx="2398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Services Inc: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 million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313196D2-630E-7846-8F56-AA78ABA0ECE3}"/>
              </a:ext>
            </a:extLst>
          </p:cNvPr>
          <p:cNvSpPr/>
          <p:nvPr/>
        </p:nvSpPr>
        <p:spPr>
          <a:xfrm rot="18900000" flipH="1">
            <a:off x="9112215" y="1808719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1EDB8E87-F272-493F-9EAD-3D14044E0BD7}"/>
              </a:ext>
            </a:extLst>
          </p:cNvPr>
          <p:cNvSpPr/>
          <p:nvPr/>
        </p:nvSpPr>
        <p:spPr>
          <a:xfrm rot="5400000" flipH="1">
            <a:off x="319192" y="1630660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A9526C-EA63-42F9-AF14-A43DEC3105B8}"/>
              </a:ext>
            </a:extLst>
          </p:cNvPr>
          <p:cNvSpPr txBox="1"/>
          <p:nvPr/>
        </p:nvSpPr>
        <p:spPr>
          <a:xfrm flipH="1">
            <a:off x="674649" y="2487211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Gilead: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$97 million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E5092A-FA2E-4D2E-AAF9-7218ED33C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4205" y="5537562"/>
            <a:ext cx="2788526" cy="1568546"/>
          </a:xfrm>
          <a:prstGeom prst="rect">
            <a:avLst/>
          </a:prstGeom>
        </p:spPr>
      </p:pic>
      <p:sp>
        <p:nvSpPr>
          <p:cNvPr id="26" name="Teardrop 25">
            <a:extLst>
              <a:ext uri="{FF2B5EF4-FFF2-40B4-BE49-F238E27FC236}">
                <a16:creationId xmlns:a16="http://schemas.microsoft.com/office/drawing/2014/main" id="{CF4A0C44-BE2C-400A-8161-23D0D2351393}"/>
              </a:ext>
            </a:extLst>
          </p:cNvPr>
          <p:cNvSpPr/>
          <p:nvPr/>
        </p:nvSpPr>
        <p:spPr>
          <a:xfrm rot="16200000" flipH="1">
            <a:off x="3041279" y="1573900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135802-FEB4-45A0-B2B4-1F4D99225115}"/>
              </a:ext>
            </a:extLst>
          </p:cNvPr>
          <p:cNvSpPr txBox="1"/>
          <p:nvPr/>
        </p:nvSpPr>
        <p:spPr>
          <a:xfrm flipH="1">
            <a:off x="3396736" y="2487211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$22 million</a:t>
            </a:r>
          </a:p>
        </p:txBody>
      </p:sp>
      <p:pic>
        <p:nvPicPr>
          <p:cNvPr id="1026" name="Picture 2" descr="Biogen - Wikipedia">
            <a:extLst>
              <a:ext uri="{FF2B5EF4-FFF2-40B4-BE49-F238E27FC236}">
                <a16:creationId xmlns:a16="http://schemas.microsoft.com/office/drawing/2014/main" id="{04C2B38D-843A-4857-8759-0E3D7F50C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29" y="6062096"/>
            <a:ext cx="1330609" cy="46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19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0000">
        <p15:prstTrans prst="pageCurlSingle" invX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7" grpId="1" animBg="1"/>
      <p:bldP spid="48" grpId="0"/>
      <p:bldP spid="49" grpId="0" animBg="1"/>
      <p:bldP spid="22" grpId="0" animBg="1"/>
      <p:bldP spid="22" grpId="1" animBg="1"/>
      <p:bldP spid="24" grpId="0"/>
      <p:bldP spid="26" grpId="0" animBg="1"/>
      <p:bldP spid="26" grpId="1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1D0C28F-C6E7-6647-A8A1-FAAC1E9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1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231263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E9B31B-DD63-F345-AE78-795AD1C23BCD}"/>
              </a:ext>
            </a:extLst>
          </p:cNvPr>
          <p:cNvSpPr/>
          <p:nvPr/>
        </p:nvSpPr>
        <p:spPr>
          <a:xfrm>
            <a:off x="0" y="0"/>
            <a:ext cx="12207240" cy="5669280"/>
          </a:xfrm>
          <a:prstGeom prst="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73DCB-4778-9244-BB21-02454AD1E44B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DD2AF3-8906-5443-9BC0-0E7D45A6DB69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5AE94D-7FA7-EC4B-8DD2-33A859A92923}"/>
              </a:ext>
            </a:extLst>
          </p:cNvPr>
          <p:cNvGrpSpPr/>
          <p:nvPr/>
        </p:nvGrpSpPr>
        <p:grpSpPr>
          <a:xfrm>
            <a:off x="-1" y="5532114"/>
            <a:ext cx="12201143" cy="1325887"/>
            <a:chOff x="-1" y="5532114"/>
            <a:chExt cx="12201143" cy="13258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D5DC23-E02F-C446-BCE4-6C3914C07DF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F38B43-6363-8F40-B57E-A231A99F0BA4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659537" y="2459647"/>
            <a:ext cx="2618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DUSA:</a:t>
            </a:r>
          </a:p>
          <a:p>
            <a:pPr lvl="0"/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$20.75 million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D0D99544-60EE-EF45-B0DC-5C07C129718B}"/>
              </a:ext>
            </a:extLst>
          </p:cNvPr>
          <p:cNvSpPr/>
          <p:nvPr/>
        </p:nvSpPr>
        <p:spPr>
          <a:xfrm rot="18900000" flipV="1">
            <a:off x="2466386" y="1581760"/>
            <a:ext cx="2743200" cy="2743200"/>
          </a:xfrm>
          <a:prstGeom prst="teardrop">
            <a:avLst/>
          </a:prstGeom>
          <a:noFill/>
          <a:ln w="25400" cap="rnd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16FA18-FE7D-4573-8C8F-A6E257F6B295}"/>
              </a:ext>
            </a:extLst>
          </p:cNvPr>
          <p:cNvSpPr txBox="1"/>
          <p:nvPr/>
        </p:nvSpPr>
        <p:spPr>
          <a:xfrm flipH="1">
            <a:off x="7332907" y="2498820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err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Therakos</a:t>
            </a:r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$11.5 million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4970BB7B-8C96-4454-8633-CFDC0F86EB09}"/>
              </a:ext>
            </a:extLst>
          </p:cNvPr>
          <p:cNvSpPr/>
          <p:nvPr/>
        </p:nvSpPr>
        <p:spPr>
          <a:xfrm rot="16200000">
            <a:off x="7080638" y="1611595"/>
            <a:ext cx="2743200" cy="2743200"/>
          </a:xfrm>
          <a:prstGeom prst="teardrop">
            <a:avLst/>
          </a:prstGeom>
          <a:noFill/>
          <a:ln w="25400" cap="rnd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F08032-93FF-4AB5-BEEA-0C08BA07E1A0}"/>
              </a:ext>
            </a:extLst>
          </p:cNvPr>
          <p:cNvSpPr txBox="1"/>
          <p:nvPr/>
        </p:nvSpPr>
        <p:spPr>
          <a:xfrm>
            <a:off x="3001374" y="597184"/>
            <a:ext cx="61892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FALSE CLAIMS ALLEGATIONS</a:t>
            </a:r>
          </a:p>
        </p:txBody>
      </p:sp>
      <p:pic>
        <p:nvPicPr>
          <p:cNvPr id="21" name="Picture 2" descr="DUSA - Services By - Shop By Brand Serenity Med Spa San Francisco, CA">
            <a:extLst>
              <a:ext uri="{FF2B5EF4-FFF2-40B4-BE49-F238E27FC236}">
                <a16:creationId xmlns:a16="http://schemas.microsoft.com/office/drawing/2014/main" id="{55B308DB-6CB7-4794-9102-15F9B4254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804" y="5774227"/>
            <a:ext cx="1638944" cy="93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herakos's Competitors, Revenue, Number of Employees, Funding, Acquisitions  &amp; News - Owler Company Profile">
            <a:extLst>
              <a:ext uri="{FF2B5EF4-FFF2-40B4-BE49-F238E27FC236}">
                <a16:creationId xmlns:a16="http://schemas.microsoft.com/office/drawing/2014/main" id="{EB6C2255-928B-4C35-8D62-A5402E36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095" y="5991732"/>
            <a:ext cx="1967963" cy="49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641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Sing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4.44444E-6 L 0.10274 0.04074 C 0.12409 0.05 0.15625 0.05555 0.19011 0.05555 C 0.22852 0.05555 0.25938 0.05 0.28073 0.04074 L 0.38425 4.44444E-6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6" y="2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3" grpId="1" animBg="1"/>
      <p:bldP spid="3" grpId="2" animBg="1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1D0C28F-C6E7-6647-A8A1-FAAC1E9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782757"/>
          </a:xfrm>
          <a:prstGeom prst="rect">
            <a:avLst/>
          </a:prstGeom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5AE94D-7FA7-EC4B-8DD2-33A859A92923}"/>
              </a:ext>
            </a:extLst>
          </p:cNvPr>
          <p:cNvGrpSpPr/>
          <p:nvPr/>
        </p:nvGrpSpPr>
        <p:grpSpPr>
          <a:xfrm>
            <a:off x="-1" y="5532114"/>
            <a:ext cx="12201143" cy="1325887"/>
            <a:chOff x="-1" y="5532114"/>
            <a:chExt cx="12201143" cy="13258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D5DC23-E02F-C446-BCE4-6C3914C07DF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F38B43-6363-8F40-B57E-A231A99F0BA4}"/>
                </a:ext>
              </a:extLst>
            </p:cNvPr>
            <p:cNvSpPr/>
            <p:nvPr/>
          </p:nvSpPr>
          <p:spPr>
            <a:xfrm flipH="1">
              <a:off x="0" y="553211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1213536" y="2886935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NeuroMetrix</a:t>
            </a:r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million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D0D99544-60EE-EF45-B0DC-5C07C129718B}"/>
              </a:ext>
            </a:extLst>
          </p:cNvPr>
          <p:cNvSpPr/>
          <p:nvPr/>
        </p:nvSpPr>
        <p:spPr>
          <a:xfrm rot="10800000" flipV="1">
            <a:off x="1028100" y="1969718"/>
            <a:ext cx="2743200" cy="2743200"/>
          </a:xfrm>
          <a:prstGeom prst="teardrop">
            <a:avLst/>
          </a:prstGeom>
          <a:noFill/>
          <a:ln w="25400" cap="rnd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F822B999-C1F6-B84E-ACE7-94B3E474A4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955" y="6125077"/>
            <a:ext cx="1794580" cy="22396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B7E8FB8-0076-984A-8EE7-F383A4420704}"/>
              </a:ext>
            </a:extLst>
          </p:cNvPr>
          <p:cNvSpPr txBox="1"/>
          <p:nvPr/>
        </p:nvSpPr>
        <p:spPr>
          <a:xfrm>
            <a:off x="951978" y="1039769"/>
            <a:ext cx="2600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spcBef>
                <a:spcPts val="300"/>
              </a:spcBef>
            </a:pPr>
            <a:r>
              <a:rPr lang="en-US" sz="2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FTC FALSE ADVERTISING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16FA18-FE7D-4573-8C8F-A6E257F6B295}"/>
              </a:ext>
            </a:extLst>
          </p:cNvPr>
          <p:cNvSpPr txBox="1"/>
          <p:nvPr/>
        </p:nvSpPr>
        <p:spPr>
          <a:xfrm flipH="1">
            <a:off x="5068601" y="2886935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err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MiMedx</a:t>
            </a:r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$6.5 million</a:t>
            </a: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4970BB7B-8C96-4454-8633-CFDC0F86EB09}"/>
              </a:ext>
            </a:extLst>
          </p:cNvPr>
          <p:cNvSpPr/>
          <p:nvPr/>
        </p:nvSpPr>
        <p:spPr>
          <a:xfrm rot="8100000">
            <a:off x="4724400" y="1969718"/>
            <a:ext cx="2743200" cy="2743200"/>
          </a:xfrm>
          <a:prstGeom prst="teardrop">
            <a:avLst/>
          </a:prstGeom>
          <a:noFill/>
          <a:ln w="25400" cap="rnd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957856-5DE4-40E3-84ED-C634FB0818AA}"/>
              </a:ext>
            </a:extLst>
          </p:cNvPr>
          <p:cNvSpPr txBox="1"/>
          <p:nvPr/>
        </p:nvSpPr>
        <p:spPr>
          <a:xfrm>
            <a:off x="4772747" y="1046044"/>
            <a:ext cx="2479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  <a:spcBef>
                <a:spcPts val="300"/>
              </a:spcBef>
            </a:pPr>
            <a:r>
              <a:rPr lang="en-US" sz="2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FALSE PRICE REPORTING</a:t>
            </a:r>
          </a:p>
        </p:txBody>
      </p:sp>
      <p:pic>
        <p:nvPicPr>
          <p:cNvPr id="34" name="Picture 33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FBC61A12-74A4-7245-8DAC-0154EFD133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805" y="5973242"/>
            <a:ext cx="1272390" cy="4034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187C6A-E727-4470-904A-A77387FDE199}"/>
              </a:ext>
            </a:extLst>
          </p:cNvPr>
          <p:cNvSpPr txBox="1"/>
          <p:nvPr/>
        </p:nvSpPr>
        <p:spPr>
          <a:xfrm flipH="1">
            <a:off x="8816799" y="2886935"/>
            <a:ext cx="239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Bausch:</a:t>
            </a:r>
          </a:p>
          <a:p>
            <a:pPr lvl="0"/>
            <a:r>
              <a:rPr lang="en-US" sz="2800" b="1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$45 million</a:t>
            </a: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6D848749-384F-4504-B2C8-D68FBFCD8C55}"/>
              </a:ext>
            </a:extLst>
          </p:cNvPr>
          <p:cNvSpPr/>
          <p:nvPr/>
        </p:nvSpPr>
        <p:spPr>
          <a:xfrm rot="5400000" flipH="1">
            <a:off x="8403843" y="2057400"/>
            <a:ext cx="2743200" cy="2743200"/>
          </a:xfrm>
          <a:prstGeom prst="teardrop">
            <a:avLst/>
          </a:prstGeom>
          <a:noFill/>
          <a:ln w="254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0F73BD-D2F0-422B-A488-E95E0ED1B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6491" y="6104642"/>
            <a:ext cx="1978994" cy="2600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3E72FC-269B-4E7F-AF63-3782E16D2998}"/>
              </a:ext>
            </a:extLst>
          </p:cNvPr>
          <p:cNvSpPr txBox="1"/>
          <p:nvPr/>
        </p:nvSpPr>
        <p:spPr>
          <a:xfrm>
            <a:off x="8939143" y="1046044"/>
            <a:ext cx="2479139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  <a:spcBef>
                <a:spcPts val="300"/>
              </a:spcBef>
            </a:pPr>
            <a:r>
              <a:rPr lang="en-US" sz="2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MISLEADING INVESTORS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73DCB-4778-9244-BB21-02454AD1E44B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DD2AF3-8906-5443-9BC0-0E7D45A6DB69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25253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Sing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1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3" grpId="1" animBg="1"/>
      <p:bldP spid="48" grpId="0"/>
      <p:bldP spid="32" grpId="0"/>
      <p:bldP spid="33" grpId="0" animBg="1"/>
      <p:bldP spid="33" grpId="1" animBg="1"/>
      <p:bldP spid="53" grpId="0"/>
      <p:bldP spid="53" grpId="1"/>
      <p:bldP spid="18" grpId="0"/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CC9D1E5-5276-7241-88B9-2D7087E946D8}"/>
              </a:ext>
            </a:extLst>
          </p:cNvPr>
          <p:cNvGrpSpPr/>
          <p:nvPr/>
        </p:nvGrpSpPr>
        <p:grpSpPr>
          <a:xfrm flipH="1">
            <a:off x="0" y="0"/>
            <a:ext cx="12192000" cy="6858000"/>
            <a:chOff x="-152400" y="1264275"/>
            <a:chExt cx="12192000" cy="685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D0C28F-C6E7-6647-A8A1-FAAC1E9C2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49352" y="1264275"/>
              <a:ext cx="12188952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D667591-3CED-7641-A597-984E5901613B}"/>
                </a:ext>
              </a:extLst>
            </p:cNvPr>
            <p:cNvSpPr/>
            <p:nvPr/>
          </p:nvSpPr>
          <p:spPr>
            <a:xfrm>
              <a:off x="-152400" y="1264275"/>
              <a:ext cx="12192000" cy="5546035"/>
            </a:xfrm>
            <a:prstGeom prst="rect">
              <a:avLst/>
            </a:prstGeom>
            <a:solidFill>
              <a:schemeClr val="accent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8433B8-26FA-6242-96C3-C03C77135FB8}"/>
              </a:ext>
            </a:extLst>
          </p:cNvPr>
          <p:cNvSpPr txBox="1"/>
          <p:nvPr/>
        </p:nvSpPr>
        <p:spPr>
          <a:xfrm>
            <a:off x="3243235" y="362028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FEDERAL SETTLEMENTS SUMMARY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5AE94D-7FA7-EC4B-8DD2-33A859A92923}"/>
              </a:ext>
            </a:extLst>
          </p:cNvPr>
          <p:cNvGrpSpPr/>
          <p:nvPr/>
        </p:nvGrpSpPr>
        <p:grpSpPr>
          <a:xfrm>
            <a:off x="0" y="5349233"/>
            <a:ext cx="12201143" cy="1508767"/>
            <a:chOff x="-1" y="5349234"/>
            <a:chExt cx="12201143" cy="15087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D5DC23-E02F-C446-BCE4-6C3914C07DF0}"/>
                </a:ext>
              </a:extLst>
            </p:cNvPr>
            <p:cNvSpPr/>
            <p:nvPr/>
          </p:nvSpPr>
          <p:spPr>
            <a:xfrm rot="5400000">
              <a:off x="5365534" y="22392"/>
              <a:ext cx="1470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F38B43-6363-8F40-B57E-A231A99F0BA4}"/>
                </a:ext>
              </a:extLst>
            </p:cNvPr>
            <p:cNvSpPr/>
            <p:nvPr/>
          </p:nvSpPr>
          <p:spPr>
            <a:xfrm flipH="1">
              <a:off x="0" y="534923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8DF9749-E090-EE4D-8B03-C9AA17E45298}"/>
              </a:ext>
            </a:extLst>
          </p:cNvPr>
          <p:cNvCxnSpPr>
            <a:cxnSpLocks/>
          </p:cNvCxnSpPr>
          <p:nvPr/>
        </p:nvCxnSpPr>
        <p:spPr>
          <a:xfrm>
            <a:off x="5885448" y="893633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244A1-C21A-4B68-93AA-7B7C21AADCE8}"/>
              </a:ext>
            </a:extLst>
          </p:cNvPr>
          <p:cNvGrpSpPr/>
          <p:nvPr/>
        </p:nvGrpSpPr>
        <p:grpSpPr>
          <a:xfrm>
            <a:off x="74630" y="2042588"/>
            <a:ext cx="12074424" cy="1015663"/>
            <a:chOff x="74630" y="1953889"/>
            <a:chExt cx="12074424" cy="1015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168F2F-B9ED-BF4D-892D-A0B528475A91}"/>
                </a:ext>
              </a:extLst>
            </p:cNvPr>
            <p:cNvSpPr txBox="1"/>
            <p:nvPr/>
          </p:nvSpPr>
          <p:spPr>
            <a:xfrm flipH="1">
              <a:off x="74630" y="2107777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Glenmark:</a:t>
              </a:r>
              <a:b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100" i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Pending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CC028A-8DC4-0A4B-BB8A-6A262D8B3A08}"/>
                </a:ext>
              </a:extLst>
            </p:cNvPr>
            <p:cNvSpPr txBox="1"/>
            <p:nvPr/>
          </p:nvSpPr>
          <p:spPr>
            <a:xfrm flipH="1">
              <a:off x="2077970" y="1953889"/>
              <a:ext cx="21818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Practice   Fusion: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$145 million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DCBDA8-442B-7449-9ED3-528450BD69E1}"/>
                </a:ext>
              </a:extLst>
            </p:cNvPr>
            <p:cNvSpPr txBox="1"/>
            <p:nvPr/>
          </p:nvSpPr>
          <p:spPr>
            <a:xfrm flipH="1">
              <a:off x="3822456" y="2107777"/>
              <a:ext cx="26567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ResMed: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$37.5 million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7AACD6-E3C5-4D47-83CC-9D652243D020}"/>
                </a:ext>
              </a:extLst>
            </p:cNvPr>
            <p:cNvSpPr txBox="1"/>
            <p:nvPr/>
          </p:nvSpPr>
          <p:spPr>
            <a:xfrm flipH="1">
              <a:off x="5935565" y="2107777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 err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Pacira</a:t>
              </a: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$3.5 million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B349EFF-EE7F-4365-86BD-7AEF001DEE66}"/>
                </a:ext>
              </a:extLst>
            </p:cNvPr>
            <p:cNvSpPr txBox="1"/>
            <p:nvPr/>
          </p:nvSpPr>
          <p:spPr>
            <a:xfrm flipH="1">
              <a:off x="9750904" y="2107777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Medtronic: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$9.2 million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DDCEBD-33DD-4F7C-96DC-2146EC4C34EB}"/>
                </a:ext>
              </a:extLst>
            </p:cNvPr>
            <p:cNvSpPr txBox="1"/>
            <p:nvPr/>
          </p:nvSpPr>
          <p:spPr>
            <a:xfrm flipH="1">
              <a:off x="8002703" y="2107777"/>
              <a:ext cx="2121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 err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Progenity</a:t>
              </a: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$49 million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024F0D-95A8-4449-BC8D-F0EE579A894C}"/>
              </a:ext>
            </a:extLst>
          </p:cNvPr>
          <p:cNvGrpSpPr/>
          <p:nvPr/>
        </p:nvGrpSpPr>
        <p:grpSpPr>
          <a:xfrm>
            <a:off x="41913" y="1133525"/>
            <a:ext cx="12108175" cy="707886"/>
            <a:chOff x="4027" y="1133525"/>
            <a:chExt cx="12108175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598486-0A84-D343-AFE9-8BD0B7193F1F}"/>
                </a:ext>
              </a:extLst>
            </p:cNvPr>
            <p:cNvSpPr txBox="1"/>
            <p:nvPr/>
          </p:nvSpPr>
          <p:spPr>
            <a:xfrm flipH="1">
              <a:off x="7772047" y="1133525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Sandoz: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$195 million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38AACA5-8765-8248-83E0-5A3AB3DDBD76}"/>
                </a:ext>
              </a:extLst>
            </p:cNvPr>
            <p:cNvSpPr txBox="1"/>
            <p:nvPr/>
          </p:nvSpPr>
          <p:spPr>
            <a:xfrm flipH="1">
              <a:off x="5830042" y="1133525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Taro: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$419 million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5688ED-7F3D-7F42-8B55-553F5133E124}"/>
                </a:ext>
              </a:extLst>
            </p:cNvPr>
            <p:cNvSpPr txBox="1"/>
            <p:nvPr/>
          </p:nvSpPr>
          <p:spPr>
            <a:xfrm flipH="1">
              <a:off x="9714052" y="1133525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 err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Apotex</a:t>
              </a: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$24.1 million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AAF29EF-4835-CA47-8B0B-AFCB23547BDF}"/>
                </a:ext>
              </a:extLst>
            </p:cNvPr>
            <p:cNvSpPr txBox="1"/>
            <p:nvPr/>
          </p:nvSpPr>
          <p:spPr>
            <a:xfrm flipH="1">
              <a:off x="1946032" y="1133525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Novartis: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~$1.1 billion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8BAD21-B424-8F49-A485-158C388AF61E}"/>
                </a:ext>
              </a:extLst>
            </p:cNvPr>
            <p:cNvSpPr txBox="1"/>
            <p:nvPr/>
          </p:nvSpPr>
          <p:spPr>
            <a:xfrm flipH="1">
              <a:off x="3888037" y="1133525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Indivior: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$600 million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A43A6D6-4FC0-4550-9AC8-1F66E959D62B}"/>
                </a:ext>
              </a:extLst>
            </p:cNvPr>
            <p:cNvSpPr txBox="1"/>
            <p:nvPr/>
          </p:nvSpPr>
          <p:spPr>
            <a:xfrm flipH="1">
              <a:off x="4027" y="1133525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Purdue: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$8 billion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2A7A6282-8FC1-1448-BBD7-979C9D651F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637" y="6419645"/>
            <a:ext cx="1433487" cy="296253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F822B999-C1F6-B84E-ACE7-94B3E474A4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71" y="6454867"/>
            <a:ext cx="1082303" cy="135072"/>
          </a:xfrm>
          <a:prstGeom prst="rect">
            <a:avLst/>
          </a:prstGeom>
        </p:spPr>
      </p:pic>
      <p:pic>
        <p:nvPicPr>
          <p:cNvPr id="34" name="Picture 33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FBC61A12-74A4-7245-8DAC-0154EFD133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305" y="5985348"/>
            <a:ext cx="903094" cy="286345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204735-C0F3-DA4E-B274-A8789E8180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729" y="6080842"/>
            <a:ext cx="837863" cy="142011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90E757-FC9A-9346-8608-179DBC00EA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36" y="6128002"/>
            <a:ext cx="852958" cy="213239"/>
          </a:xfrm>
          <a:prstGeom prst="rect">
            <a:avLst/>
          </a:prstGeom>
        </p:spPr>
      </p:pic>
      <p:pic>
        <p:nvPicPr>
          <p:cNvPr id="36" name="Picture 2" descr="Taro Pharmaceuticals Logo PNG Transparent &amp; SVG Vector - Freebie ...">
            <a:extLst>
              <a:ext uri="{FF2B5EF4-FFF2-40B4-BE49-F238E27FC236}">
                <a16:creationId xmlns:a16="http://schemas.microsoft.com/office/drawing/2014/main" id="{3CB8C7E3-308E-B04B-ACCF-7C4EB0CD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0" y="5621898"/>
            <a:ext cx="623066" cy="6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lenmark Pharmaceuticals - Wikipedia">
            <a:extLst>
              <a:ext uri="{FF2B5EF4-FFF2-40B4-BE49-F238E27FC236}">
                <a16:creationId xmlns:a16="http://schemas.microsoft.com/office/drawing/2014/main" id="{871512F6-1CC1-A34E-A2B2-BC97B4C38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2"/>
          <a:stretch/>
        </p:blipFill>
        <p:spPr bwMode="auto">
          <a:xfrm>
            <a:off x="4300648" y="5642874"/>
            <a:ext cx="900903" cy="4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2EBF9-E57C-244B-8138-8326BAF570A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218" y="5562298"/>
            <a:ext cx="1077348" cy="50079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881027F-103B-1747-A465-3E1E36DC06A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048" y="6164512"/>
            <a:ext cx="651788" cy="4752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FB26442-0DDE-AF4A-ADDF-E6E9BDECCFE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603428" y="6375125"/>
            <a:ext cx="694464" cy="26285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5C0A29A-E5D9-BD40-8593-B0F34EE720E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938395" y="5616971"/>
            <a:ext cx="1024890" cy="2187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2DF57C6-45D2-3243-933B-8CECAB4352B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725200" y="5979560"/>
            <a:ext cx="1451281" cy="2363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1C0581-41BE-CD43-819A-C7E24FD90CC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959" y="5609961"/>
            <a:ext cx="1075786" cy="29752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1A5CCF8-F1E0-4448-9551-AEA71EA7BE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1895" y="6475765"/>
            <a:ext cx="1357890" cy="178409"/>
          </a:xfrm>
          <a:prstGeom prst="rect">
            <a:avLst/>
          </a:prstGeom>
        </p:spPr>
      </p:pic>
      <p:pic>
        <p:nvPicPr>
          <p:cNvPr id="65" name="Picture 2" descr="DUSA - Services By - Shop By Brand Serenity Med Spa San Francisco, CA">
            <a:extLst>
              <a:ext uri="{FF2B5EF4-FFF2-40B4-BE49-F238E27FC236}">
                <a16:creationId xmlns:a16="http://schemas.microsoft.com/office/drawing/2014/main" id="{E0578D4F-E2E9-40FA-A6C0-7462B392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52" y="6318900"/>
            <a:ext cx="766934" cy="4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Therakos's Competitors, Revenue, Number of Employees, Funding, Acquisitions  &amp; News - Owler Company Profile">
            <a:extLst>
              <a:ext uri="{FF2B5EF4-FFF2-40B4-BE49-F238E27FC236}">
                <a16:creationId xmlns:a16="http://schemas.microsoft.com/office/drawing/2014/main" id="{C164833A-C978-4E50-A0F1-8DC06F83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45" y="5999250"/>
            <a:ext cx="946458" cy="2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072F2C4-1707-415D-AE69-D9EB5F98781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7434" b="23328"/>
          <a:stretch/>
        </p:blipFill>
        <p:spPr>
          <a:xfrm>
            <a:off x="10634896" y="5939727"/>
            <a:ext cx="1557104" cy="43126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806FB87-C406-465B-AC04-4C8BAE9FD402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7891" y="6253658"/>
            <a:ext cx="1014804" cy="531081"/>
          </a:xfrm>
          <a:prstGeom prst="rect">
            <a:avLst/>
          </a:prstGeom>
        </p:spPr>
      </p:pic>
      <p:pic>
        <p:nvPicPr>
          <p:cNvPr id="69" name="Picture 16" descr="Document">
            <a:extLst>
              <a:ext uri="{FF2B5EF4-FFF2-40B4-BE49-F238E27FC236}">
                <a16:creationId xmlns:a16="http://schemas.microsoft.com/office/drawing/2014/main" id="{26AF5060-F790-45EA-974A-21F562069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28" y="5585166"/>
            <a:ext cx="918876" cy="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Merit Medical goes shopping – Stock Market Research, Option Picks, Stock  Picks,Financial News,Option Research">
            <a:extLst>
              <a:ext uri="{FF2B5EF4-FFF2-40B4-BE49-F238E27FC236}">
                <a16:creationId xmlns:a16="http://schemas.microsoft.com/office/drawing/2014/main" id="{17BDE6E3-C3BA-43C7-8FCA-4B3E1C477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9"/>
          <a:stretch/>
        </p:blipFill>
        <p:spPr bwMode="auto">
          <a:xfrm>
            <a:off x="9351535" y="5635191"/>
            <a:ext cx="1198415" cy="2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CB4169C-9765-4776-90B6-63DF1341DF01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646" y="6468450"/>
            <a:ext cx="1028413" cy="1525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FD91B9-89F8-43CD-ACC6-5732D70CAEE8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650" y="6187138"/>
            <a:ext cx="1260579" cy="460113"/>
          </a:xfrm>
          <a:prstGeom prst="rect">
            <a:avLst/>
          </a:prstGeom>
        </p:spPr>
      </p:pic>
      <p:pic>
        <p:nvPicPr>
          <p:cNvPr id="74" name="Picture 2" descr="News.Law | Big Pharma liable under 'drug dealer' act">
            <a:extLst>
              <a:ext uri="{FF2B5EF4-FFF2-40B4-BE49-F238E27FC236}">
                <a16:creationId xmlns:a16="http://schemas.microsoft.com/office/drawing/2014/main" id="{F8867A15-A767-48C0-A067-FF911B455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84" y="5594134"/>
            <a:ext cx="774352" cy="38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Biogen - Wikipedia">
            <a:extLst>
              <a:ext uri="{FF2B5EF4-FFF2-40B4-BE49-F238E27FC236}">
                <a16:creationId xmlns:a16="http://schemas.microsoft.com/office/drawing/2014/main" id="{85003862-057C-BD41-A335-88F3AC96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38" y="5644235"/>
            <a:ext cx="742122" cy="25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42D943-E184-45E4-B711-9CC12178EF1C}"/>
              </a:ext>
            </a:extLst>
          </p:cNvPr>
          <p:cNvGrpSpPr/>
          <p:nvPr/>
        </p:nvGrpSpPr>
        <p:grpSpPr>
          <a:xfrm>
            <a:off x="41913" y="3259428"/>
            <a:ext cx="12147039" cy="707886"/>
            <a:chOff x="41913" y="3057768"/>
            <a:chExt cx="12147039" cy="70788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D26417-8CD3-0E4D-949C-A38EF8A5BFFD}"/>
                </a:ext>
              </a:extLst>
            </p:cNvPr>
            <p:cNvSpPr txBox="1"/>
            <p:nvPr/>
          </p:nvSpPr>
          <p:spPr>
            <a:xfrm flipH="1">
              <a:off x="1991691" y="3057768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Alexion: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$21.4 million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2EC6221-A98A-9447-B0B9-AFE114D43C47}"/>
                </a:ext>
              </a:extLst>
            </p:cNvPr>
            <p:cNvSpPr txBox="1"/>
            <p:nvPr/>
          </p:nvSpPr>
          <p:spPr>
            <a:xfrm flipH="1">
              <a:off x="3941469" y="3057768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Cardinal Health: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$8.8 million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90E9454-3920-854B-B546-FC0A7DE2FAA3}"/>
                </a:ext>
              </a:extLst>
            </p:cNvPr>
            <p:cNvSpPr txBox="1"/>
            <p:nvPr/>
          </p:nvSpPr>
          <p:spPr>
            <a:xfrm flipH="1">
              <a:off x="9790802" y="3057768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Sanofi: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$11.9 million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CE87CE5-8B84-4A7F-A0F3-CB8995B70ECC}"/>
                </a:ext>
              </a:extLst>
            </p:cNvPr>
            <p:cNvSpPr txBox="1"/>
            <p:nvPr/>
          </p:nvSpPr>
          <p:spPr>
            <a:xfrm flipH="1">
              <a:off x="41913" y="3057768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Merit: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$18 million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C03066-BFD4-467E-B791-F3D239B175B3}"/>
                </a:ext>
              </a:extLst>
            </p:cNvPr>
            <p:cNvSpPr txBox="1"/>
            <p:nvPr/>
          </p:nvSpPr>
          <p:spPr>
            <a:xfrm flipH="1">
              <a:off x="5891247" y="3057768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Gilead: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~$97 million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C41DD83-ED29-EC4B-8D2C-6B0D25181C8D}"/>
                </a:ext>
              </a:extLst>
            </p:cNvPr>
            <p:cNvSpPr txBox="1"/>
            <p:nvPr/>
          </p:nvSpPr>
          <p:spPr>
            <a:xfrm flipH="1">
              <a:off x="7841025" y="3057768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Biogen: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$22 million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66A83D-D995-44D4-9265-8970E3585911}"/>
              </a:ext>
            </a:extLst>
          </p:cNvPr>
          <p:cNvGrpSpPr/>
          <p:nvPr/>
        </p:nvGrpSpPr>
        <p:grpSpPr>
          <a:xfrm>
            <a:off x="184081" y="4168492"/>
            <a:ext cx="12017062" cy="1015663"/>
            <a:chOff x="184081" y="4168492"/>
            <a:chExt cx="12017062" cy="1015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B103E7-2B14-CD48-BF68-D061F9812B7F}"/>
                </a:ext>
              </a:extLst>
            </p:cNvPr>
            <p:cNvSpPr txBox="1"/>
            <p:nvPr/>
          </p:nvSpPr>
          <p:spPr>
            <a:xfrm flipH="1">
              <a:off x="5921033" y="4322380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NeuroMetrix</a:t>
              </a:r>
              <a:r>
                <a:rPr lang="en-US" sz="21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 million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16FA18-FE7D-4573-8C8F-A6E257F6B295}"/>
                </a:ext>
              </a:extLst>
            </p:cNvPr>
            <p:cNvSpPr txBox="1"/>
            <p:nvPr/>
          </p:nvSpPr>
          <p:spPr>
            <a:xfrm flipH="1">
              <a:off x="7877963" y="4322380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 err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MiMedx</a:t>
              </a: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$6.5 million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3CFBDC-7054-DC4A-997E-C8555436BCE3}"/>
                </a:ext>
              </a:extLst>
            </p:cNvPr>
            <p:cNvSpPr txBox="1"/>
            <p:nvPr/>
          </p:nvSpPr>
          <p:spPr>
            <a:xfrm flipH="1">
              <a:off x="184081" y="4168492"/>
              <a:ext cx="21792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 Services Inc: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 million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A3FF77A-E612-49AD-ADDB-DC9630D7A38E}"/>
                </a:ext>
              </a:extLst>
            </p:cNvPr>
            <p:cNvSpPr txBox="1"/>
            <p:nvPr/>
          </p:nvSpPr>
          <p:spPr>
            <a:xfrm flipH="1">
              <a:off x="1996540" y="4322380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DUSA: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$20.75 million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C8A1EBE-875B-4AE5-80EB-AADD83C07B6A}"/>
                </a:ext>
              </a:extLst>
            </p:cNvPr>
            <p:cNvSpPr txBox="1"/>
            <p:nvPr/>
          </p:nvSpPr>
          <p:spPr>
            <a:xfrm flipH="1">
              <a:off x="9802993" y="4322380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Bausch: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$45 million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3D7F692-39DB-46F3-BF7C-F8E80741CEEA}"/>
                </a:ext>
              </a:extLst>
            </p:cNvPr>
            <p:cNvSpPr txBox="1"/>
            <p:nvPr/>
          </p:nvSpPr>
          <p:spPr>
            <a:xfrm flipH="1">
              <a:off x="3921571" y="4322380"/>
              <a:ext cx="2398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20"/>
                </a:lnSpc>
              </a:pPr>
              <a:r>
                <a:rPr lang="en-US" sz="2100" b="1" dirty="0" err="1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Therakos</a:t>
              </a:r>
              <a:r>
                <a:rPr lang="en-US" sz="2100" b="1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0" algn="ctr">
                <a:lnSpc>
                  <a:spcPts val="2420"/>
                </a:lnSpc>
              </a:pPr>
              <a:r>
                <a:rPr lang="en-US" sz="21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$11.5 million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5746388"/>
      </p:ext>
    </p:extLst>
  </p:cSld>
  <p:clrMapOvr>
    <a:masterClrMapping/>
  </p:clrMapOvr>
  <p:transition spd="slow" advClick="0" advTm="45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1D0C28F-C6E7-6647-A8A1-FAAC1E9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9127F0E-D5FE-4243-B1E0-E476E67B5362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7DCAEC-79F5-1F4B-AC5D-CE58167A07B4}"/>
              </a:ext>
            </a:extLst>
          </p:cNvPr>
          <p:cNvSpPr txBox="1"/>
          <p:nvPr/>
        </p:nvSpPr>
        <p:spPr>
          <a:xfrm flipH="1">
            <a:off x="1243351" y="2064834"/>
            <a:ext cx="12250453" cy="153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20"/>
              </a:lnSpc>
              <a:tabLst>
                <a:tab pos="2682875" algn="l"/>
              </a:tabLst>
            </a:pPr>
            <a:r>
              <a:rPr lang="en-US" sz="430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 2020 </a:t>
            </a:r>
            <a:r>
              <a:rPr lang="en-US" sz="43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3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300" b="1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4300" b="1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43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 companies; 	</a:t>
            </a:r>
          </a:p>
          <a:p>
            <a:pPr>
              <a:lnSpc>
                <a:spcPts val="5820"/>
              </a:lnSpc>
              <a:tabLst>
                <a:tab pos="2682875" algn="l"/>
              </a:tabLst>
            </a:pPr>
            <a:r>
              <a:rPr lang="en-US" sz="43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~</a:t>
            </a:r>
            <a:r>
              <a:rPr lang="en-US" sz="4300" b="1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$10.9 billion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E55D3E-3A45-484B-AB25-B04A857F4F75}"/>
              </a:ext>
            </a:extLst>
          </p:cNvPr>
          <p:cNvGrpSpPr/>
          <p:nvPr/>
        </p:nvGrpSpPr>
        <p:grpSpPr>
          <a:xfrm>
            <a:off x="0" y="5349233"/>
            <a:ext cx="12201143" cy="1508767"/>
            <a:chOff x="-1" y="5349234"/>
            <a:chExt cx="12201143" cy="150876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809CA11-ECB2-9840-A790-179A8F2DB2D2}"/>
                </a:ext>
              </a:extLst>
            </p:cNvPr>
            <p:cNvSpPr/>
            <p:nvPr/>
          </p:nvSpPr>
          <p:spPr>
            <a:xfrm rot="5400000">
              <a:off x="5365534" y="22392"/>
              <a:ext cx="1470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FDED87-72DD-C043-B38D-DA94BC195FDC}"/>
                </a:ext>
              </a:extLst>
            </p:cNvPr>
            <p:cNvSpPr/>
            <p:nvPr/>
          </p:nvSpPr>
          <p:spPr>
            <a:xfrm flipH="1">
              <a:off x="0" y="5349234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E6D0CD2-CC80-A54D-B085-C3001C7295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637" y="6419645"/>
            <a:ext cx="1433487" cy="296253"/>
          </a:xfrm>
          <a:prstGeom prst="rect">
            <a:avLst/>
          </a:prstGeom>
        </p:spPr>
      </p:pic>
      <p:pic>
        <p:nvPicPr>
          <p:cNvPr id="52" name="Picture 51" descr="A close up of a device&#10;&#10;Description automatically generated">
            <a:extLst>
              <a:ext uri="{FF2B5EF4-FFF2-40B4-BE49-F238E27FC236}">
                <a16:creationId xmlns:a16="http://schemas.microsoft.com/office/drawing/2014/main" id="{5A02082F-F37B-A14A-A98D-89F21A28AA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71" y="6454867"/>
            <a:ext cx="1082303" cy="135072"/>
          </a:xfrm>
          <a:prstGeom prst="rect">
            <a:avLst/>
          </a:prstGeom>
        </p:spPr>
      </p:pic>
      <p:pic>
        <p:nvPicPr>
          <p:cNvPr id="54" name="Picture 53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305920F2-341D-9946-B14C-FCFD32DB3A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305" y="5985348"/>
            <a:ext cx="903094" cy="286345"/>
          </a:xfrm>
          <a:prstGeom prst="rect">
            <a:avLst/>
          </a:prstGeom>
        </p:spPr>
      </p:pic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7ED253-0270-9A41-A6BA-2A0EFEBC71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729" y="6080842"/>
            <a:ext cx="837863" cy="142011"/>
          </a:xfrm>
          <a:prstGeom prst="rect">
            <a:avLst/>
          </a:prstGeom>
        </p:spPr>
      </p:pic>
      <p:pic>
        <p:nvPicPr>
          <p:cNvPr id="56" name="Picture 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ADDBB2-75CB-4B47-86F4-D8E45563DB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36" y="6128002"/>
            <a:ext cx="852958" cy="213239"/>
          </a:xfrm>
          <a:prstGeom prst="rect">
            <a:avLst/>
          </a:prstGeom>
        </p:spPr>
      </p:pic>
      <p:pic>
        <p:nvPicPr>
          <p:cNvPr id="69" name="Picture 2" descr="Taro Pharmaceuticals Logo PNG Transparent &amp; SVG Vector - Freebie ...">
            <a:extLst>
              <a:ext uri="{FF2B5EF4-FFF2-40B4-BE49-F238E27FC236}">
                <a16:creationId xmlns:a16="http://schemas.microsoft.com/office/drawing/2014/main" id="{39AE9205-1FB7-6148-99FE-5FFC6261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0" y="5621898"/>
            <a:ext cx="623066" cy="6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Glenmark Pharmaceuticals - Wikipedia">
            <a:extLst>
              <a:ext uri="{FF2B5EF4-FFF2-40B4-BE49-F238E27FC236}">
                <a16:creationId xmlns:a16="http://schemas.microsoft.com/office/drawing/2014/main" id="{959370CC-BBF3-0D41-8B28-48B864332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2"/>
          <a:stretch/>
        </p:blipFill>
        <p:spPr bwMode="auto">
          <a:xfrm>
            <a:off x="4300648" y="5642874"/>
            <a:ext cx="900903" cy="4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5EEA04E-B104-0D4B-9448-51C8B70488E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218" y="5562298"/>
            <a:ext cx="1077348" cy="50079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2757282-46D8-9344-8C4D-95D1A4A4536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048" y="6164512"/>
            <a:ext cx="651788" cy="47526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6677C7A-93C0-B94B-B1FA-B34D2F08E16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603428" y="6375125"/>
            <a:ext cx="694464" cy="26285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3B036EA-7E99-B746-B55E-BF2DDBA3FD2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938395" y="5616971"/>
            <a:ext cx="1024890" cy="21875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0D29FAD-91A3-B240-BFF6-F82F81FE529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725200" y="5979560"/>
            <a:ext cx="1451281" cy="23630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E381241-51CE-784B-BCE3-6DFD672D895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959" y="5609961"/>
            <a:ext cx="1075786" cy="29752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54D8B68-C458-1D4C-BEEE-EC5928C82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1895" y="6475765"/>
            <a:ext cx="1357890" cy="178409"/>
          </a:xfrm>
          <a:prstGeom prst="rect">
            <a:avLst/>
          </a:prstGeom>
        </p:spPr>
      </p:pic>
      <p:pic>
        <p:nvPicPr>
          <p:cNvPr id="78" name="Picture 2" descr="DUSA - Services By - Shop By Brand Serenity Med Spa San Francisco, CA">
            <a:extLst>
              <a:ext uri="{FF2B5EF4-FFF2-40B4-BE49-F238E27FC236}">
                <a16:creationId xmlns:a16="http://schemas.microsoft.com/office/drawing/2014/main" id="{E2919C7B-E74D-4548-84E2-E159738E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52" y="6318900"/>
            <a:ext cx="766934" cy="4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Therakos's Competitors, Revenue, Number of Employees, Funding, Acquisitions  &amp; News - Owler Company Profile">
            <a:extLst>
              <a:ext uri="{FF2B5EF4-FFF2-40B4-BE49-F238E27FC236}">
                <a16:creationId xmlns:a16="http://schemas.microsoft.com/office/drawing/2014/main" id="{D03B46E3-4019-034B-BAE6-591471D1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45" y="5999250"/>
            <a:ext cx="946458" cy="2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6ABE98E-BA18-CC4E-8CB5-015DB09C2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7434" b="23328"/>
          <a:stretch/>
        </p:blipFill>
        <p:spPr>
          <a:xfrm>
            <a:off x="10634896" y="5939727"/>
            <a:ext cx="1557104" cy="43126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BB4A572-39C8-324A-834A-9BD860A40FEE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7891" y="6253658"/>
            <a:ext cx="1014804" cy="531081"/>
          </a:xfrm>
          <a:prstGeom prst="rect">
            <a:avLst/>
          </a:prstGeom>
        </p:spPr>
      </p:pic>
      <p:pic>
        <p:nvPicPr>
          <p:cNvPr id="82" name="Picture 16" descr="Document">
            <a:extLst>
              <a:ext uri="{FF2B5EF4-FFF2-40B4-BE49-F238E27FC236}">
                <a16:creationId xmlns:a16="http://schemas.microsoft.com/office/drawing/2014/main" id="{6F0960CE-D890-1243-9DFA-9A5E620B3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28" y="5585166"/>
            <a:ext cx="918876" cy="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Merit Medical goes shopping – Stock Market Research, Option Picks, Stock  Picks,Financial News,Option Research">
            <a:extLst>
              <a:ext uri="{FF2B5EF4-FFF2-40B4-BE49-F238E27FC236}">
                <a16:creationId xmlns:a16="http://schemas.microsoft.com/office/drawing/2014/main" id="{1706E198-A2B2-0445-B330-26D0C1B0F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9"/>
          <a:stretch/>
        </p:blipFill>
        <p:spPr bwMode="auto">
          <a:xfrm>
            <a:off x="9351535" y="5635191"/>
            <a:ext cx="1198415" cy="2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9750BAA-AC21-6A49-82CB-9ECF8AE679AE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646" y="6468450"/>
            <a:ext cx="1028413" cy="15254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36FB1F4-289D-EC4A-A9BD-D9AECC43891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650" y="6187138"/>
            <a:ext cx="1260579" cy="460113"/>
          </a:xfrm>
          <a:prstGeom prst="rect">
            <a:avLst/>
          </a:prstGeom>
        </p:spPr>
      </p:pic>
      <p:pic>
        <p:nvPicPr>
          <p:cNvPr id="86" name="Picture 2" descr="News.Law | Big Pharma liable under 'drug dealer' act">
            <a:extLst>
              <a:ext uri="{FF2B5EF4-FFF2-40B4-BE49-F238E27FC236}">
                <a16:creationId xmlns:a16="http://schemas.microsoft.com/office/drawing/2014/main" id="{1B088AD9-A10A-BC4B-8D83-483BC132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84" y="5594134"/>
            <a:ext cx="774352" cy="38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Biogen - Wikipedia">
            <a:extLst>
              <a:ext uri="{FF2B5EF4-FFF2-40B4-BE49-F238E27FC236}">
                <a16:creationId xmlns:a16="http://schemas.microsoft.com/office/drawing/2014/main" id="{D12F45E6-62F2-D34A-AF9D-87277B6B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38" y="5644235"/>
            <a:ext cx="742122" cy="25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2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567B7152-31BA-124D-824C-43E43C5D2154}"/>
              </a:ext>
            </a:extLst>
          </p:cNvPr>
          <p:cNvSpPr txBox="1">
            <a:spLocks/>
          </p:cNvSpPr>
          <p:nvPr/>
        </p:nvSpPr>
        <p:spPr>
          <a:xfrm>
            <a:off x="862085" y="1298448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STATE SETTLEMENTS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15430-A197-E942-98F6-9294429FDA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AAA76-A941-C04A-90D5-91929D27565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0DE62D-CBD1-934E-A644-9858D983BD53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5EDC79-41FA-3945-9646-7C2983BDFB56}"/>
                </a:ext>
              </a:extLst>
            </p:cNvPr>
            <p:cNvSpPr/>
            <p:nvPr/>
          </p:nvSpPr>
          <p:spPr>
            <a:xfrm>
              <a:off x="8223359" y="6319149"/>
              <a:ext cx="37344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573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250">
        <p15:prstTrans prst="pageCurlDouble"/>
      </p:transition>
    </mc:Choice>
    <mc:Fallback xmlns="">
      <p:transition spd="slow" advClick="0" advTm="225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82C22E-8899-4C4A-8A52-1EB8075D6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6" t="181" r="20162" b="592"/>
          <a:stretch/>
        </p:blipFill>
        <p:spPr>
          <a:xfrm>
            <a:off x="0" y="0"/>
            <a:ext cx="6089904" cy="5569528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E5C6FC8F-759F-134C-B938-DE1B757032AA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gradFill flip="none" rotWithShape="1">
            <a:gsLst>
              <a:gs pos="14000">
                <a:schemeClr val="accent1">
                  <a:lumMod val="50000"/>
                  <a:alpha val="89000"/>
                </a:schemeClr>
              </a:gs>
              <a:gs pos="75000">
                <a:schemeClr val="accent1">
                  <a:lumMod val="5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1E32F90-1685-0244-982A-4E70A4D288C9}"/>
              </a:ext>
            </a:extLst>
          </p:cNvPr>
          <p:cNvSpPr/>
          <p:nvPr/>
        </p:nvSpPr>
        <p:spPr>
          <a:xfrm>
            <a:off x="0" y="5549738"/>
            <a:ext cx="12201142" cy="64008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38000">
                <a:schemeClr val="accent4"/>
              </a:gs>
              <a:gs pos="56000">
                <a:schemeClr val="accent5"/>
              </a:gs>
              <a:gs pos="75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2D7C3-D0F6-064A-9857-0E7F16E27C4D}"/>
              </a:ext>
            </a:extLst>
          </p:cNvPr>
          <p:cNvSpPr txBox="1"/>
          <p:nvPr/>
        </p:nvSpPr>
        <p:spPr>
          <a:xfrm flipH="1">
            <a:off x="6312955" y="325965"/>
            <a:ext cx="53687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$1.6 billion opioid settlement with 47 states and territories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CF695C-0D09-174E-8F2B-7CC7D235CCFD}"/>
              </a:ext>
            </a:extLst>
          </p:cNvPr>
          <p:cNvGrpSpPr/>
          <p:nvPr/>
        </p:nvGrpSpPr>
        <p:grpSpPr>
          <a:xfrm>
            <a:off x="6318606" y="5866544"/>
            <a:ext cx="1315092" cy="767775"/>
            <a:chOff x="6400799" y="5815173"/>
            <a:chExt cx="1315092" cy="7677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194838-3B92-424F-89CB-DA3A8CEE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55" t="9432" r="16145" b="10237"/>
            <a:stretch/>
          </p:blipFill>
          <p:spPr>
            <a:xfrm>
              <a:off x="6400799" y="5815173"/>
              <a:ext cx="1232899" cy="76777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106D12-844F-A644-AE28-26308F660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55" t="9432" r="16145" b="48644"/>
            <a:stretch/>
          </p:blipFill>
          <p:spPr>
            <a:xfrm>
              <a:off x="6482992" y="5815174"/>
              <a:ext cx="1232899" cy="4006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8380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500">
        <p15:prstTrans prst="peelOff"/>
      </p:transition>
    </mc:Choice>
    <mc:Fallback xmlns="">
      <p:transition spd="slow" advClick="0" advTm="25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7C4F258-180F-EA49-80C3-24EED6706760}"/>
              </a:ext>
            </a:extLst>
          </p:cNvPr>
          <p:cNvSpPr/>
          <p:nvPr/>
        </p:nvSpPr>
        <p:spPr>
          <a:xfrm>
            <a:off x="0" y="0"/>
            <a:ext cx="1219809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284BB-39ED-0C40-8709-C3AEFA56B919}"/>
              </a:ext>
            </a:extLst>
          </p:cNvPr>
          <p:cNvSpPr/>
          <p:nvPr/>
        </p:nvSpPr>
        <p:spPr>
          <a:xfrm>
            <a:off x="1509601" y="2527050"/>
            <a:ext cx="91727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Highlights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533543-0596-124C-9798-434BE384740F}"/>
              </a:ext>
            </a:extLst>
          </p:cNvPr>
          <p:cNvGrpSpPr/>
          <p:nvPr/>
        </p:nvGrpSpPr>
        <p:grpSpPr>
          <a:xfrm>
            <a:off x="8154185" y="0"/>
            <a:ext cx="4082603" cy="6858000"/>
            <a:chOff x="0" y="0"/>
            <a:chExt cx="4082603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E87FFD-CAEC-E746-9735-699E579F5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8260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91B747-5BF5-904C-8622-0682E3FB7247}"/>
                </a:ext>
              </a:extLst>
            </p:cNvPr>
            <p:cNvSpPr txBox="1"/>
            <p:nvPr/>
          </p:nvSpPr>
          <p:spPr>
            <a:xfrm>
              <a:off x="736636" y="5680365"/>
              <a:ext cx="2609331" cy="438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sz="2400">
                  <a:latin typeface="Arial Black" panose="020B0604020202020204" pitchFamily="34" charset="0"/>
                  <a:cs typeface="Arial Black" panose="020B0604020202020204" pitchFamily="34" charset="0"/>
                </a:rPr>
                <a:t>COVID-19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351E40-4866-F347-83BA-B2231A5B5D2D}"/>
              </a:ext>
            </a:extLst>
          </p:cNvPr>
          <p:cNvGrpSpPr/>
          <p:nvPr/>
        </p:nvGrpSpPr>
        <p:grpSpPr>
          <a:xfrm>
            <a:off x="4046799" y="0"/>
            <a:ext cx="4118851" cy="6858000"/>
            <a:chOff x="4072111" y="0"/>
            <a:chExt cx="4118851" cy="6858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7DFBCA-894A-024B-AFA3-7791B9A11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4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2111" y="0"/>
              <a:ext cx="4118851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E92998-8E96-9C47-9EF0-88921B925DE0}"/>
                </a:ext>
              </a:extLst>
            </p:cNvPr>
            <p:cNvSpPr txBox="1"/>
            <p:nvPr/>
          </p:nvSpPr>
          <p:spPr>
            <a:xfrm>
              <a:off x="4851437" y="5680365"/>
              <a:ext cx="2609331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sz="2400">
                  <a:latin typeface="Arial Black" panose="020B0604020202020204" pitchFamily="34" charset="0"/>
                  <a:cs typeface="Arial Black" panose="020B0604020202020204" pitchFamily="34" charset="0"/>
                </a:rPr>
                <a:t>BLACK LIVES MATTER</a:t>
              </a:r>
            </a:p>
          </p:txBody>
        </p:sp>
      </p:grpSp>
      <p:pic>
        <p:nvPicPr>
          <p:cNvPr id="18" name="YIR 2019 - 964220_62452696">
            <a:hlinkClick r:id="" action="ppaction://media"/>
            <a:extLst>
              <a:ext uri="{FF2B5EF4-FFF2-40B4-BE49-F238E27FC236}">
                <a16:creationId xmlns:a16="http://schemas.microsoft.com/office/drawing/2014/main" id="{A660F246-5DE0-4F43-BCF8-4428ECD3C7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750" out="1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059" y="5979797"/>
            <a:ext cx="406400" cy="406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B7ABEA0-5779-B84C-A193-1C9838C8426A}"/>
              </a:ext>
            </a:extLst>
          </p:cNvPr>
          <p:cNvGrpSpPr/>
          <p:nvPr/>
        </p:nvGrpSpPr>
        <p:grpSpPr>
          <a:xfrm>
            <a:off x="-7755" y="0"/>
            <a:ext cx="4054997" cy="6858000"/>
            <a:chOff x="8146549" y="3718"/>
            <a:chExt cx="4054997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11B4A6-EE6E-6C41-BE73-30457E2B1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88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 flipV="1">
              <a:off x="8146549" y="3718"/>
              <a:ext cx="4054997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4817A0-ADB0-214A-B5C0-EFA42CB8AEBE}"/>
                </a:ext>
              </a:extLst>
            </p:cNvPr>
            <p:cNvSpPr txBox="1"/>
            <p:nvPr/>
          </p:nvSpPr>
          <p:spPr>
            <a:xfrm>
              <a:off x="8769030" y="5680365"/>
              <a:ext cx="2890234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sz="240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FEDERAL ENFORCEMENT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0088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500">
        <p15:prstTrans prst="pageCurlDouble"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7" presetClass="entr" presetSubtype="1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grpSp>
        <p:nvGrpSpPr>
          <p:cNvPr id="24" name="Group 137">
            <a:extLst>
              <a:ext uri="{FF2B5EF4-FFF2-40B4-BE49-F238E27FC236}">
                <a16:creationId xmlns:a16="http://schemas.microsoft.com/office/drawing/2014/main" id="{2F20766D-D4B0-0849-A161-4833F36E3A26}"/>
              </a:ext>
            </a:extLst>
          </p:cNvPr>
          <p:cNvGrpSpPr/>
          <p:nvPr/>
        </p:nvGrpSpPr>
        <p:grpSpPr>
          <a:xfrm>
            <a:off x="216677" y="1342754"/>
            <a:ext cx="5571993" cy="3414295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B504608-D6E5-0A4C-9F49-4C765C6F0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DB7F8ED-8D8C-2C4C-AAD6-EB267390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CD7D849-B6DC-544F-B8A7-5648442C8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D2B57F1-80E4-F747-8CBF-4E85C557A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3AAC4F8-2230-E14A-A03F-BC01885F2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46B94BC1-3E57-A541-9217-C8798694A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5B189742-C843-1942-A57A-42F6D887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710901F7-CCEB-6A48-BECA-B1BA6A59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2BEC73F-FEB4-884B-8C04-8F2E92D0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1233BFDE-7756-8E4F-BEC1-21583B638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6C4850A3-8802-6342-828D-6D1118B6C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E6D73FBC-60C8-A24E-9EFB-77AB04B73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72">
              <a:extLst>
                <a:ext uri="{FF2B5EF4-FFF2-40B4-BE49-F238E27FC236}">
                  <a16:creationId xmlns:a16="http://schemas.microsoft.com/office/drawing/2014/main" id="{C010E8CA-9CF7-AF44-9D21-68624C713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73">
              <a:extLst>
                <a:ext uri="{FF2B5EF4-FFF2-40B4-BE49-F238E27FC236}">
                  <a16:creationId xmlns:a16="http://schemas.microsoft.com/office/drawing/2014/main" id="{687987A1-92E4-5C41-B19C-1FB92F0D9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id="{744CCD53-A671-6545-B9BE-DDD90CDD0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19BF4D09-D853-6843-A12F-BFBD42BAA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76">
              <a:extLst>
                <a:ext uri="{FF2B5EF4-FFF2-40B4-BE49-F238E27FC236}">
                  <a16:creationId xmlns:a16="http://schemas.microsoft.com/office/drawing/2014/main" id="{3661FF44-1E9E-9646-8B73-51868A647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77">
              <a:extLst>
                <a:ext uri="{FF2B5EF4-FFF2-40B4-BE49-F238E27FC236}">
                  <a16:creationId xmlns:a16="http://schemas.microsoft.com/office/drawing/2014/main" id="{DA45A456-D5C6-5348-B0C3-DEF68A67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79">
              <a:extLst>
                <a:ext uri="{FF2B5EF4-FFF2-40B4-BE49-F238E27FC236}">
                  <a16:creationId xmlns:a16="http://schemas.microsoft.com/office/drawing/2014/main" id="{B1341825-2133-204C-91D1-64D94A30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80">
              <a:extLst>
                <a:ext uri="{FF2B5EF4-FFF2-40B4-BE49-F238E27FC236}">
                  <a16:creationId xmlns:a16="http://schemas.microsoft.com/office/drawing/2014/main" id="{E8F2D1A5-BD0E-5A4D-B2C6-132CE06E3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81">
              <a:extLst>
                <a:ext uri="{FF2B5EF4-FFF2-40B4-BE49-F238E27FC236}">
                  <a16:creationId xmlns:a16="http://schemas.microsoft.com/office/drawing/2014/main" id="{E308E8B5-F1A3-FE44-841E-E77E8595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82">
              <a:extLst>
                <a:ext uri="{FF2B5EF4-FFF2-40B4-BE49-F238E27FC236}">
                  <a16:creationId xmlns:a16="http://schemas.microsoft.com/office/drawing/2014/main" id="{F9E7822E-5DCC-6C47-B42F-736E25A81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83">
              <a:extLst>
                <a:ext uri="{FF2B5EF4-FFF2-40B4-BE49-F238E27FC236}">
                  <a16:creationId xmlns:a16="http://schemas.microsoft.com/office/drawing/2014/main" id="{CFAFE6F4-EE87-7446-A633-BF6E50674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84">
              <a:extLst>
                <a:ext uri="{FF2B5EF4-FFF2-40B4-BE49-F238E27FC236}">
                  <a16:creationId xmlns:a16="http://schemas.microsoft.com/office/drawing/2014/main" id="{29E51443-2C08-F14E-AA34-70F3640D9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85">
              <a:extLst>
                <a:ext uri="{FF2B5EF4-FFF2-40B4-BE49-F238E27FC236}">
                  <a16:creationId xmlns:a16="http://schemas.microsoft.com/office/drawing/2014/main" id="{91E2B45E-FEB7-B645-81FA-C6A4CED7C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53CC8DBE-01AE-DB44-9D23-DDE056C7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88">
              <a:extLst>
                <a:ext uri="{FF2B5EF4-FFF2-40B4-BE49-F238E27FC236}">
                  <a16:creationId xmlns:a16="http://schemas.microsoft.com/office/drawing/2014/main" id="{B3E20B4F-3EDF-304A-8434-F5F028C91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89">
              <a:extLst>
                <a:ext uri="{FF2B5EF4-FFF2-40B4-BE49-F238E27FC236}">
                  <a16:creationId xmlns:a16="http://schemas.microsoft.com/office/drawing/2014/main" id="{0EA4EA8B-143F-8C4B-A095-C5EA34B9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90">
              <a:extLst>
                <a:ext uri="{FF2B5EF4-FFF2-40B4-BE49-F238E27FC236}">
                  <a16:creationId xmlns:a16="http://schemas.microsoft.com/office/drawing/2014/main" id="{EC5A4AB4-3C1B-B74D-96C3-57583301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91">
              <a:extLst>
                <a:ext uri="{FF2B5EF4-FFF2-40B4-BE49-F238E27FC236}">
                  <a16:creationId xmlns:a16="http://schemas.microsoft.com/office/drawing/2014/main" id="{9E323332-C7A5-3040-A4F3-A20BE184D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92">
              <a:extLst>
                <a:ext uri="{FF2B5EF4-FFF2-40B4-BE49-F238E27FC236}">
                  <a16:creationId xmlns:a16="http://schemas.microsoft.com/office/drawing/2014/main" id="{B1EA803A-E664-BD46-8690-A4E6D2E66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93">
              <a:extLst>
                <a:ext uri="{FF2B5EF4-FFF2-40B4-BE49-F238E27FC236}">
                  <a16:creationId xmlns:a16="http://schemas.microsoft.com/office/drawing/2014/main" id="{595EB5F8-21E0-F24D-B209-042E7DB8B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94">
              <a:extLst>
                <a:ext uri="{FF2B5EF4-FFF2-40B4-BE49-F238E27FC236}">
                  <a16:creationId xmlns:a16="http://schemas.microsoft.com/office/drawing/2014/main" id="{9687EFF1-E7B9-544D-8B00-F6598BEC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95">
              <a:extLst>
                <a:ext uri="{FF2B5EF4-FFF2-40B4-BE49-F238E27FC236}">
                  <a16:creationId xmlns:a16="http://schemas.microsoft.com/office/drawing/2014/main" id="{E635952F-54A7-E347-8AD5-4852D93AA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96">
              <a:extLst>
                <a:ext uri="{FF2B5EF4-FFF2-40B4-BE49-F238E27FC236}">
                  <a16:creationId xmlns:a16="http://schemas.microsoft.com/office/drawing/2014/main" id="{7D233C1C-3BBC-674B-A1BB-4D7D35F46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97">
              <a:extLst>
                <a:ext uri="{FF2B5EF4-FFF2-40B4-BE49-F238E27FC236}">
                  <a16:creationId xmlns:a16="http://schemas.microsoft.com/office/drawing/2014/main" id="{3452B248-44AE-DB4E-960A-AE11ADD0D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98">
              <a:extLst>
                <a:ext uri="{FF2B5EF4-FFF2-40B4-BE49-F238E27FC236}">
                  <a16:creationId xmlns:a16="http://schemas.microsoft.com/office/drawing/2014/main" id="{8E1A10B8-1247-5A42-BD65-F4E454C6F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99">
              <a:extLst>
                <a:ext uri="{FF2B5EF4-FFF2-40B4-BE49-F238E27FC236}">
                  <a16:creationId xmlns:a16="http://schemas.microsoft.com/office/drawing/2014/main" id="{1A7BF44D-1FC3-5846-9A9A-02ECE8935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00">
              <a:extLst>
                <a:ext uri="{FF2B5EF4-FFF2-40B4-BE49-F238E27FC236}">
                  <a16:creationId xmlns:a16="http://schemas.microsoft.com/office/drawing/2014/main" id="{5759ECD3-AF26-1740-A5F2-E45A46C2A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01">
              <a:extLst>
                <a:ext uri="{FF2B5EF4-FFF2-40B4-BE49-F238E27FC236}">
                  <a16:creationId xmlns:a16="http://schemas.microsoft.com/office/drawing/2014/main" id="{4562CA21-77D9-954D-9F64-F54B927A0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02">
              <a:extLst>
                <a:ext uri="{FF2B5EF4-FFF2-40B4-BE49-F238E27FC236}">
                  <a16:creationId xmlns:a16="http://schemas.microsoft.com/office/drawing/2014/main" id="{B3D31E50-AE9B-874E-ACE5-B5AC1D7C6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03">
              <a:extLst>
                <a:ext uri="{FF2B5EF4-FFF2-40B4-BE49-F238E27FC236}">
                  <a16:creationId xmlns:a16="http://schemas.microsoft.com/office/drawing/2014/main" id="{F95B0260-4517-F141-B39D-32940C2A3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04">
              <a:extLst>
                <a:ext uri="{FF2B5EF4-FFF2-40B4-BE49-F238E27FC236}">
                  <a16:creationId xmlns:a16="http://schemas.microsoft.com/office/drawing/2014/main" id="{62720DA2-B31D-E14D-B0AD-074459B91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05">
              <a:extLst>
                <a:ext uri="{FF2B5EF4-FFF2-40B4-BE49-F238E27FC236}">
                  <a16:creationId xmlns:a16="http://schemas.microsoft.com/office/drawing/2014/main" id="{A7481BBA-FA35-AC43-A676-1FACE8D3E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06">
              <a:extLst>
                <a:ext uri="{FF2B5EF4-FFF2-40B4-BE49-F238E27FC236}">
                  <a16:creationId xmlns:a16="http://schemas.microsoft.com/office/drawing/2014/main" id="{9EF1462C-E745-F549-BE40-D7E9285DE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07">
              <a:extLst>
                <a:ext uri="{FF2B5EF4-FFF2-40B4-BE49-F238E27FC236}">
                  <a16:creationId xmlns:a16="http://schemas.microsoft.com/office/drawing/2014/main" id="{B7A5A841-3B00-424E-86DF-7E97E02E5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108">
              <a:extLst>
                <a:ext uri="{FF2B5EF4-FFF2-40B4-BE49-F238E27FC236}">
                  <a16:creationId xmlns:a16="http://schemas.microsoft.com/office/drawing/2014/main" id="{37820A10-ACF8-DA43-8771-1C4357BBA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109">
              <a:extLst>
                <a:ext uri="{FF2B5EF4-FFF2-40B4-BE49-F238E27FC236}">
                  <a16:creationId xmlns:a16="http://schemas.microsoft.com/office/drawing/2014/main" id="{AF0CBF4D-84D5-1541-B5C0-58DA00185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8" name="Group 69">
              <a:extLst>
                <a:ext uri="{FF2B5EF4-FFF2-40B4-BE49-F238E27FC236}">
                  <a16:creationId xmlns:a16="http://schemas.microsoft.com/office/drawing/2014/main" id="{D6D9CA8D-E429-3A45-800F-B5F990BB14B3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84" name="Freeform 105">
                <a:extLst>
                  <a:ext uri="{FF2B5EF4-FFF2-40B4-BE49-F238E27FC236}">
                    <a16:creationId xmlns:a16="http://schemas.microsoft.com/office/drawing/2014/main" id="{CD3B4116-C150-7942-8E61-DBBAC69F8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Freeform 106">
                <a:extLst>
                  <a:ext uri="{FF2B5EF4-FFF2-40B4-BE49-F238E27FC236}">
                    <a16:creationId xmlns:a16="http://schemas.microsoft.com/office/drawing/2014/main" id="{B489D747-8831-AF46-B1BD-270D632F8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Freeform 107">
                <a:extLst>
                  <a:ext uri="{FF2B5EF4-FFF2-40B4-BE49-F238E27FC236}">
                    <a16:creationId xmlns:a16="http://schemas.microsoft.com/office/drawing/2014/main" id="{4CE883CD-A1E6-924B-A99A-D8B351851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Freeform 108">
                <a:extLst>
                  <a:ext uri="{FF2B5EF4-FFF2-40B4-BE49-F238E27FC236}">
                    <a16:creationId xmlns:a16="http://schemas.microsoft.com/office/drawing/2014/main" id="{9F2F7D9E-0F7E-F640-9AB7-67CB386E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Freeform 109">
                <a:extLst>
                  <a:ext uri="{FF2B5EF4-FFF2-40B4-BE49-F238E27FC236}">
                    <a16:creationId xmlns:a16="http://schemas.microsoft.com/office/drawing/2014/main" id="{3D805863-D4C7-2849-A17C-0CF1D8874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Freeform 110">
                <a:extLst>
                  <a:ext uri="{FF2B5EF4-FFF2-40B4-BE49-F238E27FC236}">
                    <a16:creationId xmlns:a16="http://schemas.microsoft.com/office/drawing/2014/main" id="{195E49F6-35D0-F544-A9A8-4252A0174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Freeform 111">
                <a:extLst>
                  <a:ext uri="{FF2B5EF4-FFF2-40B4-BE49-F238E27FC236}">
                    <a16:creationId xmlns:a16="http://schemas.microsoft.com/office/drawing/2014/main" id="{77FD92B1-3101-B843-8F05-5C872A208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Freeform 112">
                <a:extLst>
                  <a:ext uri="{FF2B5EF4-FFF2-40B4-BE49-F238E27FC236}">
                    <a16:creationId xmlns:a16="http://schemas.microsoft.com/office/drawing/2014/main" id="{8CFAB810-BE7F-BF4B-A0CC-DB1B5BF3E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2" name="Freeform 113">
              <a:extLst>
                <a:ext uri="{FF2B5EF4-FFF2-40B4-BE49-F238E27FC236}">
                  <a16:creationId xmlns:a16="http://schemas.microsoft.com/office/drawing/2014/main" id="{F10815B4-700B-B047-B659-86315D4C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C8AE0C00-7C97-CE4E-9B07-6FAACAFCB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B46701FF-3CC1-9042-AAC0-D74A7F32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78">
              <a:extLst>
                <a:ext uri="{FF2B5EF4-FFF2-40B4-BE49-F238E27FC236}">
                  <a16:creationId xmlns:a16="http://schemas.microsoft.com/office/drawing/2014/main" id="{E518D2E0-8C49-F148-9883-73D07497E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2"/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6B990329-E58A-1247-AA65-ADF16AD6A3CA}"/>
              </a:ext>
            </a:extLst>
          </p:cNvPr>
          <p:cNvSpPr/>
          <p:nvPr/>
        </p:nvSpPr>
        <p:spPr>
          <a:xfrm>
            <a:off x="0" y="5549738"/>
            <a:ext cx="12201142" cy="64008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38000">
                <a:schemeClr val="accent4"/>
              </a:gs>
              <a:gs pos="56000">
                <a:schemeClr val="accent5"/>
              </a:gs>
              <a:gs pos="75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0016E90-B5EA-5047-902B-C9C15A096BCD}"/>
              </a:ext>
            </a:extLst>
          </p:cNvPr>
          <p:cNvSpPr txBox="1"/>
          <p:nvPr/>
        </p:nvSpPr>
        <p:spPr>
          <a:xfrm flipH="1">
            <a:off x="6312955" y="325965"/>
            <a:ext cx="5486400" cy="128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$1.6 billion opioid settlement with 47 states and territories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9901474-166F-5A47-8578-A54CACFDCD91}"/>
              </a:ext>
            </a:extLst>
          </p:cNvPr>
          <p:cNvSpPr txBox="1"/>
          <p:nvPr/>
        </p:nvSpPr>
        <p:spPr>
          <a:xfrm flipH="1">
            <a:off x="6312955" y="1702711"/>
            <a:ext cx="52249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Endo: </a:t>
            </a:r>
          </a:p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$8.75 million opioid settlement in OK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3937C7B0-A478-2543-8D2A-427F924E91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9366" y="6084825"/>
            <a:ext cx="1104846" cy="346582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4D3E423E-0B21-BE45-890E-4037FFA1884F}"/>
              </a:ext>
            </a:extLst>
          </p:cNvPr>
          <p:cNvGrpSpPr/>
          <p:nvPr/>
        </p:nvGrpSpPr>
        <p:grpSpPr>
          <a:xfrm>
            <a:off x="6318606" y="5866544"/>
            <a:ext cx="1315092" cy="767775"/>
            <a:chOff x="6400799" y="5815173"/>
            <a:chExt cx="1315092" cy="767775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B62D30C-6DB4-2641-B7DC-CBC2BE09A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55" t="9432" r="16145" b="10237"/>
            <a:stretch/>
          </p:blipFill>
          <p:spPr>
            <a:xfrm>
              <a:off x="6400799" y="5815173"/>
              <a:ext cx="1232899" cy="767775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9DD01039-99E4-824A-8FFA-9475A9B6A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55" t="9432" r="16145" b="48644"/>
            <a:stretch/>
          </p:blipFill>
          <p:spPr>
            <a:xfrm>
              <a:off x="6482992" y="5815174"/>
              <a:ext cx="1232899" cy="4006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76280654"/>
      </p:ext>
    </p:extLst>
  </p:cSld>
  <p:clrMapOvr>
    <a:masterClrMapping/>
  </p:clrMapOvr>
  <p:transition spd="slow" advClick="0" advTm="2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grpSp>
        <p:nvGrpSpPr>
          <p:cNvPr id="24" name="Group 137">
            <a:extLst>
              <a:ext uri="{FF2B5EF4-FFF2-40B4-BE49-F238E27FC236}">
                <a16:creationId xmlns:a16="http://schemas.microsoft.com/office/drawing/2014/main" id="{2F20766D-D4B0-0849-A161-4833F36E3A26}"/>
              </a:ext>
            </a:extLst>
          </p:cNvPr>
          <p:cNvGrpSpPr/>
          <p:nvPr/>
        </p:nvGrpSpPr>
        <p:grpSpPr>
          <a:xfrm>
            <a:off x="216677" y="1342754"/>
            <a:ext cx="5571993" cy="3414295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B504608-D6E5-0A4C-9F49-4C765C6F0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DB7F8ED-8D8C-2C4C-AAD6-EB267390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CD7D849-B6DC-544F-B8A7-5648442C8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D2B57F1-80E4-F747-8CBF-4E85C557A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3AAC4F8-2230-E14A-A03F-BC01885F2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46B94BC1-3E57-A541-9217-C8798694A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5B189742-C843-1942-A57A-42F6D887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710901F7-CCEB-6A48-BECA-B1BA6A59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2BEC73F-FEB4-884B-8C04-8F2E92D0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1233BFDE-7756-8E4F-BEC1-21583B638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6C4850A3-8802-6342-828D-6D1118B6C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E6D73FBC-60C8-A24E-9EFB-77AB04B73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72">
              <a:extLst>
                <a:ext uri="{FF2B5EF4-FFF2-40B4-BE49-F238E27FC236}">
                  <a16:creationId xmlns:a16="http://schemas.microsoft.com/office/drawing/2014/main" id="{C010E8CA-9CF7-AF44-9D21-68624C713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73">
              <a:extLst>
                <a:ext uri="{FF2B5EF4-FFF2-40B4-BE49-F238E27FC236}">
                  <a16:creationId xmlns:a16="http://schemas.microsoft.com/office/drawing/2014/main" id="{687987A1-92E4-5C41-B19C-1FB92F0D9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id="{744CCD53-A671-6545-B9BE-DDD90CDD0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19BF4D09-D853-6843-A12F-BFBD42BAA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76">
              <a:extLst>
                <a:ext uri="{FF2B5EF4-FFF2-40B4-BE49-F238E27FC236}">
                  <a16:creationId xmlns:a16="http://schemas.microsoft.com/office/drawing/2014/main" id="{3661FF44-1E9E-9646-8B73-51868A647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77">
              <a:extLst>
                <a:ext uri="{FF2B5EF4-FFF2-40B4-BE49-F238E27FC236}">
                  <a16:creationId xmlns:a16="http://schemas.microsoft.com/office/drawing/2014/main" id="{DA45A456-D5C6-5348-B0C3-DEF68A67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79">
              <a:extLst>
                <a:ext uri="{FF2B5EF4-FFF2-40B4-BE49-F238E27FC236}">
                  <a16:creationId xmlns:a16="http://schemas.microsoft.com/office/drawing/2014/main" id="{B1341825-2133-204C-91D1-64D94A30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80">
              <a:extLst>
                <a:ext uri="{FF2B5EF4-FFF2-40B4-BE49-F238E27FC236}">
                  <a16:creationId xmlns:a16="http://schemas.microsoft.com/office/drawing/2014/main" id="{E8F2D1A5-BD0E-5A4D-B2C6-132CE06E3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81">
              <a:extLst>
                <a:ext uri="{FF2B5EF4-FFF2-40B4-BE49-F238E27FC236}">
                  <a16:creationId xmlns:a16="http://schemas.microsoft.com/office/drawing/2014/main" id="{E308E8B5-F1A3-FE44-841E-E77E8595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82">
              <a:extLst>
                <a:ext uri="{FF2B5EF4-FFF2-40B4-BE49-F238E27FC236}">
                  <a16:creationId xmlns:a16="http://schemas.microsoft.com/office/drawing/2014/main" id="{F9E7822E-5DCC-6C47-B42F-736E25A81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83">
              <a:extLst>
                <a:ext uri="{FF2B5EF4-FFF2-40B4-BE49-F238E27FC236}">
                  <a16:creationId xmlns:a16="http://schemas.microsoft.com/office/drawing/2014/main" id="{CFAFE6F4-EE87-7446-A633-BF6E50674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84">
              <a:extLst>
                <a:ext uri="{FF2B5EF4-FFF2-40B4-BE49-F238E27FC236}">
                  <a16:creationId xmlns:a16="http://schemas.microsoft.com/office/drawing/2014/main" id="{29E51443-2C08-F14E-AA34-70F3640D9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85">
              <a:extLst>
                <a:ext uri="{FF2B5EF4-FFF2-40B4-BE49-F238E27FC236}">
                  <a16:creationId xmlns:a16="http://schemas.microsoft.com/office/drawing/2014/main" id="{91E2B45E-FEB7-B645-81FA-C6A4CED7C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53CC8DBE-01AE-DB44-9D23-DDE056C7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88">
              <a:extLst>
                <a:ext uri="{FF2B5EF4-FFF2-40B4-BE49-F238E27FC236}">
                  <a16:creationId xmlns:a16="http://schemas.microsoft.com/office/drawing/2014/main" id="{B3E20B4F-3EDF-304A-8434-F5F028C91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89">
              <a:extLst>
                <a:ext uri="{FF2B5EF4-FFF2-40B4-BE49-F238E27FC236}">
                  <a16:creationId xmlns:a16="http://schemas.microsoft.com/office/drawing/2014/main" id="{0EA4EA8B-143F-8C4B-A095-C5EA34B9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90">
              <a:extLst>
                <a:ext uri="{FF2B5EF4-FFF2-40B4-BE49-F238E27FC236}">
                  <a16:creationId xmlns:a16="http://schemas.microsoft.com/office/drawing/2014/main" id="{EC5A4AB4-3C1B-B74D-96C3-57583301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91">
              <a:extLst>
                <a:ext uri="{FF2B5EF4-FFF2-40B4-BE49-F238E27FC236}">
                  <a16:creationId xmlns:a16="http://schemas.microsoft.com/office/drawing/2014/main" id="{9E323332-C7A5-3040-A4F3-A20BE184D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92">
              <a:extLst>
                <a:ext uri="{FF2B5EF4-FFF2-40B4-BE49-F238E27FC236}">
                  <a16:creationId xmlns:a16="http://schemas.microsoft.com/office/drawing/2014/main" id="{B1EA803A-E664-BD46-8690-A4E6D2E66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93">
              <a:extLst>
                <a:ext uri="{FF2B5EF4-FFF2-40B4-BE49-F238E27FC236}">
                  <a16:creationId xmlns:a16="http://schemas.microsoft.com/office/drawing/2014/main" id="{595EB5F8-21E0-F24D-B209-042E7DB8B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94">
              <a:extLst>
                <a:ext uri="{FF2B5EF4-FFF2-40B4-BE49-F238E27FC236}">
                  <a16:creationId xmlns:a16="http://schemas.microsoft.com/office/drawing/2014/main" id="{9687EFF1-E7B9-544D-8B00-F6598BEC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95">
              <a:extLst>
                <a:ext uri="{FF2B5EF4-FFF2-40B4-BE49-F238E27FC236}">
                  <a16:creationId xmlns:a16="http://schemas.microsoft.com/office/drawing/2014/main" id="{E635952F-54A7-E347-8AD5-4852D93AA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96">
              <a:extLst>
                <a:ext uri="{FF2B5EF4-FFF2-40B4-BE49-F238E27FC236}">
                  <a16:creationId xmlns:a16="http://schemas.microsoft.com/office/drawing/2014/main" id="{7D233C1C-3BBC-674B-A1BB-4D7D35F46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97">
              <a:extLst>
                <a:ext uri="{FF2B5EF4-FFF2-40B4-BE49-F238E27FC236}">
                  <a16:creationId xmlns:a16="http://schemas.microsoft.com/office/drawing/2014/main" id="{3452B248-44AE-DB4E-960A-AE11ADD0D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98">
              <a:extLst>
                <a:ext uri="{FF2B5EF4-FFF2-40B4-BE49-F238E27FC236}">
                  <a16:creationId xmlns:a16="http://schemas.microsoft.com/office/drawing/2014/main" id="{8E1A10B8-1247-5A42-BD65-F4E454C6F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00">
              <a:extLst>
                <a:ext uri="{FF2B5EF4-FFF2-40B4-BE49-F238E27FC236}">
                  <a16:creationId xmlns:a16="http://schemas.microsoft.com/office/drawing/2014/main" id="{5759ECD3-AF26-1740-A5F2-E45A46C2A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01">
              <a:extLst>
                <a:ext uri="{FF2B5EF4-FFF2-40B4-BE49-F238E27FC236}">
                  <a16:creationId xmlns:a16="http://schemas.microsoft.com/office/drawing/2014/main" id="{4562CA21-77D9-954D-9F64-F54B927A0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02">
              <a:extLst>
                <a:ext uri="{FF2B5EF4-FFF2-40B4-BE49-F238E27FC236}">
                  <a16:creationId xmlns:a16="http://schemas.microsoft.com/office/drawing/2014/main" id="{B3D31E50-AE9B-874E-ACE5-B5AC1D7C6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03">
              <a:extLst>
                <a:ext uri="{FF2B5EF4-FFF2-40B4-BE49-F238E27FC236}">
                  <a16:creationId xmlns:a16="http://schemas.microsoft.com/office/drawing/2014/main" id="{F95B0260-4517-F141-B39D-32940C2A3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04">
              <a:extLst>
                <a:ext uri="{FF2B5EF4-FFF2-40B4-BE49-F238E27FC236}">
                  <a16:creationId xmlns:a16="http://schemas.microsoft.com/office/drawing/2014/main" id="{62720DA2-B31D-E14D-B0AD-074459B91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05">
              <a:extLst>
                <a:ext uri="{FF2B5EF4-FFF2-40B4-BE49-F238E27FC236}">
                  <a16:creationId xmlns:a16="http://schemas.microsoft.com/office/drawing/2014/main" id="{A7481BBA-FA35-AC43-A676-1FACE8D3E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06">
              <a:extLst>
                <a:ext uri="{FF2B5EF4-FFF2-40B4-BE49-F238E27FC236}">
                  <a16:creationId xmlns:a16="http://schemas.microsoft.com/office/drawing/2014/main" id="{9EF1462C-E745-F549-BE40-D7E9285DE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07">
              <a:extLst>
                <a:ext uri="{FF2B5EF4-FFF2-40B4-BE49-F238E27FC236}">
                  <a16:creationId xmlns:a16="http://schemas.microsoft.com/office/drawing/2014/main" id="{B7A5A841-3B00-424E-86DF-7E97E02E5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108">
              <a:extLst>
                <a:ext uri="{FF2B5EF4-FFF2-40B4-BE49-F238E27FC236}">
                  <a16:creationId xmlns:a16="http://schemas.microsoft.com/office/drawing/2014/main" id="{37820A10-ACF8-DA43-8771-1C4357BBA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109">
              <a:extLst>
                <a:ext uri="{FF2B5EF4-FFF2-40B4-BE49-F238E27FC236}">
                  <a16:creationId xmlns:a16="http://schemas.microsoft.com/office/drawing/2014/main" id="{AF0CBF4D-84D5-1541-B5C0-58DA00185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8" name="Group 69">
              <a:extLst>
                <a:ext uri="{FF2B5EF4-FFF2-40B4-BE49-F238E27FC236}">
                  <a16:creationId xmlns:a16="http://schemas.microsoft.com/office/drawing/2014/main" id="{D6D9CA8D-E429-3A45-800F-B5F990BB14B3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84" name="Freeform 105">
                <a:extLst>
                  <a:ext uri="{FF2B5EF4-FFF2-40B4-BE49-F238E27FC236}">
                    <a16:creationId xmlns:a16="http://schemas.microsoft.com/office/drawing/2014/main" id="{CD3B4116-C150-7942-8E61-DBBAC69F8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Freeform 106">
                <a:extLst>
                  <a:ext uri="{FF2B5EF4-FFF2-40B4-BE49-F238E27FC236}">
                    <a16:creationId xmlns:a16="http://schemas.microsoft.com/office/drawing/2014/main" id="{B489D747-8831-AF46-B1BD-270D632F8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Freeform 107">
                <a:extLst>
                  <a:ext uri="{FF2B5EF4-FFF2-40B4-BE49-F238E27FC236}">
                    <a16:creationId xmlns:a16="http://schemas.microsoft.com/office/drawing/2014/main" id="{4CE883CD-A1E6-924B-A99A-D8B351851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Freeform 108">
                <a:extLst>
                  <a:ext uri="{FF2B5EF4-FFF2-40B4-BE49-F238E27FC236}">
                    <a16:creationId xmlns:a16="http://schemas.microsoft.com/office/drawing/2014/main" id="{9F2F7D9E-0F7E-F640-9AB7-67CB386E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Freeform 109">
                <a:extLst>
                  <a:ext uri="{FF2B5EF4-FFF2-40B4-BE49-F238E27FC236}">
                    <a16:creationId xmlns:a16="http://schemas.microsoft.com/office/drawing/2014/main" id="{3D805863-D4C7-2849-A17C-0CF1D8874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Freeform 110">
                <a:extLst>
                  <a:ext uri="{FF2B5EF4-FFF2-40B4-BE49-F238E27FC236}">
                    <a16:creationId xmlns:a16="http://schemas.microsoft.com/office/drawing/2014/main" id="{195E49F6-35D0-F544-A9A8-4252A0174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Freeform 111">
                <a:extLst>
                  <a:ext uri="{FF2B5EF4-FFF2-40B4-BE49-F238E27FC236}">
                    <a16:creationId xmlns:a16="http://schemas.microsoft.com/office/drawing/2014/main" id="{77FD92B1-3101-B843-8F05-5C872A208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Freeform 112">
                <a:extLst>
                  <a:ext uri="{FF2B5EF4-FFF2-40B4-BE49-F238E27FC236}">
                    <a16:creationId xmlns:a16="http://schemas.microsoft.com/office/drawing/2014/main" id="{8CFAB810-BE7F-BF4B-A0CC-DB1B5BF3E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2" name="Freeform 113">
              <a:extLst>
                <a:ext uri="{FF2B5EF4-FFF2-40B4-BE49-F238E27FC236}">
                  <a16:creationId xmlns:a16="http://schemas.microsoft.com/office/drawing/2014/main" id="{F10815B4-700B-B047-B659-86315D4C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C8AE0C00-7C97-CE4E-9B07-6FAACAFCB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B46701FF-3CC1-9042-AAC0-D74A7F32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78">
              <a:extLst>
                <a:ext uri="{FF2B5EF4-FFF2-40B4-BE49-F238E27FC236}">
                  <a16:creationId xmlns:a16="http://schemas.microsoft.com/office/drawing/2014/main" id="{E518D2E0-8C49-F148-9883-73D07497E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99">
              <a:extLst>
                <a:ext uri="{FF2B5EF4-FFF2-40B4-BE49-F238E27FC236}">
                  <a16:creationId xmlns:a16="http://schemas.microsoft.com/office/drawing/2014/main" id="{1A7BF44D-1FC3-5846-9A9A-02ECE8935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accent2"/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DE84C77C-D01F-694E-8A1E-754116EA1A60}"/>
              </a:ext>
            </a:extLst>
          </p:cNvPr>
          <p:cNvSpPr/>
          <p:nvPr/>
        </p:nvSpPr>
        <p:spPr>
          <a:xfrm>
            <a:off x="0" y="5549738"/>
            <a:ext cx="12201142" cy="64008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38000">
                <a:schemeClr val="accent4"/>
              </a:gs>
              <a:gs pos="56000">
                <a:schemeClr val="accent5"/>
              </a:gs>
              <a:gs pos="75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9FB1C-92C7-B249-A7BF-BBFC98138DE6}"/>
              </a:ext>
            </a:extLst>
          </p:cNvPr>
          <p:cNvSpPr txBox="1"/>
          <p:nvPr/>
        </p:nvSpPr>
        <p:spPr>
          <a:xfrm flipH="1">
            <a:off x="6312955" y="1702711"/>
            <a:ext cx="5651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Endo: </a:t>
            </a:r>
          </a:p>
          <a:p>
            <a:pPr lvl="0"/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$8.75 million opioid settlement in OK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2458797-BCD9-FC49-8109-74DC5DFD0CBC}"/>
              </a:ext>
            </a:extLst>
          </p:cNvPr>
          <p:cNvSpPr txBox="1"/>
          <p:nvPr/>
        </p:nvSpPr>
        <p:spPr>
          <a:xfrm flipH="1">
            <a:off x="6312956" y="2679347"/>
            <a:ext cx="55947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&amp; Johnson: </a:t>
            </a:r>
          </a:p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$3.9 million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unlawful marketing settlement in WV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A05B621-48D0-CE4F-AF4B-031C73F543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9366" y="6084825"/>
            <a:ext cx="1104846" cy="346582"/>
          </a:xfrm>
          <a:prstGeom prst="rect">
            <a:avLst/>
          </a:prstGeom>
        </p:spPr>
      </p:pic>
      <p:pic>
        <p:nvPicPr>
          <p:cNvPr id="92" name="Picture 6">
            <a:extLst>
              <a:ext uri="{FF2B5EF4-FFF2-40B4-BE49-F238E27FC236}">
                <a16:creationId xmlns:a16="http://schemas.microsoft.com/office/drawing/2014/main" id="{29B7DE05-6CD3-1046-B5D8-BE1EB410C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84716" y="6148478"/>
            <a:ext cx="1470214" cy="27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5E0E6269-EF2B-2547-BB5D-769E60F19E1B}"/>
              </a:ext>
            </a:extLst>
          </p:cNvPr>
          <p:cNvGrpSpPr/>
          <p:nvPr/>
        </p:nvGrpSpPr>
        <p:grpSpPr>
          <a:xfrm>
            <a:off x="6318606" y="5866544"/>
            <a:ext cx="1315092" cy="767775"/>
            <a:chOff x="6400799" y="5815173"/>
            <a:chExt cx="1315092" cy="767775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A16DF4E1-7F5B-6A4B-83C5-D340E85B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355" t="9432" r="16145" b="10237"/>
            <a:stretch/>
          </p:blipFill>
          <p:spPr>
            <a:xfrm>
              <a:off x="6400799" y="5815173"/>
              <a:ext cx="1232899" cy="767775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9D76BDE2-3DEA-3245-8564-E62D00C4D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355" t="9432" r="16145" b="48644"/>
            <a:stretch/>
          </p:blipFill>
          <p:spPr>
            <a:xfrm>
              <a:off x="6482992" y="5815174"/>
              <a:ext cx="1232899" cy="400692"/>
            </a:xfrm>
            <a:prstGeom prst="rect">
              <a:avLst/>
            </a:prstGeom>
          </p:spPr>
        </p:pic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5A4D1660-63F6-CF46-AC3D-F9A5304068A6}"/>
              </a:ext>
            </a:extLst>
          </p:cNvPr>
          <p:cNvSpPr txBox="1"/>
          <p:nvPr/>
        </p:nvSpPr>
        <p:spPr>
          <a:xfrm flipH="1">
            <a:off x="6312955" y="325965"/>
            <a:ext cx="5486400" cy="128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$1.6 billion opioid settlement with 47 states and territories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322099"/>
      </p:ext>
    </p:extLst>
  </p:cSld>
  <p:clrMapOvr>
    <a:masterClrMapping/>
  </p:clrMapOvr>
  <p:transition spd="slow" advClick="0" advTm="2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3638CB7-3D84-A24D-B260-6FC981D93EAA}"/>
              </a:ext>
            </a:extLst>
          </p:cNvPr>
          <p:cNvSpPr txBox="1"/>
          <p:nvPr/>
        </p:nvSpPr>
        <p:spPr>
          <a:xfrm flipH="1">
            <a:off x="6312955" y="1702711"/>
            <a:ext cx="5651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Endo: </a:t>
            </a:r>
          </a:p>
          <a:p>
            <a:pPr lvl="0"/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$8.75 million opioid settlement in OK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B1C11C45-4200-F94D-A6B3-E621EB4F85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9366" y="6084825"/>
            <a:ext cx="1104846" cy="34658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17EB812-7FA6-064A-B09E-FDB994C0C6C0}"/>
              </a:ext>
            </a:extLst>
          </p:cNvPr>
          <p:cNvSpPr txBox="1"/>
          <p:nvPr/>
        </p:nvSpPr>
        <p:spPr>
          <a:xfrm flipH="1">
            <a:off x="6312956" y="2679347"/>
            <a:ext cx="55947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&amp; Johnson: </a:t>
            </a:r>
          </a:p>
          <a:p>
            <a:pPr lvl="0"/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$3.9 million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unlawful marketing settlement in WV</a:t>
            </a:r>
          </a:p>
        </p:txBody>
      </p:sp>
      <p:pic>
        <p:nvPicPr>
          <p:cNvPr id="92" name="Picture 6">
            <a:extLst>
              <a:ext uri="{FF2B5EF4-FFF2-40B4-BE49-F238E27FC236}">
                <a16:creationId xmlns:a16="http://schemas.microsoft.com/office/drawing/2014/main" id="{24540D7C-3DDF-2B4B-96AE-7B9D5BC7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84716" y="6148478"/>
            <a:ext cx="1470214" cy="27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DE84C77C-D01F-694E-8A1E-754116EA1A60}"/>
              </a:ext>
            </a:extLst>
          </p:cNvPr>
          <p:cNvSpPr/>
          <p:nvPr/>
        </p:nvSpPr>
        <p:spPr>
          <a:xfrm>
            <a:off x="0" y="5549738"/>
            <a:ext cx="12201142" cy="64008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38000">
                <a:schemeClr val="accent4"/>
              </a:gs>
              <a:gs pos="56000">
                <a:schemeClr val="accent5"/>
              </a:gs>
              <a:gs pos="75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11F9FD-FC6D-4A79-864F-F4F1D5AA5568}"/>
              </a:ext>
            </a:extLst>
          </p:cNvPr>
          <p:cNvSpPr txBox="1"/>
          <p:nvPr/>
        </p:nvSpPr>
        <p:spPr>
          <a:xfrm flipH="1">
            <a:off x="6306615" y="4117648"/>
            <a:ext cx="520044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Novartis: </a:t>
            </a:r>
          </a:p>
          <a:p>
            <a:pPr lvl="0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$11.8 million kickback settlement in CA</a:t>
            </a:r>
            <a:endParaRPr lang="en-US" sz="26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B863376-E05C-E546-8180-E62CA468CB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1428" y="5895420"/>
            <a:ext cx="951291" cy="616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970FD4-169A-554F-B0F8-AE2320EFCFD0}"/>
              </a:ext>
            </a:extLst>
          </p:cNvPr>
          <p:cNvGrpSpPr/>
          <p:nvPr/>
        </p:nvGrpSpPr>
        <p:grpSpPr>
          <a:xfrm>
            <a:off x="6318606" y="5866544"/>
            <a:ext cx="1315092" cy="767775"/>
            <a:chOff x="6400799" y="5815173"/>
            <a:chExt cx="1315092" cy="767775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CED96CB-BB0E-EE40-98D1-10EBD4818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355" t="9432" r="16145" b="10237"/>
            <a:stretch/>
          </p:blipFill>
          <p:spPr>
            <a:xfrm>
              <a:off x="6400799" y="5815173"/>
              <a:ext cx="1232899" cy="76777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BA3253B-7272-5840-B01E-554A4736D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355" t="9432" r="16145" b="48644"/>
            <a:stretch/>
          </p:blipFill>
          <p:spPr>
            <a:xfrm>
              <a:off x="6482992" y="5815174"/>
              <a:ext cx="1232899" cy="400692"/>
            </a:xfrm>
            <a:prstGeom prst="rect">
              <a:avLst/>
            </a:prstGeom>
          </p:spPr>
        </p:pic>
      </p:grpSp>
      <p:grpSp>
        <p:nvGrpSpPr>
          <p:cNvPr id="82" name="Group 137">
            <a:extLst>
              <a:ext uri="{FF2B5EF4-FFF2-40B4-BE49-F238E27FC236}">
                <a16:creationId xmlns:a16="http://schemas.microsoft.com/office/drawing/2014/main" id="{CAAB146C-F4AD-A347-9418-439F4DB268FE}"/>
              </a:ext>
            </a:extLst>
          </p:cNvPr>
          <p:cNvGrpSpPr/>
          <p:nvPr/>
        </p:nvGrpSpPr>
        <p:grpSpPr>
          <a:xfrm>
            <a:off x="216677" y="1342754"/>
            <a:ext cx="5571993" cy="3414295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5FBD5DE5-D3FA-F140-A8A5-8831BEAFF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4B8AE6C8-1AB9-E940-ABD4-A3835966E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52B01129-9F6F-EB47-AC00-B403B2BC9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8">
              <a:extLst>
                <a:ext uri="{FF2B5EF4-FFF2-40B4-BE49-F238E27FC236}">
                  <a16:creationId xmlns:a16="http://schemas.microsoft.com/office/drawing/2014/main" id="{D3A90E3E-F5F8-604A-B45C-8E58CFD18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9">
              <a:extLst>
                <a:ext uri="{FF2B5EF4-FFF2-40B4-BE49-F238E27FC236}">
                  <a16:creationId xmlns:a16="http://schemas.microsoft.com/office/drawing/2014/main" id="{04A2CD11-46D4-0C4E-ABFD-F49B83240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10">
              <a:extLst>
                <a:ext uri="{FF2B5EF4-FFF2-40B4-BE49-F238E27FC236}">
                  <a16:creationId xmlns:a16="http://schemas.microsoft.com/office/drawing/2014/main" id="{881725A1-FEDF-ED44-80D7-29F121F5F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23557992-75A3-924E-AD54-47FF0A356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13">
              <a:extLst>
                <a:ext uri="{FF2B5EF4-FFF2-40B4-BE49-F238E27FC236}">
                  <a16:creationId xmlns:a16="http://schemas.microsoft.com/office/drawing/2014/main" id="{C432DCFC-2298-404F-AC80-A0B1157D9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Freeform 14">
              <a:extLst>
                <a:ext uri="{FF2B5EF4-FFF2-40B4-BE49-F238E27FC236}">
                  <a16:creationId xmlns:a16="http://schemas.microsoft.com/office/drawing/2014/main" id="{C253D391-0B80-4D4A-85D3-D932C7BB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Freeform 70">
              <a:extLst>
                <a:ext uri="{FF2B5EF4-FFF2-40B4-BE49-F238E27FC236}">
                  <a16:creationId xmlns:a16="http://schemas.microsoft.com/office/drawing/2014/main" id="{8604E3D2-E4FA-034E-A829-C88C971DE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Freeform 71">
              <a:extLst>
                <a:ext uri="{FF2B5EF4-FFF2-40B4-BE49-F238E27FC236}">
                  <a16:creationId xmlns:a16="http://schemas.microsoft.com/office/drawing/2014/main" id="{4F324F32-BE66-B946-8F99-D554FE6EB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Freeform 72">
              <a:extLst>
                <a:ext uri="{FF2B5EF4-FFF2-40B4-BE49-F238E27FC236}">
                  <a16:creationId xmlns:a16="http://schemas.microsoft.com/office/drawing/2014/main" id="{CA1A8181-555E-5646-82C8-DA14FEDC3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Freeform 73">
              <a:extLst>
                <a:ext uri="{FF2B5EF4-FFF2-40B4-BE49-F238E27FC236}">
                  <a16:creationId xmlns:a16="http://schemas.microsoft.com/office/drawing/2014/main" id="{6B41A0EF-0CAB-4F42-83E7-4FBF20311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Freeform 74">
              <a:extLst>
                <a:ext uri="{FF2B5EF4-FFF2-40B4-BE49-F238E27FC236}">
                  <a16:creationId xmlns:a16="http://schemas.microsoft.com/office/drawing/2014/main" id="{C7AC9D3D-53C3-ED4F-AFF7-21EA1A3EF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Freeform 75">
              <a:extLst>
                <a:ext uri="{FF2B5EF4-FFF2-40B4-BE49-F238E27FC236}">
                  <a16:creationId xmlns:a16="http://schemas.microsoft.com/office/drawing/2014/main" id="{59FA51CF-32DE-A244-9ED0-197ACA05F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Freeform 76">
              <a:extLst>
                <a:ext uri="{FF2B5EF4-FFF2-40B4-BE49-F238E27FC236}">
                  <a16:creationId xmlns:a16="http://schemas.microsoft.com/office/drawing/2014/main" id="{80EB5C85-9843-C846-BE6E-AC28D11F5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Freeform 77">
              <a:extLst>
                <a:ext uri="{FF2B5EF4-FFF2-40B4-BE49-F238E27FC236}">
                  <a16:creationId xmlns:a16="http://schemas.microsoft.com/office/drawing/2014/main" id="{078E72A0-11CE-0349-B7EF-D9E656C12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Freeform 79">
              <a:extLst>
                <a:ext uri="{FF2B5EF4-FFF2-40B4-BE49-F238E27FC236}">
                  <a16:creationId xmlns:a16="http://schemas.microsoft.com/office/drawing/2014/main" id="{DCF1A1E6-0661-4246-B608-3851FC0A9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Freeform 80">
              <a:extLst>
                <a:ext uri="{FF2B5EF4-FFF2-40B4-BE49-F238E27FC236}">
                  <a16:creationId xmlns:a16="http://schemas.microsoft.com/office/drawing/2014/main" id="{8585C333-AC0A-114F-8349-54756D6C2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Freeform 81">
              <a:extLst>
                <a:ext uri="{FF2B5EF4-FFF2-40B4-BE49-F238E27FC236}">
                  <a16:creationId xmlns:a16="http://schemas.microsoft.com/office/drawing/2014/main" id="{100C6A0E-7AE7-E44E-9B1D-FBF05A622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Freeform 82">
              <a:extLst>
                <a:ext uri="{FF2B5EF4-FFF2-40B4-BE49-F238E27FC236}">
                  <a16:creationId xmlns:a16="http://schemas.microsoft.com/office/drawing/2014/main" id="{AE7A346D-327A-D84D-8950-75ECF0FA1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Freeform 83">
              <a:extLst>
                <a:ext uri="{FF2B5EF4-FFF2-40B4-BE49-F238E27FC236}">
                  <a16:creationId xmlns:a16="http://schemas.microsoft.com/office/drawing/2014/main" id="{7289E8EA-5BAD-2040-A435-1D97B189B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Freeform 84">
              <a:extLst>
                <a:ext uri="{FF2B5EF4-FFF2-40B4-BE49-F238E27FC236}">
                  <a16:creationId xmlns:a16="http://schemas.microsoft.com/office/drawing/2014/main" id="{5EBDFDB3-0D1D-8743-B1AB-D7FD95E59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Freeform 85">
              <a:extLst>
                <a:ext uri="{FF2B5EF4-FFF2-40B4-BE49-F238E27FC236}">
                  <a16:creationId xmlns:a16="http://schemas.microsoft.com/office/drawing/2014/main" id="{9AB30163-21D9-3A4D-B882-DD7BE0586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Freeform 87">
              <a:extLst>
                <a:ext uri="{FF2B5EF4-FFF2-40B4-BE49-F238E27FC236}">
                  <a16:creationId xmlns:a16="http://schemas.microsoft.com/office/drawing/2014/main" id="{00D12B7B-193B-CF4F-AE03-45AA54CA4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Freeform 88">
              <a:extLst>
                <a:ext uri="{FF2B5EF4-FFF2-40B4-BE49-F238E27FC236}">
                  <a16:creationId xmlns:a16="http://schemas.microsoft.com/office/drawing/2014/main" id="{8C2E12DB-D39A-5441-BA5D-7CF9700F0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Freeform 89">
              <a:extLst>
                <a:ext uri="{FF2B5EF4-FFF2-40B4-BE49-F238E27FC236}">
                  <a16:creationId xmlns:a16="http://schemas.microsoft.com/office/drawing/2014/main" id="{9872EC92-D167-EC4D-AAEC-A9E6048C0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Freeform 90">
              <a:extLst>
                <a:ext uri="{FF2B5EF4-FFF2-40B4-BE49-F238E27FC236}">
                  <a16:creationId xmlns:a16="http://schemas.microsoft.com/office/drawing/2014/main" id="{99F09110-80DF-0749-ABAE-9450A2E72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Freeform 91">
              <a:extLst>
                <a:ext uri="{FF2B5EF4-FFF2-40B4-BE49-F238E27FC236}">
                  <a16:creationId xmlns:a16="http://schemas.microsoft.com/office/drawing/2014/main" id="{10C8D416-8EB1-7349-8C52-1FB4F5B97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Freeform 92">
              <a:extLst>
                <a:ext uri="{FF2B5EF4-FFF2-40B4-BE49-F238E27FC236}">
                  <a16:creationId xmlns:a16="http://schemas.microsoft.com/office/drawing/2014/main" id="{9B2E58E6-EC2A-BC46-B3D7-DAF25A056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Freeform 93">
              <a:extLst>
                <a:ext uri="{FF2B5EF4-FFF2-40B4-BE49-F238E27FC236}">
                  <a16:creationId xmlns:a16="http://schemas.microsoft.com/office/drawing/2014/main" id="{D618E37E-8448-7744-93B3-460F5603A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Freeform 94">
              <a:extLst>
                <a:ext uri="{FF2B5EF4-FFF2-40B4-BE49-F238E27FC236}">
                  <a16:creationId xmlns:a16="http://schemas.microsoft.com/office/drawing/2014/main" id="{33F9B435-0FB4-4044-8508-1D5F12D81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Freeform 95">
              <a:extLst>
                <a:ext uri="{FF2B5EF4-FFF2-40B4-BE49-F238E27FC236}">
                  <a16:creationId xmlns:a16="http://schemas.microsoft.com/office/drawing/2014/main" id="{B2A19C12-2944-D048-A905-355D54431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Freeform 96">
              <a:extLst>
                <a:ext uri="{FF2B5EF4-FFF2-40B4-BE49-F238E27FC236}">
                  <a16:creationId xmlns:a16="http://schemas.microsoft.com/office/drawing/2014/main" id="{690030EF-F223-DC46-A2AD-8F0BC187C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Freeform 97">
              <a:extLst>
                <a:ext uri="{FF2B5EF4-FFF2-40B4-BE49-F238E27FC236}">
                  <a16:creationId xmlns:a16="http://schemas.microsoft.com/office/drawing/2014/main" id="{C485BDB8-6E9E-D845-A1C3-F12EB7E8E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Freeform 98">
              <a:extLst>
                <a:ext uri="{FF2B5EF4-FFF2-40B4-BE49-F238E27FC236}">
                  <a16:creationId xmlns:a16="http://schemas.microsoft.com/office/drawing/2014/main" id="{B7F7CCC8-176A-AA40-8B9F-07D360DEE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Freeform 100">
              <a:extLst>
                <a:ext uri="{FF2B5EF4-FFF2-40B4-BE49-F238E27FC236}">
                  <a16:creationId xmlns:a16="http://schemas.microsoft.com/office/drawing/2014/main" id="{5C1D8077-2ED4-2540-AD90-85528817E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Freeform 101">
              <a:extLst>
                <a:ext uri="{FF2B5EF4-FFF2-40B4-BE49-F238E27FC236}">
                  <a16:creationId xmlns:a16="http://schemas.microsoft.com/office/drawing/2014/main" id="{2B1D82F1-B863-F840-8E02-89B68E043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Freeform 102">
              <a:extLst>
                <a:ext uri="{FF2B5EF4-FFF2-40B4-BE49-F238E27FC236}">
                  <a16:creationId xmlns:a16="http://schemas.microsoft.com/office/drawing/2014/main" id="{94826A37-3D8E-EA47-93CF-8DD755B2C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Freeform 103">
              <a:extLst>
                <a:ext uri="{FF2B5EF4-FFF2-40B4-BE49-F238E27FC236}">
                  <a16:creationId xmlns:a16="http://schemas.microsoft.com/office/drawing/2014/main" id="{39660F7E-90B4-9D4A-8974-CC42CAC2C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Freeform 104">
              <a:extLst>
                <a:ext uri="{FF2B5EF4-FFF2-40B4-BE49-F238E27FC236}">
                  <a16:creationId xmlns:a16="http://schemas.microsoft.com/office/drawing/2014/main" id="{5B588F49-B0ED-9748-BA55-9FB6C1083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Freeform 105">
              <a:extLst>
                <a:ext uri="{FF2B5EF4-FFF2-40B4-BE49-F238E27FC236}">
                  <a16:creationId xmlns:a16="http://schemas.microsoft.com/office/drawing/2014/main" id="{81B77BF9-D357-3341-824C-C4A38F1ED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Freeform 106">
              <a:extLst>
                <a:ext uri="{FF2B5EF4-FFF2-40B4-BE49-F238E27FC236}">
                  <a16:creationId xmlns:a16="http://schemas.microsoft.com/office/drawing/2014/main" id="{B61CEDF7-43BD-874C-A6C4-0D369860E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Freeform 107">
              <a:extLst>
                <a:ext uri="{FF2B5EF4-FFF2-40B4-BE49-F238E27FC236}">
                  <a16:creationId xmlns:a16="http://schemas.microsoft.com/office/drawing/2014/main" id="{14C6E7B4-FE87-6A4B-810F-276023572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Freeform 108">
              <a:extLst>
                <a:ext uri="{FF2B5EF4-FFF2-40B4-BE49-F238E27FC236}">
                  <a16:creationId xmlns:a16="http://schemas.microsoft.com/office/drawing/2014/main" id="{0EA9894A-0EDA-0941-B1CB-97870BDC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Freeform 109">
              <a:extLst>
                <a:ext uri="{FF2B5EF4-FFF2-40B4-BE49-F238E27FC236}">
                  <a16:creationId xmlns:a16="http://schemas.microsoft.com/office/drawing/2014/main" id="{552B81DA-C206-D341-A241-A8BC182BC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97" name="Group 69">
              <a:extLst>
                <a:ext uri="{FF2B5EF4-FFF2-40B4-BE49-F238E27FC236}">
                  <a16:creationId xmlns:a16="http://schemas.microsoft.com/office/drawing/2014/main" id="{996B5D39-DE5C-DF4A-A6ED-E12F284732E2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203" name="Freeform 105">
                <a:extLst>
                  <a:ext uri="{FF2B5EF4-FFF2-40B4-BE49-F238E27FC236}">
                    <a16:creationId xmlns:a16="http://schemas.microsoft.com/office/drawing/2014/main" id="{53486A73-2FB1-934A-A77C-E9AD2E8AE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Freeform 106">
                <a:extLst>
                  <a:ext uri="{FF2B5EF4-FFF2-40B4-BE49-F238E27FC236}">
                    <a16:creationId xmlns:a16="http://schemas.microsoft.com/office/drawing/2014/main" id="{DAB31C53-B57C-9749-9840-39C71AC5B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Freeform 107">
                <a:extLst>
                  <a:ext uri="{FF2B5EF4-FFF2-40B4-BE49-F238E27FC236}">
                    <a16:creationId xmlns:a16="http://schemas.microsoft.com/office/drawing/2014/main" id="{3D1BB249-BB63-9847-8991-0996208E1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Freeform 108">
                <a:extLst>
                  <a:ext uri="{FF2B5EF4-FFF2-40B4-BE49-F238E27FC236}">
                    <a16:creationId xmlns:a16="http://schemas.microsoft.com/office/drawing/2014/main" id="{F0775F15-895C-1449-A274-C16B2B587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Freeform 109">
                <a:extLst>
                  <a:ext uri="{FF2B5EF4-FFF2-40B4-BE49-F238E27FC236}">
                    <a16:creationId xmlns:a16="http://schemas.microsoft.com/office/drawing/2014/main" id="{66BA64FE-68CC-8D42-9797-09A75DF20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Freeform 110">
                <a:extLst>
                  <a:ext uri="{FF2B5EF4-FFF2-40B4-BE49-F238E27FC236}">
                    <a16:creationId xmlns:a16="http://schemas.microsoft.com/office/drawing/2014/main" id="{B2538A41-C392-6748-9B63-C88032BC8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9" name="Freeform 111">
                <a:extLst>
                  <a:ext uri="{FF2B5EF4-FFF2-40B4-BE49-F238E27FC236}">
                    <a16:creationId xmlns:a16="http://schemas.microsoft.com/office/drawing/2014/main" id="{8E9E35AE-5904-A243-9A5A-6B0EADE3B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Freeform 112">
                <a:extLst>
                  <a:ext uri="{FF2B5EF4-FFF2-40B4-BE49-F238E27FC236}">
                    <a16:creationId xmlns:a16="http://schemas.microsoft.com/office/drawing/2014/main" id="{C133D3C5-88C4-014C-A6CD-C78CECBD5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98" name="Freeform 113">
              <a:extLst>
                <a:ext uri="{FF2B5EF4-FFF2-40B4-BE49-F238E27FC236}">
                  <a16:creationId xmlns:a16="http://schemas.microsoft.com/office/drawing/2014/main" id="{42C259DB-A406-7341-96F3-04BCE33F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Freeform 15">
              <a:extLst>
                <a:ext uri="{FF2B5EF4-FFF2-40B4-BE49-F238E27FC236}">
                  <a16:creationId xmlns:a16="http://schemas.microsoft.com/office/drawing/2014/main" id="{DE39D3B6-D51B-4247-B228-E008BFDD8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Freeform 86">
              <a:extLst>
                <a:ext uri="{FF2B5EF4-FFF2-40B4-BE49-F238E27FC236}">
                  <a16:creationId xmlns:a16="http://schemas.microsoft.com/office/drawing/2014/main" id="{7E51D33B-1B6D-9746-9CE8-7F5F4DE7E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Freeform 78">
              <a:extLst>
                <a:ext uri="{FF2B5EF4-FFF2-40B4-BE49-F238E27FC236}">
                  <a16:creationId xmlns:a16="http://schemas.microsoft.com/office/drawing/2014/main" id="{EBB162CB-2BD1-0346-8D85-FA00D2F26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Freeform 99">
              <a:extLst>
                <a:ext uri="{FF2B5EF4-FFF2-40B4-BE49-F238E27FC236}">
                  <a16:creationId xmlns:a16="http://schemas.microsoft.com/office/drawing/2014/main" id="{BCC392BD-3523-0C43-A193-7FD816199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58A25ED0-35B1-4041-A8A5-E7FDC7A51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2"/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D6EBFD7F-3D99-BC4D-AEFE-835855FBD1B1}"/>
              </a:ext>
            </a:extLst>
          </p:cNvPr>
          <p:cNvSpPr txBox="1"/>
          <p:nvPr/>
        </p:nvSpPr>
        <p:spPr>
          <a:xfrm flipH="1">
            <a:off x="6312955" y="325965"/>
            <a:ext cx="5486400" cy="128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pPr lvl="0"/>
            <a:r>
              <a:rPr lang="en-US" sz="26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$1.6 billion opioid settlement with 47 states and territories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85"/>
      </p:ext>
    </p:extLst>
  </p:cSld>
  <p:clrMapOvr>
    <a:masterClrMapping/>
  </p:clrMapOvr>
  <p:transition spd="slow" advClick="0" advTm="2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C05C25-450F-5B4D-9283-3C1FA04E8A5C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659954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INDIVIDUAL RESPONSIBILITY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9C3ADF-3E69-A84A-9290-4D7C17D91E06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B4FF23-3E0D-394B-B8FC-EE728EE6307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10E218-DCB5-4A47-A927-83C60D8DDA81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1BD6F7-C351-6844-8AF3-BC2125C2FBED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694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72AE5FD1-9B8F-B847-AF0F-2278204F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750" y="2319802"/>
            <a:ext cx="2533433" cy="4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FBCB9-CC7E-C84A-8196-23AF0821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65937" y="0"/>
            <a:ext cx="7826063" cy="60401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5B8C98-9F7A-7744-B971-3BE6B1974BD4}"/>
              </a:ext>
            </a:extLst>
          </p:cNvPr>
          <p:cNvSpPr/>
          <p:nvPr/>
        </p:nvSpPr>
        <p:spPr>
          <a:xfrm>
            <a:off x="4365938" y="0"/>
            <a:ext cx="7826062" cy="6044184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9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  <a:endParaRPr lang="en-US" sz="2000" spc="12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1139F-B9FC-8C4B-B6A6-EE8EBA390D2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E06754-28D5-6145-9B85-21D5795E99D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C85EA-1747-FA4D-88B4-ABB9B4CDE4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A71E98-82C5-FE4C-956D-95A4F067AA28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01A11E-8883-2F47-BA42-CD965CCAF871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1F98642-1DC4-46AC-BCF5-CB2BF846F1B4}"/>
              </a:ext>
            </a:extLst>
          </p:cNvPr>
          <p:cNvSpPr/>
          <p:nvPr/>
        </p:nvSpPr>
        <p:spPr>
          <a:xfrm>
            <a:off x="5943903" y="1488212"/>
            <a:ext cx="51917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senior executive pleaded guilty to price fixing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CBF06D-6F40-E149-A800-B1D1741CA0F9}"/>
              </a:ext>
            </a:extLst>
          </p:cNvPr>
          <p:cNvGrpSpPr/>
          <p:nvPr/>
        </p:nvGrpSpPr>
        <p:grpSpPr>
          <a:xfrm>
            <a:off x="4515722" y="1039659"/>
            <a:ext cx="7797364" cy="3773333"/>
            <a:chOff x="4803820" y="1039659"/>
            <a:chExt cx="7418231" cy="3773333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2BE54D6-44F1-EB40-B576-ABC87F072F31}"/>
                </a:ext>
              </a:extLst>
            </p:cNvPr>
            <p:cNvSpPr/>
            <p:nvPr/>
          </p:nvSpPr>
          <p:spPr>
            <a:xfrm>
              <a:off x="4803820" y="1039659"/>
              <a:ext cx="7418231" cy="3773333"/>
            </a:xfrm>
            <a:custGeom>
              <a:avLst/>
              <a:gdLst>
                <a:gd name="connsiteX0" fmla="*/ 0 w 8925059"/>
                <a:gd name="connsiteY0" fmla="*/ 1609859 h 4043966"/>
                <a:gd name="connsiteX1" fmla="*/ 1249250 w 8925059"/>
                <a:gd name="connsiteY1" fmla="*/ 1609859 h 4043966"/>
                <a:gd name="connsiteX2" fmla="*/ 1249250 w 8925059"/>
                <a:gd name="connsiteY2" fmla="*/ 0 h 4043966"/>
                <a:gd name="connsiteX3" fmla="*/ 7856112 w 8925059"/>
                <a:gd name="connsiteY3" fmla="*/ 0 h 4043966"/>
                <a:gd name="connsiteX4" fmla="*/ 7856112 w 8925059"/>
                <a:gd name="connsiteY4" fmla="*/ 141668 h 4043966"/>
                <a:gd name="connsiteX5" fmla="*/ 7856112 w 8925059"/>
                <a:gd name="connsiteY5" fmla="*/ 4043966 h 4043966"/>
                <a:gd name="connsiteX6" fmla="*/ 8925059 w 8925059"/>
                <a:gd name="connsiteY6" fmla="*/ 4043966 h 404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25059" h="4043966">
                  <a:moveTo>
                    <a:pt x="0" y="1609859"/>
                  </a:moveTo>
                  <a:lnTo>
                    <a:pt x="1249250" y="1609859"/>
                  </a:lnTo>
                  <a:lnTo>
                    <a:pt x="1249250" y="0"/>
                  </a:lnTo>
                  <a:lnTo>
                    <a:pt x="7856112" y="0"/>
                  </a:lnTo>
                  <a:lnTo>
                    <a:pt x="7856112" y="141668"/>
                  </a:lnTo>
                  <a:lnTo>
                    <a:pt x="7856112" y="4043966"/>
                  </a:lnTo>
                  <a:lnTo>
                    <a:pt x="8925059" y="4043966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A14918-3C52-FE43-9BAC-F5EB14528360}"/>
                </a:ext>
              </a:extLst>
            </p:cNvPr>
            <p:cNvSpPr/>
            <p:nvPr/>
          </p:nvSpPr>
          <p:spPr>
            <a:xfrm>
              <a:off x="5782614" y="1700011"/>
              <a:ext cx="128789" cy="12878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CF1C05-E906-E841-9B41-9E11476ECDD8}"/>
              </a:ext>
            </a:extLst>
          </p:cNvPr>
          <p:cNvCxnSpPr>
            <a:cxnSpLocks/>
          </p:cNvCxnSpPr>
          <p:nvPr/>
        </p:nvCxnSpPr>
        <p:spPr>
          <a:xfrm flipH="1">
            <a:off x="3786389" y="2538725"/>
            <a:ext cx="103031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Taro Pharmaceuticals Logo PNG Transparent &amp; SVG Vector - Freebie ...">
            <a:extLst>
              <a:ext uri="{FF2B5EF4-FFF2-40B4-BE49-F238E27FC236}">
                <a16:creationId xmlns:a16="http://schemas.microsoft.com/office/drawing/2014/main" id="{D60B6390-D7AD-49C4-8FAD-F51E7499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91" y="3450631"/>
            <a:ext cx="1409468" cy="14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10F4464-272D-4354-AA12-17AB32DFEAEF}"/>
              </a:ext>
            </a:extLst>
          </p:cNvPr>
          <p:cNvSpPr/>
          <p:nvPr/>
        </p:nvSpPr>
        <p:spPr>
          <a:xfrm>
            <a:off x="5943904" y="2807969"/>
            <a:ext cx="5024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same investigation…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99E663-C583-A548-89FB-EEEC5A4BF48D}"/>
              </a:ext>
            </a:extLst>
          </p:cNvPr>
          <p:cNvGrpSpPr/>
          <p:nvPr/>
        </p:nvGrpSpPr>
        <p:grpSpPr>
          <a:xfrm>
            <a:off x="3770334" y="3491599"/>
            <a:ext cx="7198410" cy="1569660"/>
            <a:chOff x="4058432" y="3491599"/>
            <a:chExt cx="7198410" cy="156966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E6C963-09FF-4F48-A162-5D8E3710713C}"/>
                </a:ext>
              </a:extLst>
            </p:cNvPr>
            <p:cNvSpPr/>
            <p:nvPr/>
          </p:nvSpPr>
          <p:spPr>
            <a:xfrm>
              <a:off x="6232002" y="3491599"/>
              <a:ext cx="502484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Former senior executive indicted for price fixing (trial pending)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4FAF92-1FFE-C647-9DBA-0DA4CE15F3E3}"/>
                </a:ext>
              </a:extLst>
            </p:cNvPr>
            <p:cNvGrpSpPr/>
            <p:nvPr/>
          </p:nvGrpSpPr>
          <p:grpSpPr>
            <a:xfrm>
              <a:off x="4058432" y="3736836"/>
              <a:ext cx="1953693" cy="128789"/>
              <a:chOff x="4058432" y="3736836"/>
              <a:chExt cx="1953693" cy="12878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A1FD07A-9CE9-E140-9A21-EA48AF3561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58432" y="3803016"/>
                <a:ext cx="1878906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82255A2-F842-4D4F-BB06-D545B8A2BB5C}"/>
                  </a:ext>
                </a:extLst>
              </p:cNvPr>
              <p:cNvSpPr/>
              <p:nvPr/>
            </p:nvSpPr>
            <p:spPr>
              <a:xfrm>
                <a:off x="5876754" y="3736836"/>
                <a:ext cx="135371" cy="12878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5233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5FBCB9-CC7E-C84A-8196-23AF0821F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9831" y="0"/>
            <a:ext cx="8202169" cy="609404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5B8C98-9F7A-7744-B971-3BE6B1974BD4}"/>
              </a:ext>
            </a:extLst>
          </p:cNvPr>
          <p:cNvSpPr/>
          <p:nvPr/>
        </p:nvSpPr>
        <p:spPr>
          <a:xfrm>
            <a:off x="3988158" y="0"/>
            <a:ext cx="8203842" cy="6089904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9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  <a:endParaRPr lang="en-US" sz="2000" spc="12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1139F-B9FC-8C4B-B6A6-EE8EBA390D2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E06754-28D5-6145-9B85-21D5795E99D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C85EA-1747-FA4D-88B4-ABB9B4CDE4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A71E98-82C5-FE4C-956D-95A4F067AA28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01A11E-8883-2F47-BA42-CD965CCAF871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8227C1-C005-3F41-817D-7370EB61C975}"/>
              </a:ext>
            </a:extLst>
          </p:cNvPr>
          <p:cNvGrpSpPr/>
          <p:nvPr/>
        </p:nvGrpSpPr>
        <p:grpSpPr>
          <a:xfrm>
            <a:off x="2331076" y="1251491"/>
            <a:ext cx="9860924" cy="1568982"/>
            <a:chOff x="2331076" y="1251491"/>
            <a:chExt cx="9860924" cy="156898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76E0AFC-AE28-324A-9ED9-670269BBF52E}"/>
                </a:ext>
              </a:extLst>
            </p:cNvPr>
            <p:cNvSpPr/>
            <p:nvPr/>
          </p:nvSpPr>
          <p:spPr>
            <a:xfrm>
              <a:off x="2331076" y="1313645"/>
              <a:ext cx="9860924" cy="1506828"/>
            </a:xfrm>
            <a:custGeom>
              <a:avLst/>
              <a:gdLst>
                <a:gd name="connsiteX0" fmla="*/ 0 w 6915955"/>
                <a:gd name="connsiteY0" fmla="*/ 1918952 h 1918952"/>
                <a:gd name="connsiteX1" fmla="*/ 2266682 w 6915955"/>
                <a:gd name="connsiteY1" fmla="*/ 1918952 h 1918952"/>
                <a:gd name="connsiteX2" fmla="*/ 2266682 w 6915955"/>
                <a:gd name="connsiteY2" fmla="*/ 0 h 1918952"/>
                <a:gd name="connsiteX3" fmla="*/ 6915955 w 6915955"/>
                <a:gd name="connsiteY3" fmla="*/ 0 h 191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5955" h="1918952">
                  <a:moveTo>
                    <a:pt x="0" y="1918952"/>
                  </a:moveTo>
                  <a:lnTo>
                    <a:pt x="2266682" y="1918952"/>
                  </a:lnTo>
                  <a:lnTo>
                    <a:pt x="2266682" y="0"/>
                  </a:lnTo>
                  <a:lnTo>
                    <a:pt x="6915955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3992EC-8758-2C4F-9FCF-FD2A3A262C7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2500" y="1251491"/>
              <a:ext cx="128016" cy="1280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B5CA85-2984-C441-AE50-AA798A038DA7}"/>
              </a:ext>
            </a:extLst>
          </p:cNvPr>
          <p:cNvGrpSpPr/>
          <p:nvPr/>
        </p:nvGrpSpPr>
        <p:grpSpPr>
          <a:xfrm>
            <a:off x="528034" y="2228045"/>
            <a:ext cx="2949262" cy="1416676"/>
            <a:chOff x="528034" y="2228045"/>
            <a:chExt cx="2949262" cy="14166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B3F07CA-9EC6-9E48-A48E-12632FDB7A91}"/>
                </a:ext>
              </a:extLst>
            </p:cNvPr>
            <p:cNvSpPr/>
            <p:nvPr/>
          </p:nvSpPr>
          <p:spPr>
            <a:xfrm>
              <a:off x="528034" y="2228045"/>
              <a:ext cx="2949262" cy="1416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Attachment">
              <a:extLst>
                <a:ext uri="{FF2B5EF4-FFF2-40B4-BE49-F238E27FC236}">
                  <a16:creationId xmlns:a16="http://schemas.microsoft.com/office/drawing/2014/main" id="{1FBFF27A-2B0B-A946-A2B3-CB81ECED9F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490" y="2447051"/>
              <a:ext cx="2438400" cy="975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10A458F-7050-F849-A37C-2C111C2AAD9D}"/>
              </a:ext>
            </a:extLst>
          </p:cNvPr>
          <p:cNvSpPr/>
          <p:nvPr/>
        </p:nvSpPr>
        <p:spPr>
          <a:xfrm>
            <a:off x="5960839" y="1642760"/>
            <a:ext cx="5525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CEO sentenced to 5.5 years for racketeering, wire fraud, and mail fraud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322143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5FBCB9-CC7E-C84A-8196-23AF0821F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15583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5B8C98-9F7A-7744-B971-3BE6B1974BD4}"/>
              </a:ext>
            </a:extLst>
          </p:cNvPr>
          <p:cNvSpPr/>
          <p:nvPr/>
        </p:nvSpPr>
        <p:spPr>
          <a:xfrm>
            <a:off x="0" y="0"/>
            <a:ext cx="12192000" cy="1554480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9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  <a:endParaRPr lang="en-US" sz="2000" spc="1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1139F-B9FC-8C4B-B6A6-EE8EBA390D2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E06754-28D5-6145-9B85-21D5795E99D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C85EA-1747-FA4D-88B4-ABB9B4CDE4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A71E98-82C5-FE4C-956D-95A4F067AA28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01A11E-8883-2F47-BA42-CD965CCAF871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1FBFF27A-2B0B-A946-A2B3-CB81ECED9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823" y="2302342"/>
            <a:ext cx="2578197" cy="7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F98642-1DC4-46AC-BCF5-CB2BF846F1B4}"/>
              </a:ext>
            </a:extLst>
          </p:cNvPr>
          <p:cNvSpPr/>
          <p:nvPr/>
        </p:nvSpPr>
        <p:spPr>
          <a:xfrm>
            <a:off x="6926755" y="3226860"/>
            <a:ext cx="4509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Ex-CEO sentenced </a:t>
            </a:r>
          </a:p>
          <a:p>
            <a:r>
              <a:rPr lang="en-US"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7 years for defrauding investors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70C3B59-3F44-3D44-8961-94DB42EF67A2}"/>
              </a:ext>
            </a:extLst>
          </p:cNvPr>
          <p:cNvGrpSpPr/>
          <p:nvPr/>
        </p:nvGrpSpPr>
        <p:grpSpPr>
          <a:xfrm flipV="1">
            <a:off x="4018209" y="2678806"/>
            <a:ext cx="7594242" cy="2305318"/>
            <a:chOff x="2884869" y="-1028070"/>
            <a:chExt cx="7594242" cy="2305318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75B13CF-D058-C446-B9B0-37E2B8A7758A}"/>
                </a:ext>
              </a:extLst>
            </p:cNvPr>
            <p:cNvSpPr/>
            <p:nvPr/>
          </p:nvSpPr>
          <p:spPr>
            <a:xfrm>
              <a:off x="2884869" y="-1028070"/>
              <a:ext cx="7594242" cy="2305318"/>
            </a:xfrm>
            <a:custGeom>
              <a:avLst/>
              <a:gdLst>
                <a:gd name="connsiteX0" fmla="*/ 0 w 6915955"/>
                <a:gd name="connsiteY0" fmla="*/ 1918952 h 1918952"/>
                <a:gd name="connsiteX1" fmla="*/ 2266682 w 6915955"/>
                <a:gd name="connsiteY1" fmla="*/ 1918952 h 1918952"/>
                <a:gd name="connsiteX2" fmla="*/ 2266682 w 6915955"/>
                <a:gd name="connsiteY2" fmla="*/ 0 h 1918952"/>
                <a:gd name="connsiteX3" fmla="*/ 6915955 w 6915955"/>
                <a:gd name="connsiteY3" fmla="*/ 0 h 191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5955" h="1918952">
                  <a:moveTo>
                    <a:pt x="0" y="1918952"/>
                  </a:moveTo>
                  <a:lnTo>
                    <a:pt x="2266682" y="1918952"/>
                  </a:lnTo>
                  <a:lnTo>
                    <a:pt x="2266682" y="0"/>
                  </a:lnTo>
                  <a:lnTo>
                    <a:pt x="6915955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1C94FC5-FA3F-4048-8A8B-CD02A62CEF3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1283" y="401485"/>
              <a:ext cx="128016" cy="128016"/>
            </a:xfrm>
            <a:prstGeom prst="rect">
              <a:avLst/>
            </a:prstGeom>
          </p:spPr>
        </p:pic>
      </p:grpSp>
      <p:sp>
        <p:nvSpPr>
          <p:cNvPr id="45" name="Freeform 44">
            <a:extLst>
              <a:ext uri="{FF2B5EF4-FFF2-40B4-BE49-F238E27FC236}">
                <a16:creationId xmlns:a16="http://schemas.microsoft.com/office/drawing/2014/main" id="{90926302-3F1D-D14D-B4B0-ED7020D7299A}"/>
              </a:ext>
            </a:extLst>
          </p:cNvPr>
          <p:cNvSpPr/>
          <p:nvPr/>
        </p:nvSpPr>
        <p:spPr>
          <a:xfrm>
            <a:off x="11559727" y="3507435"/>
            <a:ext cx="1017431" cy="1481071"/>
          </a:xfrm>
          <a:custGeom>
            <a:avLst/>
            <a:gdLst>
              <a:gd name="connsiteX0" fmla="*/ 1017431 w 1017431"/>
              <a:gd name="connsiteY0" fmla="*/ 0 h 1481071"/>
              <a:gd name="connsiteX1" fmla="*/ 1017431 w 1017431"/>
              <a:gd name="connsiteY1" fmla="*/ 1481071 h 1481071"/>
              <a:gd name="connsiteX2" fmla="*/ 0 w 1017431"/>
              <a:gd name="connsiteY2" fmla="*/ 1481071 h 148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431" h="1481071">
                <a:moveTo>
                  <a:pt x="1017431" y="0"/>
                </a:moveTo>
                <a:lnTo>
                  <a:pt x="1017431" y="1481071"/>
                </a:lnTo>
                <a:lnTo>
                  <a:pt x="0" y="1481071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F376976-3D4D-364B-9283-FE9DA0454644}"/>
              </a:ext>
            </a:extLst>
          </p:cNvPr>
          <p:cNvCxnSpPr/>
          <p:nvPr/>
        </p:nvCxnSpPr>
        <p:spPr>
          <a:xfrm flipH="1">
            <a:off x="3258355" y="2678806"/>
            <a:ext cx="78561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17762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THE TRUTH ABOUT PROOVE BIOSCIENCES - Proove Bio">
            <a:extLst>
              <a:ext uri="{FF2B5EF4-FFF2-40B4-BE49-F238E27FC236}">
                <a16:creationId xmlns:a16="http://schemas.microsoft.com/office/drawing/2014/main" id="{302F8EE0-0C43-4684-B629-445EC1F6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7" y="2390512"/>
            <a:ext cx="2474013" cy="57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FBCB9-CC7E-C84A-8196-23AF0821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15583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B5B8C98-9F7A-7744-B971-3BE6B1974BD4}"/>
              </a:ext>
            </a:extLst>
          </p:cNvPr>
          <p:cNvSpPr/>
          <p:nvPr/>
        </p:nvSpPr>
        <p:spPr>
          <a:xfrm>
            <a:off x="0" y="0"/>
            <a:ext cx="12192000" cy="1554480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9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  <a:endParaRPr lang="en-US" sz="2000" spc="12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1139F-B9FC-8C4B-B6A6-EE8EBA390D2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E06754-28D5-6145-9B85-21D5795E99D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C85EA-1747-FA4D-88B4-ABB9B4CDE4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A71E98-82C5-FE4C-956D-95A4F067AA28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01A11E-8883-2F47-BA42-CD965CCAF871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1F98642-1DC4-46AC-BCF5-CB2BF846F1B4}"/>
              </a:ext>
            </a:extLst>
          </p:cNvPr>
          <p:cNvSpPr/>
          <p:nvPr/>
        </p:nvSpPr>
        <p:spPr>
          <a:xfrm>
            <a:off x="6926755" y="3226860"/>
            <a:ext cx="4509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70C3B59-3F44-3D44-8961-94DB42EF67A2}"/>
              </a:ext>
            </a:extLst>
          </p:cNvPr>
          <p:cNvGrpSpPr/>
          <p:nvPr/>
        </p:nvGrpSpPr>
        <p:grpSpPr>
          <a:xfrm flipV="1">
            <a:off x="1628384" y="2768252"/>
            <a:ext cx="9984067" cy="1741118"/>
            <a:chOff x="495044" y="-553316"/>
            <a:chExt cx="9984067" cy="1741118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75B13CF-D058-C446-B9B0-37E2B8A7758A}"/>
                </a:ext>
              </a:extLst>
            </p:cNvPr>
            <p:cNvSpPr/>
            <p:nvPr/>
          </p:nvSpPr>
          <p:spPr>
            <a:xfrm flipV="1">
              <a:off x="495044" y="-553316"/>
              <a:ext cx="9984067" cy="1741118"/>
            </a:xfrm>
            <a:custGeom>
              <a:avLst/>
              <a:gdLst>
                <a:gd name="connsiteX0" fmla="*/ 0 w 6915955"/>
                <a:gd name="connsiteY0" fmla="*/ 1918952 h 1918952"/>
                <a:gd name="connsiteX1" fmla="*/ 2266682 w 6915955"/>
                <a:gd name="connsiteY1" fmla="*/ 1918952 h 1918952"/>
                <a:gd name="connsiteX2" fmla="*/ 2266682 w 6915955"/>
                <a:gd name="connsiteY2" fmla="*/ 0 h 1918952"/>
                <a:gd name="connsiteX3" fmla="*/ 6915955 w 6915955"/>
                <a:gd name="connsiteY3" fmla="*/ 0 h 191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5955" h="1918952">
                  <a:moveTo>
                    <a:pt x="0" y="1918952"/>
                  </a:moveTo>
                  <a:lnTo>
                    <a:pt x="2266682" y="1918952"/>
                  </a:lnTo>
                  <a:lnTo>
                    <a:pt x="2266682" y="0"/>
                  </a:lnTo>
                  <a:lnTo>
                    <a:pt x="6915955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1C94FC5-FA3F-4048-8A8B-CD02A62CEF3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7952" y="601902"/>
              <a:ext cx="128016" cy="128016"/>
            </a:xfrm>
            <a:prstGeom prst="rect">
              <a:avLst/>
            </a:prstGeom>
          </p:spPr>
        </p:pic>
      </p:grpSp>
      <p:sp>
        <p:nvSpPr>
          <p:cNvPr id="45" name="Freeform 44">
            <a:extLst>
              <a:ext uri="{FF2B5EF4-FFF2-40B4-BE49-F238E27FC236}">
                <a16:creationId xmlns:a16="http://schemas.microsoft.com/office/drawing/2014/main" id="{90926302-3F1D-D14D-B4B0-ED7020D7299A}"/>
              </a:ext>
            </a:extLst>
          </p:cNvPr>
          <p:cNvSpPr/>
          <p:nvPr/>
        </p:nvSpPr>
        <p:spPr>
          <a:xfrm>
            <a:off x="11559727" y="1290181"/>
            <a:ext cx="1017431" cy="1481071"/>
          </a:xfrm>
          <a:custGeom>
            <a:avLst/>
            <a:gdLst>
              <a:gd name="connsiteX0" fmla="*/ 1017431 w 1017431"/>
              <a:gd name="connsiteY0" fmla="*/ 0 h 1481071"/>
              <a:gd name="connsiteX1" fmla="*/ 1017431 w 1017431"/>
              <a:gd name="connsiteY1" fmla="*/ 1481071 h 1481071"/>
              <a:gd name="connsiteX2" fmla="*/ 0 w 1017431"/>
              <a:gd name="connsiteY2" fmla="*/ 1481071 h 148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431" h="1481071">
                <a:moveTo>
                  <a:pt x="1017431" y="0"/>
                </a:moveTo>
                <a:lnTo>
                  <a:pt x="1017431" y="1481071"/>
                </a:lnTo>
                <a:lnTo>
                  <a:pt x="0" y="1481071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F376976-3D4D-364B-9283-FE9DA0454644}"/>
              </a:ext>
            </a:extLst>
          </p:cNvPr>
          <p:cNvCxnSpPr>
            <a:cxnSpLocks/>
          </p:cNvCxnSpPr>
          <p:nvPr/>
        </p:nvCxnSpPr>
        <p:spPr>
          <a:xfrm flipV="1">
            <a:off x="1634471" y="3150296"/>
            <a:ext cx="0" cy="135907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3A79807-6AE7-4E27-A53B-00EFF9A0B61E}"/>
              </a:ext>
            </a:extLst>
          </p:cNvPr>
          <p:cNvSpPr/>
          <p:nvPr/>
        </p:nvSpPr>
        <p:spPr>
          <a:xfrm>
            <a:off x="5298372" y="3056273"/>
            <a:ext cx="49632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VP pleaded guilty to kickback violations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920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D25FE1-79D0-5948-852D-E4BCBEB5C76C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659954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CIVIL LITIGATION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9C3ADF-3E69-A84A-9290-4D7C17D91E06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B4FF23-3E0D-394B-B8FC-EE728EE6307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10E218-DCB5-4A47-A927-83C60D8DDA81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1BD6F7-C351-6844-8AF3-BC2125C2FBED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972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riangle 45">
            <a:extLst>
              <a:ext uri="{FF2B5EF4-FFF2-40B4-BE49-F238E27FC236}">
                <a16:creationId xmlns:a16="http://schemas.microsoft.com/office/drawing/2014/main" id="{0D8BE46C-C512-434B-AAF0-88C65CF0605F}"/>
              </a:ext>
            </a:extLst>
          </p:cNvPr>
          <p:cNvSpPr/>
          <p:nvPr/>
        </p:nvSpPr>
        <p:spPr>
          <a:xfrm>
            <a:off x="6576164" y="2802731"/>
            <a:ext cx="7987998" cy="32329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id="{DF39718E-E942-CE46-8DCF-E73325531037}"/>
              </a:ext>
            </a:extLst>
          </p:cNvPr>
          <p:cNvSpPr/>
          <p:nvPr/>
        </p:nvSpPr>
        <p:spPr>
          <a:xfrm>
            <a:off x="1574354" y="3883878"/>
            <a:ext cx="4998076" cy="214884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3836637-1129-1045-A546-5E6DF80C2771}"/>
              </a:ext>
            </a:extLst>
          </p:cNvPr>
          <p:cNvSpPr/>
          <p:nvPr/>
        </p:nvSpPr>
        <p:spPr>
          <a:xfrm>
            <a:off x="-522797" y="4562194"/>
            <a:ext cx="3966447" cy="147348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7668C09B-06EB-8144-9499-AFEDEE6EB279}"/>
              </a:ext>
            </a:extLst>
          </p:cNvPr>
          <p:cNvSpPr/>
          <p:nvPr/>
        </p:nvSpPr>
        <p:spPr>
          <a:xfrm>
            <a:off x="3941836" y="3194513"/>
            <a:ext cx="6391656" cy="284117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C73ED1-6166-D040-82D8-BB5A4519A934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  <a:endParaRPr lang="en-US" sz="2000" spc="12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C0936A3-56D3-CD48-871D-0748823FE3B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iangle 52">
            <a:extLst>
              <a:ext uri="{FF2B5EF4-FFF2-40B4-BE49-F238E27FC236}">
                <a16:creationId xmlns:a16="http://schemas.microsoft.com/office/drawing/2014/main" id="{D90BF4F3-6541-434F-A7A6-3E3CD19C1C2C}"/>
              </a:ext>
            </a:extLst>
          </p:cNvPr>
          <p:cNvSpPr/>
          <p:nvPr/>
        </p:nvSpPr>
        <p:spPr>
          <a:xfrm>
            <a:off x="1574354" y="3883878"/>
            <a:ext cx="4998075" cy="2151805"/>
          </a:xfrm>
          <a:prstGeom prst="triangle">
            <a:avLst/>
          </a:prstGeom>
          <a:solidFill>
            <a:schemeClr val="accent3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72093D-6E8E-4F8D-BF49-0198D1F06560}"/>
              </a:ext>
            </a:extLst>
          </p:cNvPr>
          <p:cNvGrpSpPr/>
          <p:nvPr/>
        </p:nvGrpSpPr>
        <p:grpSpPr>
          <a:xfrm>
            <a:off x="9164680" y="889348"/>
            <a:ext cx="2560320" cy="1101910"/>
            <a:chOff x="8674126" y="928280"/>
            <a:chExt cx="2560320" cy="1101910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5E62A198-A7CD-44C6-9899-A43BEC2246B9}"/>
                </a:ext>
              </a:extLst>
            </p:cNvPr>
            <p:cNvSpPr txBox="1">
              <a:spLocks/>
            </p:cNvSpPr>
            <p:nvPr/>
          </p:nvSpPr>
          <p:spPr>
            <a:xfrm>
              <a:off x="8674126" y="1420590"/>
              <a:ext cx="2560320" cy="60960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342900" indent="-3429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2060"/>
                </a:buClr>
                <a:buSzPct val="100000"/>
                <a:buFont typeface="Arial" charset="0"/>
                <a:buChar char="•"/>
                <a:defRPr lang="en-US" sz="20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2C5F"/>
                </a:buClr>
                <a:buSzPct val="70000"/>
                <a:buFont typeface="Courier New" pitchFamily="49" charset="0"/>
                <a:buChar char="o"/>
                <a:defRPr lang="en-US" sz="18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Owes BMS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$1.2 billion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patent infringement</a:t>
              </a:r>
            </a:p>
          </p:txBody>
        </p:sp>
        <p:pic>
          <p:nvPicPr>
            <p:cNvPr id="24" name="Picture 8" descr="Logo Design, Brand Identity and Systems | Gene Clark Design ...">
              <a:extLst>
                <a:ext uri="{FF2B5EF4-FFF2-40B4-BE49-F238E27FC236}">
                  <a16:creationId xmlns:a16="http://schemas.microsoft.com/office/drawing/2014/main" id="{99AE3596-F999-4DEB-9823-9AAD918929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79756" y="928280"/>
              <a:ext cx="2063296" cy="47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E1C775-60D3-4A5C-AF82-3D7FC2F04DC4}"/>
              </a:ext>
            </a:extLst>
          </p:cNvPr>
          <p:cNvGrpSpPr/>
          <p:nvPr/>
        </p:nvGrpSpPr>
        <p:grpSpPr>
          <a:xfrm>
            <a:off x="5817413" y="1459910"/>
            <a:ext cx="2675233" cy="1382257"/>
            <a:chOff x="8049135" y="35488"/>
            <a:chExt cx="2675233" cy="1382257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80065C94-B3D6-403B-838A-B5FDF4922FE3}"/>
                </a:ext>
              </a:extLst>
            </p:cNvPr>
            <p:cNvSpPr txBox="1">
              <a:spLocks/>
            </p:cNvSpPr>
            <p:nvPr/>
          </p:nvSpPr>
          <p:spPr>
            <a:xfrm>
              <a:off x="8049135" y="542175"/>
              <a:ext cx="2675233" cy="87557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$300 million</a:t>
              </a:r>
            </a:p>
            <a:p>
              <a:pPr algn="ctr"/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pay-for-delay claims</a:t>
              </a:r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193057F5-DAF9-45A0-B852-BD7E282A9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56059" y="35488"/>
              <a:ext cx="1523465" cy="38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37BACF-7ED3-4D15-91E2-1E87091D18A4}"/>
              </a:ext>
            </a:extLst>
          </p:cNvPr>
          <p:cNvGrpSpPr/>
          <p:nvPr/>
        </p:nvGrpSpPr>
        <p:grpSpPr>
          <a:xfrm>
            <a:off x="3108395" y="1912814"/>
            <a:ext cx="1981374" cy="842727"/>
            <a:chOff x="612197" y="3856423"/>
            <a:chExt cx="1981374" cy="842727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E843F1B-6B1C-4DF0-94F1-752013B0759A}"/>
                </a:ext>
              </a:extLst>
            </p:cNvPr>
            <p:cNvSpPr txBox="1">
              <a:spLocks/>
            </p:cNvSpPr>
            <p:nvPr/>
          </p:nvSpPr>
          <p:spPr>
            <a:xfrm>
              <a:off x="612197" y="4244128"/>
              <a:ext cx="1981374" cy="455022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342900" indent="-3429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2060"/>
                </a:buClr>
                <a:buSzPct val="100000"/>
                <a:buFont typeface="Arial" charset="0"/>
                <a:buChar char="•"/>
                <a:defRPr lang="en-US" sz="20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2C5F"/>
                </a:buClr>
                <a:buSzPct val="70000"/>
                <a:buFont typeface="Courier New" pitchFamily="49" charset="0"/>
                <a:buChar char="o"/>
                <a:defRPr lang="en-US" sz="18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$100 million </a:t>
              </a:r>
            </a:p>
            <a:p>
              <a:pPr marL="0" indent="0" algn="ctr"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talc-cancer allegations</a:t>
              </a:r>
            </a:p>
          </p:txBody>
        </p:sp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EF1146F6-0D85-4892-9EAD-277A78424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1098" y="3856423"/>
              <a:ext cx="1521693" cy="283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7E4E34-F487-4F0A-B800-1CDCF41E2F25}"/>
              </a:ext>
            </a:extLst>
          </p:cNvPr>
          <p:cNvGrpSpPr/>
          <p:nvPr/>
        </p:nvGrpSpPr>
        <p:grpSpPr>
          <a:xfrm>
            <a:off x="-163352" y="2311502"/>
            <a:ext cx="3172391" cy="1139522"/>
            <a:chOff x="2571183" y="2692095"/>
            <a:chExt cx="3172391" cy="1139522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21851831-E2ED-4819-A2F5-852B68E12CBB}"/>
                </a:ext>
              </a:extLst>
            </p:cNvPr>
            <p:cNvSpPr txBox="1">
              <a:spLocks/>
            </p:cNvSpPr>
            <p:nvPr/>
          </p:nvSpPr>
          <p:spPr>
            <a:xfrm>
              <a:off x="2571183" y="3224196"/>
              <a:ext cx="3172391" cy="607421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342900" indent="-3429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2060"/>
                </a:buClr>
                <a:buSzPct val="100000"/>
                <a:buFont typeface="Arial" charset="0"/>
                <a:buChar char="•"/>
                <a:defRPr lang="en-US" sz="20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2C5F"/>
                </a:buClr>
                <a:buSzPct val="70000"/>
                <a:buFont typeface="Courier New" pitchFamily="49" charset="0"/>
                <a:buChar char="o"/>
                <a:defRPr lang="en-US" sz="1800" kern="1200" dirty="0" smtClean="0">
                  <a:solidFill>
                    <a:schemeClr val="tx1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$54 million </a:t>
              </a: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</a:p>
            <a:p>
              <a:pPr marL="0" indent="0" algn="ctr"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kickback allegations</a:t>
              </a:r>
            </a:p>
            <a:p>
              <a:pPr marL="0" indent="0" algn="ctr">
                <a:buFont typeface="Arial" charset="0"/>
                <a:buNone/>
              </a:pPr>
              <a:r>
                <a:rPr lang="en-US" sz="18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(non-intervened case)</a:t>
              </a: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6E0EBFC5-533F-4C19-B59C-994B2EC3E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0622" y="2692095"/>
              <a:ext cx="946587" cy="331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riangle 53">
            <a:extLst>
              <a:ext uri="{FF2B5EF4-FFF2-40B4-BE49-F238E27FC236}">
                <a16:creationId xmlns:a16="http://schemas.microsoft.com/office/drawing/2014/main" id="{49E05645-A1FE-0F4F-B605-0266861766F5}"/>
              </a:ext>
            </a:extLst>
          </p:cNvPr>
          <p:cNvSpPr/>
          <p:nvPr/>
        </p:nvSpPr>
        <p:spPr>
          <a:xfrm>
            <a:off x="3941836" y="3194513"/>
            <a:ext cx="6391971" cy="2841170"/>
          </a:xfrm>
          <a:prstGeom prst="triangle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E200AF6A-1486-F54A-BE58-64C23C8E2BA0}"/>
              </a:ext>
            </a:extLst>
          </p:cNvPr>
          <p:cNvSpPr/>
          <p:nvPr/>
        </p:nvSpPr>
        <p:spPr>
          <a:xfrm>
            <a:off x="6576164" y="2802731"/>
            <a:ext cx="7987998" cy="3232952"/>
          </a:xfrm>
          <a:prstGeom prst="triangl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4A033B-715A-D140-8D9C-D570C289552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E58645-46A4-DE4A-BF5F-DCDBBE3B0C3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3A10F3-41C8-3042-9C93-F25C6E97E19B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17C1552-8CC0-5647-9959-792AB4080D90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574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7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7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7" grpId="0" animBg="1"/>
      <p:bldP spid="2" grpId="0" animBg="1"/>
      <p:bldP spid="58" grpId="0" animBg="1"/>
      <p:bldP spid="53" grpId="0" animBg="1"/>
      <p:bldP spid="5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555AC-5F7C-3A4E-B1B4-CB602EE62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-7755" y="0"/>
            <a:ext cx="4054997" cy="6858000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AA8BF88-54E0-2849-A538-5415D684DAC0}"/>
              </a:ext>
            </a:extLst>
          </p:cNvPr>
          <p:cNvSpPr/>
          <p:nvPr/>
        </p:nvSpPr>
        <p:spPr>
          <a:xfrm>
            <a:off x="175364" y="0"/>
            <a:ext cx="7352778" cy="6858000"/>
          </a:xfrm>
          <a:prstGeom prst="rect">
            <a:avLst/>
          </a:prstGeom>
          <a:gradFill>
            <a:gsLst>
              <a:gs pos="18000">
                <a:schemeClr val="accent2">
                  <a:alpha val="0"/>
                </a:schemeClr>
              </a:gs>
              <a:gs pos="54000">
                <a:schemeClr val="accent2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738663"/>
            <a:ext cx="9432622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55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Purdue, Indivior, &amp; Novartis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15430-A197-E942-98F6-9294429FDA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AAA76-A941-C04A-90D5-91929D27565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0DE62D-CBD1-934E-A644-9858D983BD53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5EDC79-41FA-3945-9646-7C2983BDFB56}"/>
                </a:ext>
              </a:extLst>
            </p:cNvPr>
            <p:cNvSpPr/>
            <p:nvPr/>
          </p:nvSpPr>
          <p:spPr>
            <a:xfrm>
              <a:off x="8136798" y="6319149"/>
              <a:ext cx="38210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 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6">
            <a:extLst>
              <a:ext uri="{FF2B5EF4-FFF2-40B4-BE49-F238E27FC236}">
                <a16:creationId xmlns:a16="http://schemas.microsoft.com/office/drawing/2014/main" id="{44BC0586-DCCC-C24D-A704-56F36B48A6EA}"/>
              </a:ext>
            </a:extLst>
          </p:cNvPr>
          <p:cNvSpPr txBox="1">
            <a:spLocks/>
          </p:cNvSpPr>
          <p:nvPr/>
        </p:nvSpPr>
        <p:spPr>
          <a:xfrm>
            <a:off x="860371" y="812275"/>
            <a:ext cx="11016553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3 LANDMARK CASES: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96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500">
        <p15:prstTrans prst="pageCurlDouble"/>
      </p:transition>
    </mc:Choice>
    <mc:Fallback xmlns="">
      <p:transition spd="slow"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659954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STATE LAW UPDATES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9C3ADF-3E69-A84A-9290-4D7C17D91E06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B4FF23-3E0D-394B-B8FC-EE728EE6307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10E218-DCB5-4A47-A927-83C60D8DDA81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1BD6F7-C351-6844-8AF3-BC2125C2FBED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314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>
            <a:extLst>
              <a:ext uri="{FF2B5EF4-FFF2-40B4-BE49-F238E27FC236}">
                <a16:creationId xmlns:a16="http://schemas.microsoft.com/office/drawing/2014/main" id="{F672441A-2C37-D242-B7A3-AD0A380F96EC}"/>
              </a:ext>
            </a:extLst>
          </p:cNvPr>
          <p:cNvSpPr/>
          <p:nvPr/>
        </p:nvSpPr>
        <p:spPr>
          <a:xfrm>
            <a:off x="425704" y="814111"/>
            <a:ext cx="548479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2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California:</a:t>
            </a:r>
          </a:p>
          <a:p>
            <a:pPr marL="288925" lvl="1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Judge accepts pay-for-delay law</a:t>
            </a:r>
          </a:p>
          <a:p>
            <a:pPr marL="288925" lvl="1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Fines companies for failing to report price increases</a:t>
            </a:r>
          </a:p>
          <a:p>
            <a:pPr marL="288925" lvl="1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Amends CCPA, resolving HIPAA discrepancy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336D262-9564-BC41-8024-780C8EC35EF9}"/>
              </a:ext>
            </a:extLst>
          </p:cNvPr>
          <p:cNvSpPr/>
          <p:nvPr/>
        </p:nvSpPr>
        <p:spPr>
          <a:xfrm>
            <a:off x="6057900" y="0"/>
            <a:ext cx="6134100" cy="6087291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137">
            <a:extLst>
              <a:ext uri="{FF2B5EF4-FFF2-40B4-BE49-F238E27FC236}">
                <a16:creationId xmlns:a16="http://schemas.microsoft.com/office/drawing/2014/main" id="{11A735A4-5766-4C4E-9682-0BD9CF50B553}"/>
              </a:ext>
            </a:extLst>
          </p:cNvPr>
          <p:cNvGrpSpPr/>
          <p:nvPr/>
        </p:nvGrpSpPr>
        <p:grpSpPr>
          <a:xfrm>
            <a:off x="6357825" y="1562100"/>
            <a:ext cx="5533813" cy="3390900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119" name="Freeform 5">
              <a:extLst>
                <a:ext uri="{FF2B5EF4-FFF2-40B4-BE49-F238E27FC236}">
                  <a16:creationId xmlns:a16="http://schemas.microsoft.com/office/drawing/2014/main" id="{9FC01A4A-0A9A-8B4E-8964-07671F7DA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6BDEFBCA-99DE-D942-9D04-2A3784D79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Freeform 7">
              <a:extLst>
                <a:ext uri="{FF2B5EF4-FFF2-40B4-BE49-F238E27FC236}">
                  <a16:creationId xmlns:a16="http://schemas.microsoft.com/office/drawing/2014/main" id="{65B251FB-6C30-EB46-B4CE-CA9BBC512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4C7369B3-CCF3-A74F-821D-E60DD1C43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Freeform 9">
              <a:extLst>
                <a:ext uri="{FF2B5EF4-FFF2-40B4-BE49-F238E27FC236}">
                  <a16:creationId xmlns:a16="http://schemas.microsoft.com/office/drawing/2014/main" id="{835DE78E-8526-8843-B45B-0A262CF50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Freeform 10">
              <a:extLst>
                <a:ext uri="{FF2B5EF4-FFF2-40B4-BE49-F238E27FC236}">
                  <a16:creationId xmlns:a16="http://schemas.microsoft.com/office/drawing/2014/main" id="{6C5AC5D0-CA66-9E45-BC53-83198A934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id="{E703A50E-DFD2-3F43-B254-B28547FC6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Freeform 12">
              <a:extLst>
                <a:ext uri="{FF2B5EF4-FFF2-40B4-BE49-F238E27FC236}">
                  <a16:creationId xmlns:a16="http://schemas.microsoft.com/office/drawing/2014/main" id="{F84FC525-1C4D-E440-81CE-B66AFD2C0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5E3BC717-D61B-374B-9497-BECBA8D60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Freeform 14">
              <a:extLst>
                <a:ext uri="{FF2B5EF4-FFF2-40B4-BE49-F238E27FC236}">
                  <a16:creationId xmlns:a16="http://schemas.microsoft.com/office/drawing/2014/main" id="{B38FB2C0-B279-424E-B0B1-91C54F74B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Freeform 70">
              <a:extLst>
                <a:ext uri="{FF2B5EF4-FFF2-40B4-BE49-F238E27FC236}">
                  <a16:creationId xmlns:a16="http://schemas.microsoft.com/office/drawing/2014/main" id="{A101CD04-505F-1B45-9BDA-58995A9B7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Freeform 71">
              <a:extLst>
                <a:ext uri="{FF2B5EF4-FFF2-40B4-BE49-F238E27FC236}">
                  <a16:creationId xmlns:a16="http://schemas.microsoft.com/office/drawing/2014/main" id="{58AC42F4-8CFE-FA4F-AC8C-59A38D1DD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Freeform 72">
              <a:extLst>
                <a:ext uri="{FF2B5EF4-FFF2-40B4-BE49-F238E27FC236}">
                  <a16:creationId xmlns:a16="http://schemas.microsoft.com/office/drawing/2014/main" id="{7A36BAD0-EECB-8D4C-94EF-69650EF56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Freeform 73">
              <a:extLst>
                <a:ext uri="{FF2B5EF4-FFF2-40B4-BE49-F238E27FC236}">
                  <a16:creationId xmlns:a16="http://schemas.microsoft.com/office/drawing/2014/main" id="{6A633BAF-5352-2E45-856D-52BBFE0AE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Freeform 74">
              <a:extLst>
                <a:ext uri="{FF2B5EF4-FFF2-40B4-BE49-F238E27FC236}">
                  <a16:creationId xmlns:a16="http://schemas.microsoft.com/office/drawing/2014/main" id="{A98E1D2D-FB36-234E-809B-2DCF87116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Freeform 75">
              <a:extLst>
                <a:ext uri="{FF2B5EF4-FFF2-40B4-BE49-F238E27FC236}">
                  <a16:creationId xmlns:a16="http://schemas.microsoft.com/office/drawing/2014/main" id="{ACFC3B37-E68A-974E-B3FE-977A08154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Freeform 76">
              <a:extLst>
                <a:ext uri="{FF2B5EF4-FFF2-40B4-BE49-F238E27FC236}">
                  <a16:creationId xmlns:a16="http://schemas.microsoft.com/office/drawing/2014/main" id="{FBED8540-8D5B-D64A-8C3A-CFD86C88E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Freeform 77">
              <a:extLst>
                <a:ext uri="{FF2B5EF4-FFF2-40B4-BE49-F238E27FC236}">
                  <a16:creationId xmlns:a16="http://schemas.microsoft.com/office/drawing/2014/main" id="{129ACC5B-67D3-0C4A-A1E6-E4695D0B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Freeform 78">
              <a:extLst>
                <a:ext uri="{FF2B5EF4-FFF2-40B4-BE49-F238E27FC236}">
                  <a16:creationId xmlns:a16="http://schemas.microsoft.com/office/drawing/2014/main" id="{351AC11C-9F6E-4041-B38A-11828D7D4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Freeform 79">
              <a:extLst>
                <a:ext uri="{FF2B5EF4-FFF2-40B4-BE49-F238E27FC236}">
                  <a16:creationId xmlns:a16="http://schemas.microsoft.com/office/drawing/2014/main" id="{DAFEC7C5-9CA6-6A46-8FB2-17B43D065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Freeform 80">
              <a:extLst>
                <a:ext uri="{FF2B5EF4-FFF2-40B4-BE49-F238E27FC236}">
                  <a16:creationId xmlns:a16="http://schemas.microsoft.com/office/drawing/2014/main" id="{F421D4B8-D804-2D4F-9080-C35A2C39F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Freeform 81">
              <a:extLst>
                <a:ext uri="{FF2B5EF4-FFF2-40B4-BE49-F238E27FC236}">
                  <a16:creationId xmlns:a16="http://schemas.microsoft.com/office/drawing/2014/main" id="{C6AB913D-350E-0F48-8499-81D3B33AF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Freeform 82">
              <a:extLst>
                <a:ext uri="{FF2B5EF4-FFF2-40B4-BE49-F238E27FC236}">
                  <a16:creationId xmlns:a16="http://schemas.microsoft.com/office/drawing/2014/main" id="{1CEB2D29-EEE4-D34C-B9C1-163D7014D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Freeform 83">
              <a:extLst>
                <a:ext uri="{FF2B5EF4-FFF2-40B4-BE49-F238E27FC236}">
                  <a16:creationId xmlns:a16="http://schemas.microsoft.com/office/drawing/2014/main" id="{E918BF60-FE59-1A4C-A438-39DFC3BA7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Freeform 84">
              <a:extLst>
                <a:ext uri="{FF2B5EF4-FFF2-40B4-BE49-F238E27FC236}">
                  <a16:creationId xmlns:a16="http://schemas.microsoft.com/office/drawing/2014/main" id="{4693DE62-9653-384B-96E1-39DEF97EF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Freeform 85">
              <a:extLst>
                <a:ext uri="{FF2B5EF4-FFF2-40B4-BE49-F238E27FC236}">
                  <a16:creationId xmlns:a16="http://schemas.microsoft.com/office/drawing/2014/main" id="{A215D0BB-FED5-0B48-93E2-C84B22D3A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Freeform 86">
              <a:extLst>
                <a:ext uri="{FF2B5EF4-FFF2-40B4-BE49-F238E27FC236}">
                  <a16:creationId xmlns:a16="http://schemas.microsoft.com/office/drawing/2014/main" id="{A14DFDC9-9C0C-0144-A07B-88B320D6D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Freeform 87">
              <a:extLst>
                <a:ext uri="{FF2B5EF4-FFF2-40B4-BE49-F238E27FC236}">
                  <a16:creationId xmlns:a16="http://schemas.microsoft.com/office/drawing/2014/main" id="{E2976C95-AC34-BC42-9E0A-1BCDEAFEC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Freeform 88">
              <a:extLst>
                <a:ext uri="{FF2B5EF4-FFF2-40B4-BE49-F238E27FC236}">
                  <a16:creationId xmlns:a16="http://schemas.microsoft.com/office/drawing/2014/main" id="{EDA40027-1831-7C4E-A2EC-4861F9630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Freeform 89">
              <a:extLst>
                <a:ext uri="{FF2B5EF4-FFF2-40B4-BE49-F238E27FC236}">
                  <a16:creationId xmlns:a16="http://schemas.microsoft.com/office/drawing/2014/main" id="{7160E56E-3EAD-EB44-81BF-93AE1FC6A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Freeform 90">
              <a:extLst>
                <a:ext uri="{FF2B5EF4-FFF2-40B4-BE49-F238E27FC236}">
                  <a16:creationId xmlns:a16="http://schemas.microsoft.com/office/drawing/2014/main" id="{D3CFA5A7-69C7-BA4C-9401-C90ECCA1B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Freeform 91">
              <a:extLst>
                <a:ext uri="{FF2B5EF4-FFF2-40B4-BE49-F238E27FC236}">
                  <a16:creationId xmlns:a16="http://schemas.microsoft.com/office/drawing/2014/main" id="{6A31A611-5091-0C43-9EC3-74216F9D8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Freeform 92">
              <a:extLst>
                <a:ext uri="{FF2B5EF4-FFF2-40B4-BE49-F238E27FC236}">
                  <a16:creationId xmlns:a16="http://schemas.microsoft.com/office/drawing/2014/main" id="{0D0CEC49-224D-954C-8941-79039B386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Freeform 93">
              <a:extLst>
                <a:ext uri="{FF2B5EF4-FFF2-40B4-BE49-F238E27FC236}">
                  <a16:creationId xmlns:a16="http://schemas.microsoft.com/office/drawing/2014/main" id="{C8DF39B4-175E-674E-8107-D0E9962BC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Freeform 94">
              <a:extLst>
                <a:ext uri="{FF2B5EF4-FFF2-40B4-BE49-F238E27FC236}">
                  <a16:creationId xmlns:a16="http://schemas.microsoft.com/office/drawing/2014/main" id="{11640B0B-6B20-8242-B8F5-53B31DDB2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Freeform 95">
              <a:extLst>
                <a:ext uri="{FF2B5EF4-FFF2-40B4-BE49-F238E27FC236}">
                  <a16:creationId xmlns:a16="http://schemas.microsoft.com/office/drawing/2014/main" id="{4E09B4C2-3E14-FD46-A8D8-AD10D3559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Freeform 96">
              <a:extLst>
                <a:ext uri="{FF2B5EF4-FFF2-40B4-BE49-F238E27FC236}">
                  <a16:creationId xmlns:a16="http://schemas.microsoft.com/office/drawing/2014/main" id="{85F99FDD-4C65-AF45-AD8A-9EE4A5E2D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Freeform 97">
              <a:extLst>
                <a:ext uri="{FF2B5EF4-FFF2-40B4-BE49-F238E27FC236}">
                  <a16:creationId xmlns:a16="http://schemas.microsoft.com/office/drawing/2014/main" id="{C6EB7CBB-0DA0-8F48-9C2A-E1D5B344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Freeform 98">
              <a:extLst>
                <a:ext uri="{FF2B5EF4-FFF2-40B4-BE49-F238E27FC236}">
                  <a16:creationId xmlns:a16="http://schemas.microsoft.com/office/drawing/2014/main" id="{483F0661-BAB0-EC41-9C08-EC4BE85F0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Freeform 99">
              <a:extLst>
                <a:ext uri="{FF2B5EF4-FFF2-40B4-BE49-F238E27FC236}">
                  <a16:creationId xmlns:a16="http://schemas.microsoft.com/office/drawing/2014/main" id="{FDE3D124-BD81-524C-B79E-5699C3AE0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Freeform 100">
              <a:extLst>
                <a:ext uri="{FF2B5EF4-FFF2-40B4-BE49-F238E27FC236}">
                  <a16:creationId xmlns:a16="http://schemas.microsoft.com/office/drawing/2014/main" id="{BBA5A0EB-784D-2B4C-A26B-716A7E6C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Freeform 101">
              <a:extLst>
                <a:ext uri="{FF2B5EF4-FFF2-40B4-BE49-F238E27FC236}">
                  <a16:creationId xmlns:a16="http://schemas.microsoft.com/office/drawing/2014/main" id="{E3C13C2E-2508-C34E-8B4D-73B10A9D4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Freeform 102">
              <a:extLst>
                <a:ext uri="{FF2B5EF4-FFF2-40B4-BE49-F238E27FC236}">
                  <a16:creationId xmlns:a16="http://schemas.microsoft.com/office/drawing/2014/main" id="{80620B5D-2DD9-D649-A5E0-8FB6CF197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Freeform 103">
              <a:extLst>
                <a:ext uri="{FF2B5EF4-FFF2-40B4-BE49-F238E27FC236}">
                  <a16:creationId xmlns:a16="http://schemas.microsoft.com/office/drawing/2014/main" id="{8B8EDEA5-59B4-0F4A-8856-7D0A02A62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Freeform 104">
              <a:extLst>
                <a:ext uri="{FF2B5EF4-FFF2-40B4-BE49-F238E27FC236}">
                  <a16:creationId xmlns:a16="http://schemas.microsoft.com/office/drawing/2014/main" id="{FF138045-C0EF-EC4F-8476-0D42CE011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Freeform 105">
              <a:extLst>
                <a:ext uri="{FF2B5EF4-FFF2-40B4-BE49-F238E27FC236}">
                  <a16:creationId xmlns:a16="http://schemas.microsoft.com/office/drawing/2014/main" id="{639C988D-FA5E-264D-9D86-AD2EA546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Freeform 106">
              <a:extLst>
                <a:ext uri="{FF2B5EF4-FFF2-40B4-BE49-F238E27FC236}">
                  <a16:creationId xmlns:a16="http://schemas.microsoft.com/office/drawing/2014/main" id="{78C67DEE-2C8D-9C44-BEBA-9705DE348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Freeform 107">
              <a:extLst>
                <a:ext uri="{FF2B5EF4-FFF2-40B4-BE49-F238E27FC236}">
                  <a16:creationId xmlns:a16="http://schemas.microsoft.com/office/drawing/2014/main" id="{0C790E41-85A0-7B47-958D-52D1E89B1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Freeform 108">
              <a:extLst>
                <a:ext uri="{FF2B5EF4-FFF2-40B4-BE49-F238E27FC236}">
                  <a16:creationId xmlns:a16="http://schemas.microsoft.com/office/drawing/2014/main" id="{408E1078-D0FA-3940-95A5-F726D8DDC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Freeform 109">
              <a:extLst>
                <a:ext uri="{FF2B5EF4-FFF2-40B4-BE49-F238E27FC236}">
                  <a16:creationId xmlns:a16="http://schemas.microsoft.com/office/drawing/2014/main" id="{AC6B26FB-82F5-334C-8591-12EB4D452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9" name="Group 69">
              <a:extLst>
                <a:ext uri="{FF2B5EF4-FFF2-40B4-BE49-F238E27FC236}">
                  <a16:creationId xmlns:a16="http://schemas.microsoft.com/office/drawing/2014/main" id="{66036D16-3362-704A-8121-5CFD7DC68F21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172" name="Freeform 105">
                <a:extLst>
                  <a:ext uri="{FF2B5EF4-FFF2-40B4-BE49-F238E27FC236}">
                    <a16:creationId xmlns:a16="http://schemas.microsoft.com/office/drawing/2014/main" id="{EFDD2D7E-62B0-194E-9CC0-1019C5B2D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Freeform 106">
                <a:extLst>
                  <a:ext uri="{FF2B5EF4-FFF2-40B4-BE49-F238E27FC236}">
                    <a16:creationId xmlns:a16="http://schemas.microsoft.com/office/drawing/2014/main" id="{0725F394-7B8F-874D-8294-93BCF823F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Freeform 107">
                <a:extLst>
                  <a:ext uri="{FF2B5EF4-FFF2-40B4-BE49-F238E27FC236}">
                    <a16:creationId xmlns:a16="http://schemas.microsoft.com/office/drawing/2014/main" id="{DE7D0121-795E-BD4E-8EA4-935008F50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Freeform 108">
                <a:extLst>
                  <a:ext uri="{FF2B5EF4-FFF2-40B4-BE49-F238E27FC236}">
                    <a16:creationId xmlns:a16="http://schemas.microsoft.com/office/drawing/2014/main" id="{E785292E-D238-2549-92D0-77DD15255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6" name="Freeform 109">
                <a:extLst>
                  <a:ext uri="{FF2B5EF4-FFF2-40B4-BE49-F238E27FC236}">
                    <a16:creationId xmlns:a16="http://schemas.microsoft.com/office/drawing/2014/main" id="{B06080D1-DFEA-3C4F-B979-AB9F0A981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Freeform 110">
                <a:extLst>
                  <a:ext uri="{FF2B5EF4-FFF2-40B4-BE49-F238E27FC236}">
                    <a16:creationId xmlns:a16="http://schemas.microsoft.com/office/drawing/2014/main" id="{0DF46DD1-43E1-F04D-BFEA-48A48BDF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Freeform 111">
                <a:extLst>
                  <a:ext uri="{FF2B5EF4-FFF2-40B4-BE49-F238E27FC236}">
                    <a16:creationId xmlns:a16="http://schemas.microsoft.com/office/drawing/2014/main" id="{C11CE513-F5F2-8948-806E-BAE323D4F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Freeform 112">
                <a:extLst>
                  <a:ext uri="{FF2B5EF4-FFF2-40B4-BE49-F238E27FC236}">
                    <a16:creationId xmlns:a16="http://schemas.microsoft.com/office/drawing/2014/main" id="{594A68EC-8E4C-644C-B6AB-499A68F76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0" name="Freeform 113">
              <a:extLst>
                <a:ext uri="{FF2B5EF4-FFF2-40B4-BE49-F238E27FC236}">
                  <a16:creationId xmlns:a16="http://schemas.microsoft.com/office/drawing/2014/main" id="{1C6B9B26-8027-794F-9754-CAAA399F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Freeform 15">
              <a:extLst>
                <a:ext uri="{FF2B5EF4-FFF2-40B4-BE49-F238E27FC236}">
                  <a16:creationId xmlns:a16="http://schemas.microsoft.com/office/drawing/2014/main" id="{FD92F5ED-1A62-B347-B2B6-4514B2423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1B559CA-FC30-EB49-9423-9783DA545EAD}"/>
              </a:ext>
            </a:extLst>
          </p:cNvPr>
          <p:cNvSpPr/>
          <p:nvPr/>
        </p:nvSpPr>
        <p:spPr>
          <a:xfrm>
            <a:off x="425704" y="3302445"/>
            <a:ext cx="52411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Maine:</a:t>
            </a:r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of Pharmacy adopts physician “gift ban” rules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243E65C-1397-F34B-89C6-B46D39FB3463}"/>
              </a:ext>
            </a:extLst>
          </p:cNvPr>
          <p:cNvSpPr/>
          <p:nvPr/>
        </p:nvSpPr>
        <p:spPr>
          <a:xfrm>
            <a:off x="425705" y="4524605"/>
            <a:ext cx="46485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Mexico:</a:t>
            </a:r>
          </a:p>
          <a:p>
            <a:r>
              <a:rPr lang="en-US" sz="2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Approves the importation of drugs from Canada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67B185-E200-C54F-9F63-0E4500A65661}"/>
              </a:ext>
            </a:extLst>
          </p:cNvPr>
          <p:cNvGrpSpPr/>
          <p:nvPr/>
        </p:nvGrpSpPr>
        <p:grpSpPr>
          <a:xfrm>
            <a:off x="10289609" y="501092"/>
            <a:ext cx="1605089" cy="1720115"/>
            <a:chOff x="9913347" y="374092"/>
            <a:chExt cx="1689251" cy="1810308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DD83FE-98D8-1741-9EAD-FC44B041D767}"/>
                </a:ext>
              </a:extLst>
            </p:cNvPr>
            <p:cNvSpPr/>
            <p:nvPr/>
          </p:nvSpPr>
          <p:spPr>
            <a:xfrm>
              <a:off x="10194275" y="378246"/>
              <a:ext cx="1204511" cy="1803094"/>
            </a:xfrm>
            <a:custGeom>
              <a:avLst/>
              <a:gdLst>
                <a:gd name="connsiteX0" fmla="*/ 246043 w 1204511"/>
                <a:gd name="connsiteY0" fmla="*/ 0 h 1803094"/>
                <a:gd name="connsiteX1" fmla="*/ 1204511 w 1204511"/>
                <a:gd name="connsiteY1" fmla="*/ 1134737 h 1803094"/>
                <a:gd name="connsiteX2" fmla="*/ 1167788 w 1204511"/>
                <a:gd name="connsiteY2" fmla="*/ 1777388 h 1803094"/>
                <a:gd name="connsiteX3" fmla="*/ 187286 w 1204511"/>
                <a:gd name="connsiteY3" fmla="*/ 1803094 h 1803094"/>
                <a:gd name="connsiteX4" fmla="*/ 0 w 1204511"/>
                <a:gd name="connsiteY4" fmla="*/ 1292646 h 1803094"/>
                <a:gd name="connsiteX5" fmla="*/ 143219 w 1204511"/>
                <a:gd name="connsiteY5" fmla="*/ 506776 h 1803094"/>
                <a:gd name="connsiteX6" fmla="*/ 246043 w 1204511"/>
                <a:gd name="connsiteY6" fmla="*/ 0 h 180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4511" h="1803094">
                  <a:moveTo>
                    <a:pt x="246043" y="0"/>
                  </a:moveTo>
                  <a:lnTo>
                    <a:pt x="1204511" y="1134737"/>
                  </a:lnTo>
                  <a:lnTo>
                    <a:pt x="1167788" y="1777388"/>
                  </a:lnTo>
                  <a:lnTo>
                    <a:pt x="187286" y="1803094"/>
                  </a:lnTo>
                  <a:lnTo>
                    <a:pt x="0" y="1292646"/>
                  </a:lnTo>
                  <a:lnTo>
                    <a:pt x="143219" y="506776"/>
                  </a:lnTo>
                  <a:lnTo>
                    <a:pt x="246043" y="0"/>
                  </a:lnTo>
                  <a:close/>
                </a:path>
              </a:pathLst>
            </a:custGeom>
            <a:solidFill>
              <a:schemeClr val="bg2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7">
              <a:extLst>
                <a:ext uri="{FF2B5EF4-FFF2-40B4-BE49-F238E27FC236}">
                  <a16:creationId xmlns:a16="http://schemas.microsoft.com/office/drawing/2014/main" id="{A4895FEB-7709-844F-990A-B356B050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133" y="1498600"/>
              <a:ext cx="397405" cy="645403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853B4B1-0F90-9F4F-BD13-C40790371986}"/>
                </a:ext>
              </a:extLst>
            </p:cNvPr>
            <p:cNvCxnSpPr>
              <a:cxnSpLocks/>
            </p:cNvCxnSpPr>
            <p:nvPr/>
          </p:nvCxnSpPr>
          <p:spPr>
            <a:xfrm>
              <a:off x="10429302" y="378246"/>
              <a:ext cx="962139" cy="112739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45C602D-5C16-554E-9DB2-78BC4488D87C}"/>
                </a:ext>
              </a:extLst>
            </p:cNvPr>
            <p:cNvCxnSpPr>
              <a:cxnSpLocks/>
            </p:cNvCxnSpPr>
            <p:nvPr/>
          </p:nvCxnSpPr>
          <p:spPr>
            <a:xfrm>
              <a:off x="11020540" y="1189822"/>
              <a:ext cx="582058" cy="60409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423676F-AC0F-E541-B3CA-FCF26BFCF9D5}"/>
                </a:ext>
              </a:extLst>
            </p:cNvPr>
            <p:cNvCxnSpPr>
              <a:cxnSpLocks/>
            </p:cNvCxnSpPr>
            <p:nvPr/>
          </p:nvCxnSpPr>
          <p:spPr>
            <a:xfrm>
              <a:off x="9926198" y="1424848"/>
              <a:ext cx="1281629" cy="45169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A9E7B04-854D-4441-80F5-D7FEDA40D8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4217" y="2148289"/>
              <a:ext cx="991518" cy="3305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reeform 7">
              <a:extLst>
                <a:ext uri="{FF2B5EF4-FFF2-40B4-BE49-F238E27FC236}">
                  <a16:creationId xmlns:a16="http://schemas.microsoft.com/office/drawing/2014/main" id="{43A2D9BA-F780-024E-A3C9-4B522AF1C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3347" y="374092"/>
              <a:ext cx="1114692" cy="1810308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accent5"/>
            </a:solidFill>
            <a:ln w="15875" cmpd="sng">
              <a:noFill/>
              <a:prstDash val="solid"/>
              <a:round/>
              <a:headEnd/>
              <a:tailEnd/>
            </a:ln>
            <a:effectLst>
              <a:outerShdw blurRad="114300" dist="38100" dir="42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CB4287A-BF62-8B4E-AD75-3F97BEB3416C}"/>
                </a:ext>
              </a:extLst>
            </p:cNvPr>
            <p:cNvSpPr txBox="1"/>
            <p:nvPr/>
          </p:nvSpPr>
          <p:spPr>
            <a:xfrm>
              <a:off x="9956800" y="1092200"/>
              <a:ext cx="90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77EC82A4-63B2-364E-BE72-FDCAFC983DC2}"/>
              </a:ext>
            </a:extLst>
          </p:cNvPr>
          <p:cNvSpPr txBox="1"/>
          <p:nvPr/>
        </p:nvSpPr>
        <p:spPr>
          <a:xfrm>
            <a:off x="433281" y="352788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LAW UPDATES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C5CE66C-41CA-D442-861F-E6A9D2C695AA}"/>
              </a:ext>
            </a:extLst>
          </p:cNvPr>
          <p:cNvGrpSpPr/>
          <p:nvPr/>
        </p:nvGrpSpPr>
        <p:grpSpPr>
          <a:xfrm>
            <a:off x="6793562" y="1263096"/>
            <a:ext cx="2629838" cy="2645625"/>
            <a:chOff x="6223868" y="1174196"/>
            <a:chExt cx="2767732" cy="2784347"/>
          </a:xfrm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0975964A-AE58-044E-BDBC-0B950A2B72B4}"/>
                </a:ext>
              </a:extLst>
            </p:cNvPr>
            <p:cNvSpPr/>
            <p:nvPr/>
          </p:nvSpPr>
          <p:spPr>
            <a:xfrm>
              <a:off x="6313118" y="1177447"/>
              <a:ext cx="2323578" cy="2761989"/>
            </a:xfrm>
            <a:custGeom>
              <a:avLst/>
              <a:gdLst>
                <a:gd name="connsiteX0" fmla="*/ 0 w 2323578"/>
                <a:gd name="connsiteY0" fmla="*/ 1277654 h 2761989"/>
                <a:gd name="connsiteX1" fmla="*/ 1127342 w 2323578"/>
                <a:gd name="connsiteY1" fmla="*/ 0 h 2761989"/>
                <a:gd name="connsiteX2" fmla="*/ 1597068 w 2323578"/>
                <a:gd name="connsiteY2" fmla="*/ 1196235 h 2761989"/>
                <a:gd name="connsiteX3" fmla="*/ 2323578 w 2323578"/>
                <a:gd name="connsiteY3" fmla="*/ 2705621 h 2761989"/>
                <a:gd name="connsiteX4" fmla="*/ 1947797 w 2323578"/>
                <a:gd name="connsiteY4" fmla="*/ 2761989 h 2761989"/>
                <a:gd name="connsiteX5" fmla="*/ 432148 w 2323578"/>
                <a:gd name="connsiteY5" fmla="*/ 2718148 h 2761989"/>
                <a:gd name="connsiteX6" fmla="*/ 150312 w 2323578"/>
                <a:gd name="connsiteY6" fmla="*/ 1741117 h 2761989"/>
                <a:gd name="connsiteX7" fmla="*/ 0 w 2323578"/>
                <a:gd name="connsiteY7" fmla="*/ 1277654 h 27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3578" h="2761989">
                  <a:moveTo>
                    <a:pt x="0" y="1277654"/>
                  </a:moveTo>
                  <a:lnTo>
                    <a:pt x="1127342" y="0"/>
                  </a:lnTo>
                  <a:lnTo>
                    <a:pt x="1597068" y="1196235"/>
                  </a:lnTo>
                  <a:lnTo>
                    <a:pt x="2323578" y="2705621"/>
                  </a:lnTo>
                  <a:lnTo>
                    <a:pt x="1947797" y="2761989"/>
                  </a:lnTo>
                  <a:lnTo>
                    <a:pt x="432148" y="2718148"/>
                  </a:lnTo>
                  <a:lnTo>
                    <a:pt x="150312" y="1741117"/>
                  </a:lnTo>
                  <a:lnTo>
                    <a:pt x="0" y="1277654"/>
                  </a:lnTo>
                  <a:close/>
                </a:path>
              </a:pathLst>
            </a:custGeom>
            <a:solidFill>
              <a:schemeClr val="bg2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5BB491-3F4C-B149-B171-47FA0BD75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92" y="1177447"/>
              <a:ext cx="1127342" cy="127765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874B58F-71DE-534A-9AA2-40ACC7E937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3951" y="1346548"/>
              <a:ext cx="1496860" cy="119623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596AB8-5614-6B4F-92C9-B794A1E91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1047" y="3569918"/>
              <a:ext cx="1866378" cy="13152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88058F-467A-5F42-AE00-4AB94BF062A2}"/>
                </a:ext>
              </a:extLst>
            </p:cNvPr>
            <p:cNvCxnSpPr>
              <a:cxnSpLocks/>
            </p:cNvCxnSpPr>
            <p:nvPr/>
          </p:nvCxnSpPr>
          <p:spPr>
            <a:xfrm>
              <a:off x="6732740" y="3889332"/>
              <a:ext cx="1534438" cy="4384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Freeform 11">
              <a:extLst>
                <a:ext uri="{FF2B5EF4-FFF2-40B4-BE49-F238E27FC236}">
                  <a16:creationId xmlns:a16="http://schemas.microsoft.com/office/drawing/2014/main" id="{753DD863-1C54-134E-91CA-C80DEDE45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3368" y="1174196"/>
              <a:ext cx="1688232" cy="2784347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5"/>
            </a:solidFill>
            <a:ln w="15875" cmpd="sng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Freeform 11">
              <a:extLst>
                <a:ext uri="{FF2B5EF4-FFF2-40B4-BE49-F238E27FC236}">
                  <a16:creationId xmlns:a16="http://schemas.microsoft.com/office/drawing/2014/main" id="{FAB809B9-5078-A345-AC11-B8E87202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868" y="2452061"/>
              <a:ext cx="882623" cy="1455682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58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3CE77523-72D1-2549-B199-1367DA5051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0466" y="3313134"/>
              <a:ext cx="1256778" cy="25887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4FE68AB6-5882-FD4C-B0B4-60E3F7D6A3CD}"/>
                </a:ext>
              </a:extLst>
            </p:cNvPr>
            <p:cNvSpPr txBox="1"/>
            <p:nvPr/>
          </p:nvSpPr>
          <p:spPr>
            <a:xfrm>
              <a:off x="7571288" y="2610459"/>
              <a:ext cx="90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F10CFC90-668F-EF49-883D-C89519EBF7C1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DB919E7-FEE5-524F-82F8-8769B6EB999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0D5C0F7-42EA-FC4E-840B-EF21B0CACDE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BFF984F-2EDC-2447-8C4F-5959DF8946C5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F7BD61-AC9F-8641-9EDC-818853A3CB1D}"/>
              </a:ext>
            </a:extLst>
          </p:cNvPr>
          <p:cNvGrpSpPr/>
          <p:nvPr/>
        </p:nvGrpSpPr>
        <p:grpSpPr>
          <a:xfrm>
            <a:off x="8074266" y="2279561"/>
            <a:ext cx="2088219" cy="1828718"/>
            <a:chOff x="8074266" y="2279561"/>
            <a:chExt cx="2088219" cy="182871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E93F917-A115-5649-9A75-74BC0EB2C6DE}"/>
                </a:ext>
              </a:extLst>
            </p:cNvPr>
            <p:cNvSpPr/>
            <p:nvPr/>
          </p:nvSpPr>
          <p:spPr>
            <a:xfrm>
              <a:off x="8162925" y="2282825"/>
              <a:ext cx="1946275" cy="1774825"/>
            </a:xfrm>
            <a:custGeom>
              <a:avLst/>
              <a:gdLst>
                <a:gd name="connsiteX0" fmla="*/ 1025525 w 1946275"/>
                <a:gd name="connsiteY0" fmla="*/ 0 h 1774825"/>
                <a:gd name="connsiteX1" fmla="*/ 0 w 1946275"/>
                <a:gd name="connsiteY1" fmla="*/ 1104900 h 1774825"/>
                <a:gd name="connsiteX2" fmla="*/ 568325 w 1946275"/>
                <a:gd name="connsiteY2" fmla="*/ 1774825 h 1774825"/>
                <a:gd name="connsiteX3" fmla="*/ 1946275 w 1946275"/>
                <a:gd name="connsiteY3" fmla="*/ 1079500 h 1774825"/>
                <a:gd name="connsiteX4" fmla="*/ 1025525 w 1946275"/>
                <a:gd name="connsiteY4" fmla="*/ 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1774825">
                  <a:moveTo>
                    <a:pt x="1025525" y="0"/>
                  </a:moveTo>
                  <a:lnTo>
                    <a:pt x="0" y="1104900"/>
                  </a:lnTo>
                  <a:lnTo>
                    <a:pt x="568325" y="1774825"/>
                  </a:lnTo>
                  <a:lnTo>
                    <a:pt x="1946275" y="1079500"/>
                  </a:lnTo>
                  <a:lnTo>
                    <a:pt x="1025525" y="0"/>
                  </a:lnTo>
                  <a:close/>
                </a:path>
              </a:pathLst>
            </a:custGeom>
            <a:solidFill>
              <a:schemeClr val="bg2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8AEF18-4D09-D64B-86A6-F9555F65E896}"/>
                </a:ext>
              </a:extLst>
            </p:cNvPr>
            <p:cNvGrpSpPr/>
            <p:nvPr/>
          </p:nvGrpSpPr>
          <p:grpSpPr>
            <a:xfrm>
              <a:off x="8074266" y="2279561"/>
              <a:ext cx="2088219" cy="1828718"/>
              <a:chOff x="8074266" y="2279561"/>
              <a:chExt cx="2088219" cy="1828718"/>
            </a:xfrm>
          </p:grpSpPr>
          <p:sp>
            <p:nvSpPr>
              <p:cNvPr id="210" name="Freeform 73">
                <a:extLst>
                  <a:ext uri="{FF2B5EF4-FFF2-40B4-BE49-F238E27FC236}">
                    <a16:creationId xmlns:a16="http://schemas.microsoft.com/office/drawing/2014/main" id="{D941E1F2-7D1F-C843-A120-B91FC337A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266" y="3385124"/>
                <a:ext cx="683543" cy="721468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5875" cmpd="sng">
                <a:solidFill>
                  <a:schemeClr val="bg2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EFD5C49-459A-434C-8D89-A179738BBE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61998" y="2284222"/>
                <a:ext cx="1021140" cy="109941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810B90C9-996C-5341-9151-8DB17D53FE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56180" y="2334033"/>
                <a:ext cx="1401843" cy="107510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EB0107EA-602B-0447-A924-9FE6BB09D9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7716" y="3362288"/>
                <a:ext cx="1384054" cy="69380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C2DD3A65-485E-2D46-AB3C-EFD08CF2F1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5421" y="3419216"/>
                <a:ext cx="972514" cy="66593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5A09CFA5-6D77-2642-9199-E944849CBA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2270" y="3365846"/>
                <a:ext cx="1157528" cy="68935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14247894-FD46-1544-A4BE-DBEC2BC0F7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8603" y="3447679"/>
                <a:ext cx="1054346" cy="6606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Freeform 73">
                <a:extLst>
                  <a:ext uri="{FF2B5EF4-FFF2-40B4-BE49-F238E27FC236}">
                    <a16:creationId xmlns:a16="http://schemas.microsoft.com/office/drawing/2014/main" id="{9681294A-0930-8F49-9B94-E6520828E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02" y="2279561"/>
                <a:ext cx="1110783" cy="1172413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5875" cmpd="sng">
                <a:noFill/>
                <a:prstDash val="solid"/>
                <a:round/>
                <a:headEnd/>
                <a:tailEnd/>
              </a:ln>
              <a:effectLst>
                <a:outerShdw blurRad="762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AB6E34C3-4AB9-CA48-9A10-0F56AC0EF8CC}"/>
                  </a:ext>
                </a:extLst>
              </p:cNvPr>
              <p:cNvSpPr txBox="1"/>
              <p:nvPr/>
            </p:nvSpPr>
            <p:spPr>
              <a:xfrm>
                <a:off x="9205045" y="2651412"/>
                <a:ext cx="8567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NM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98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000">
        <p15:prstTrans prst="peelOff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18" presetClass="entr" presetSubtype="9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xit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xit" presetSubtype="9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build="allAtOnce"/>
      <p:bldP spid="16" grpId="0"/>
      <p:bldP spid="16" grpId="1"/>
      <p:bldP spid="19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9659954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TRANSPARENCY UPDATES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9C3ADF-3E69-A84A-9290-4D7C17D91E06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B4FF23-3E0D-394B-B8FC-EE728EE6307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10E218-DCB5-4A47-A927-83C60D8DDA81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1BD6F7-C351-6844-8AF3-BC2125C2FBED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766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710F9C-1A1E-2740-B9D7-A6328C363DCB}"/>
              </a:ext>
            </a:extLst>
          </p:cNvPr>
          <p:cNvSpPr/>
          <p:nvPr/>
        </p:nvSpPr>
        <p:spPr>
          <a:xfrm>
            <a:off x="0" y="1611086"/>
            <a:ext cx="12201144" cy="52469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0C0588-93DC-054F-8ABA-4D69E8185E32}"/>
              </a:ext>
            </a:extLst>
          </p:cNvPr>
          <p:cNvSpPr/>
          <p:nvPr/>
        </p:nvSpPr>
        <p:spPr>
          <a:xfrm>
            <a:off x="1688420" y="397548"/>
            <a:ext cx="88151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company fined for </a:t>
            </a:r>
            <a:r>
              <a:rPr lang="en-US" sz="2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intentionally incomplete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Sunshine reporting…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F10CFC90-668F-EF49-883D-C89519EBF7C1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DB919E7-FEE5-524F-82F8-8769B6EB999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0D5C0F7-42EA-FC4E-840B-EF21B0CACDE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BFF984F-2EDC-2447-8C4F-5959DF8946C5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100" cap="none" spc="0" normalizeH="0" baseline="0" noProof="0">
                  <a:ln>
                    <a:noFill/>
                  </a:ln>
                  <a:solidFill>
                    <a:srgbClr val="FFCB0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2020 Year-in-Review</a:t>
              </a:r>
              <a:r>
                <a:rPr kumimoji="0" lang="en-US" sz="1200" b="0" i="0" u="none" strike="noStrike" kern="1100" cap="none" spc="0" normalizeH="0" baseline="0" noProof="0">
                  <a:ln>
                    <a:noFill/>
                  </a:ln>
                  <a:solidFill>
                    <a:srgbClr val="009DA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/  PotomacRiverPartners.com</a:t>
              </a:r>
              <a:endParaRPr kumimoji="0" lang="en-US" sz="1200" b="1" i="0" u="none" strike="noStrike" kern="1100" cap="none" spc="0" normalizeH="0" baseline="0" noProof="0">
                <a:ln>
                  <a:noFill/>
                </a:ln>
                <a:solidFill>
                  <a:srgbClr val="009DA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16">
            <a:extLst>
              <a:ext uri="{FF2B5EF4-FFF2-40B4-BE49-F238E27FC236}">
                <a16:creationId xmlns:a16="http://schemas.microsoft.com/office/drawing/2014/main" id="{333B91AE-38B2-4E26-85CD-176674A4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99949" y="2933295"/>
            <a:ext cx="3580217" cy="130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3F0E20-96D5-4D08-9C8F-AC2C0A5D5456}"/>
              </a:ext>
            </a:extLst>
          </p:cNvPr>
          <p:cNvSpPr txBox="1"/>
          <p:nvPr/>
        </p:nvSpPr>
        <p:spPr>
          <a:xfrm>
            <a:off x="4406566" y="3268641"/>
            <a:ext cx="33788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to disclose payments to an </a:t>
            </a:r>
          </a:p>
          <a:p>
            <a:pPr algn="ctr"/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HCP-owned restaurant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043CA-A644-4630-AB1D-4A3FD009E0BB}"/>
              </a:ext>
            </a:extLst>
          </p:cNvPr>
          <p:cNvSpPr txBox="1"/>
          <p:nvPr/>
        </p:nvSpPr>
        <p:spPr>
          <a:xfrm>
            <a:off x="8525120" y="3268641"/>
            <a:ext cx="2868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Fined $1.11 million as part of a broader kickback settlement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DA4F43-13E4-441B-82A0-5222FBB3CAC9}"/>
              </a:ext>
            </a:extLst>
          </p:cNvPr>
          <p:cNvCxnSpPr>
            <a:cxnSpLocks/>
          </p:cNvCxnSpPr>
          <p:nvPr/>
        </p:nvCxnSpPr>
        <p:spPr>
          <a:xfrm>
            <a:off x="3933372" y="3620835"/>
            <a:ext cx="609600" cy="0"/>
          </a:xfrm>
          <a:prstGeom prst="straightConnector1">
            <a:avLst/>
          </a:prstGeom>
          <a:ln w="41275">
            <a:solidFill>
              <a:schemeClr val="accent1">
                <a:lumMod val="75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32C8D0-1199-0545-A0F4-4466A3A25553}"/>
              </a:ext>
            </a:extLst>
          </p:cNvPr>
          <p:cNvCxnSpPr>
            <a:cxnSpLocks/>
          </p:cNvCxnSpPr>
          <p:nvPr/>
        </p:nvCxnSpPr>
        <p:spPr>
          <a:xfrm>
            <a:off x="7703457" y="3620835"/>
            <a:ext cx="609600" cy="0"/>
          </a:xfrm>
          <a:prstGeom prst="straightConnector1">
            <a:avLst/>
          </a:prstGeom>
          <a:ln w="41275">
            <a:solidFill>
              <a:schemeClr val="accent1">
                <a:lumMod val="75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Transfer1 with solid fill">
            <a:extLst>
              <a:ext uri="{FF2B5EF4-FFF2-40B4-BE49-F238E27FC236}">
                <a16:creationId xmlns:a16="http://schemas.microsoft.com/office/drawing/2014/main" id="{41C58837-C9FB-0D40-8CFF-CE51C206C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0743" y="2289629"/>
            <a:ext cx="874486" cy="874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29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8500">
        <p159:morph option="byObject"/>
      </p:transition>
    </mc:Choice>
    <mc:Fallback xmlns="">
      <p:transition spd="slow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68 0.00463 L 0.31133 0.0046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41B67BA-CBAF-B24D-8806-3A5209502101}"/>
              </a:ext>
            </a:extLst>
          </p:cNvPr>
          <p:cNvSpPr txBox="1"/>
          <p:nvPr/>
        </p:nvSpPr>
        <p:spPr>
          <a:xfrm>
            <a:off x="4913607" y="2012246"/>
            <a:ext cx="548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 Practitioners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A7266-C464-4883-BD72-1DEC066B0095}"/>
              </a:ext>
            </a:extLst>
          </p:cNvPr>
          <p:cNvSpPr txBox="1"/>
          <p:nvPr/>
        </p:nvSpPr>
        <p:spPr>
          <a:xfrm>
            <a:off x="4913607" y="1591231"/>
            <a:ext cx="548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Physician Assistants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CF1EBD-A2A3-BE4B-83A3-1612EA7D8C95}"/>
              </a:ext>
            </a:extLst>
          </p:cNvPr>
          <p:cNvSpPr txBox="1"/>
          <p:nvPr/>
        </p:nvSpPr>
        <p:spPr>
          <a:xfrm>
            <a:off x="4913607" y="3275289"/>
            <a:ext cx="548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Nurse Midwives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986662-3C1F-F647-8C41-4EF47857B3F2}"/>
              </a:ext>
            </a:extLst>
          </p:cNvPr>
          <p:cNvSpPr txBox="1"/>
          <p:nvPr/>
        </p:nvSpPr>
        <p:spPr>
          <a:xfrm>
            <a:off x="4913607" y="2433261"/>
            <a:ext cx="548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Nurse Specialists 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F10CFC90-668F-EF49-883D-C89519EBF7C1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DB919E7-FEE5-524F-82F8-8769B6EB999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0D5C0F7-42EA-FC4E-840B-EF21B0CACDE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BFF984F-2EDC-2447-8C4F-5959DF8946C5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77C6F60-A1A2-447A-BFCE-B0EBF69DA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76" y="237995"/>
            <a:ext cx="2054268" cy="10271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7B89DC-1715-8B40-93C5-9F6D1947E924}"/>
              </a:ext>
            </a:extLst>
          </p:cNvPr>
          <p:cNvSpPr/>
          <p:nvPr/>
        </p:nvSpPr>
        <p:spPr>
          <a:xfrm>
            <a:off x="2192055" y="560387"/>
            <a:ext cx="9331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Starting in 2021, Open Payments expands…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1DF8F9-9C83-C140-83FC-470C559AE3B2}"/>
              </a:ext>
            </a:extLst>
          </p:cNvPr>
          <p:cNvSpPr txBox="1"/>
          <p:nvPr/>
        </p:nvSpPr>
        <p:spPr>
          <a:xfrm>
            <a:off x="4913607" y="2854276"/>
            <a:ext cx="548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Registered Nurse Anesthetists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06974D-92B7-B649-9674-6CAEDF5B646C}"/>
              </a:ext>
            </a:extLst>
          </p:cNvPr>
          <p:cNvSpPr/>
          <p:nvPr/>
        </p:nvSpPr>
        <p:spPr>
          <a:xfrm>
            <a:off x="2116899" y="1590183"/>
            <a:ext cx="2943616" cy="2054890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</p:spPr>
        <p:txBody>
          <a:bodyPr wrap="square" lIns="182880" tIns="182880" anchor="ctr" anchorCtr="0">
            <a:noAutofit/>
          </a:bodyPr>
          <a:lstStyle/>
          <a:p>
            <a:pPr>
              <a:lnSpc>
                <a:spcPts val="2300"/>
              </a:lnSpc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NON-PHYSICIAN PROVIDER TYPES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1811A1-4637-704D-9F6C-79EC2B807DDD}"/>
              </a:ext>
            </a:extLst>
          </p:cNvPr>
          <p:cNvGrpSpPr/>
          <p:nvPr/>
        </p:nvGrpSpPr>
        <p:grpSpPr>
          <a:xfrm>
            <a:off x="3759210" y="1408568"/>
            <a:ext cx="763445" cy="822910"/>
            <a:chOff x="3710651" y="1484004"/>
            <a:chExt cx="809772" cy="872845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63A7D69-6475-4546-8034-08DFC8865CCE}"/>
                </a:ext>
              </a:extLst>
            </p:cNvPr>
            <p:cNvSpPr/>
            <p:nvPr/>
          </p:nvSpPr>
          <p:spPr>
            <a:xfrm flipH="1">
              <a:off x="3812834" y="1484004"/>
              <a:ext cx="605555" cy="545469"/>
            </a:xfrm>
            <a:custGeom>
              <a:avLst/>
              <a:gdLst>
                <a:gd name="connsiteX0" fmla="*/ 357084 w 3372052"/>
                <a:gd name="connsiteY0" fmla="*/ 1745203 h 3037463"/>
                <a:gd name="connsiteX1" fmla="*/ 1627033 w 3372052"/>
                <a:gd name="connsiteY1" fmla="*/ 3015152 h 3037463"/>
                <a:gd name="connsiteX2" fmla="*/ 1734780 w 3372052"/>
                <a:gd name="connsiteY2" fmla="*/ 3015152 h 3037463"/>
                <a:gd name="connsiteX3" fmla="*/ 3004577 w 3372052"/>
                <a:gd name="connsiteY3" fmla="*/ 1745203 h 3037463"/>
                <a:gd name="connsiteX4" fmla="*/ 3340619 w 3372052"/>
                <a:gd name="connsiteY4" fmla="*/ 701872 h 3037463"/>
                <a:gd name="connsiteX5" fmla="*/ 2670059 w 3372052"/>
                <a:gd name="connsiteY5" fmla="*/ 31312 h 3037463"/>
                <a:gd name="connsiteX6" fmla="*/ 1680907 w 3372052"/>
                <a:gd name="connsiteY6" fmla="*/ 316148 h 3037463"/>
                <a:gd name="connsiteX7" fmla="*/ 277912 w 3372052"/>
                <a:gd name="connsiteY7" fmla="*/ 288335 h 3037463"/>
                <a:gd name="connsiteX8" fmla="*/ 357084 w 3372052"/>
                <a:gd name="connsiteY8" fmla="*/ 1745203 h 3037463"/>
                <a:gd name="connsiteX9" fmla="*/ 385659 w 3372052"/>
                <a:gd name="connsiteY9" fmla="*/ 396082 h 3037463"/>
                <a:gd name="connsiteX10" fmla="*/ 948091 w 3372052"/>
                <a:gd name="connsiteY10" fmla="*/ 160548 h 3037463"/>
                <a:gd name="connsiteX11" fmla="*/ 1627033 w 3372052"/>
                <a:gd name="connsiteY11" fmla="*/ 475254 h 3037463"/>
                <a:gd name="connsiteX12" fmla="*/ 1734780 w 3372052"/>
                <a:gd name="connsiteY12" fmla="*/ 475254 h 3037463"/>
                <a:gd name="connsiteX13" fmla="*/ 2631197 w 3372052"/>
                <a:gd name="connsiteY13" fmla="*/ 178683 h 3037463"/>
                <a:gd name="connsiteX14" fmla="*/ 3193858 w 3372052"/>
                <a:gd name="connsiteY14" fmla="*/ 741344 h 3037463"/>
                <a:gd name="connsiteX15" fmla="*/ 2897287 w 3372052"/>
                <a:gd name="connsiteY15" fmla="*/ 1637456 h 3037463"/>
                <a:gd name="connsiteX16" fmla="*/ 1680907 w 3372052"/>
                <a:gd name="connsiteY16" fmla="*/ 2853532 h 3037463"/>
                <a:gd name="connsiteX17" fmla="*/ 464831 w 3372052"/>
                <a:gd name="connsiteY17" fmla="*/ 1637456 h 3037463"/>
                <a:gd name="connsiteX18" fmla="*/ 385659 w 3372052"/>
                <a:gd name="connsiteY18" fmla="*/ 396082 h 3037463"/>
                <a:gd name="connsiteX0" fmla="*/ 357084 w 3372052"/>
                <a:gd name="connsiteY0" fmla="*/ 1745203 h 3037463"/>
                <a:gd name="connsiteX1" fmla="*/ 1627033 w 3372052"/>
                <a:gd name="connsiteY1" fmla="*/ 3015152 h 3037463"/>
                <a:gd name="connsiteX2" fmla="*/ 1734780 w 3372052"/>
                <a:gd name="connsiteY2" fmla="*/ 3015152 h 3037463"/>
                <a:gd name="connsiteX3" fmla="*/ 3004577 w 3372052"/>
                <a:gd name="connsiteY3" fmla="*/ 1745203 h 3037463"/>
                <a:gd name="connsiteX4" fmla="*/ 3340619 w 3372052"/>
                <a:gd name="connsiteY4" fmla="*/ 701872 h 3037463"/>
                <a:gd name="connsiteX5" fmla="*/ 2670059 w 3372052"/>
                <a:gd name="connsiteY5" fmla="*/ 31312 h 3037463"/>
                <a:gd name="connsiteX6" fmla="*/ 1680907 w 3372052"/>
                <a:gd name="connsiteY6" fmla="*/ 316148 h 3037463"/>
                <a:gd name="connsiteX7" fmla="*/ 277912 w 3372052"/>
                <a:gd name="connsiteY7" fmla="*/ 288335 h 3037463"/>
                <a:gd name="connsiteX8" fmla="*/ 357084 w 3372052"/>
                <a:gd name="connsiteY8" fmla="*/ 1745203 h 3037463"/>
                <a:gd name="connsiteX9" fmla="*/ 385659 w 3372052"/>
                <a:gd name="connsiteY9" fmla="*/ 396082 h 3037463"/>
                <a:gd name="connsiteX10" fmla="*/ 948091 w 3372052"/>
                <a:gd name="connsiteY10" fmla="*/ 160548 h 3037463"/>
                <a:gd name="connsiteX11" fmla="*/ 1627033 w 3372052"/>
                <a:gd name="connsiteY11" fmla="*/ 475254 h 3037463"/>
                <a:gd name="connsiteX12" fmla="*/ 1734780 w 3372052"/>
                <a:gd name="connsiteY12" fmla="*/ 475254 h 3037463"/>
                <a:gd name="connsiteX13" fmla="*/ 2631197 w 3372052"/>
                <a:gd name="connsiteY13" fmla="*/ 178683 h 3037463"/>
                <a:gd name="connsiteX14" fmla="*/ 3193858 w 3372052"/>
                <a:gd name="connsiteY14" fmla="*/ 741344 h 3037463"/>
                <a:gd name="connsiteX15" fmla="*/ 2897287 w 3372052"/>
                <a:gd name="connsiteY15" fmla="*/ 1637456 h 3037463"/>
                <a:gd name="connsiteX16" fmla="*/ 1844281 w 3372052"/>
                <a:gd name="connsiteY16" fmla="*/ 647966 h 3037463"/>
                <a:gd name="connsiteX17" fmla="*/ 464831 w 3372052"/>
                <a:gd name="connsiteY17" fmla="*/ 1637456 h 3037463"/>
                <a:gd name="connsiteX18" fmla="*/ 385659 w 3372052"/>
                <a:gd name="connsiteY18" fmla="*/ 396082 h 3037463"/>
                <a:gd name="connsiteX0" fmla="*/ 357084 w 3372052"/>
                <a:gd name="connsiteY0" fmla="*/ 1745203 h 3037463"/>
                <a:gd name="connsiteX1" fmla="*/ 1627033 w 3372052"/>
                <a:gd name="connsiteY1" fmla="*/ 3015152 h 3037463"/>
                <a:gd name="connsiteX2" fmla="*/ 1734780 w 3372052"/>
                <a:gd name="connsiteY2" fmla="*/ 3015152 h 3037463"/>
                <a:gd name="connsiteX3" fmla="*/ 3004577 w 3372052"/>
                <a:gd name="connsiteY3" fmla="*/ 1745203 h 3037463"/>
                <a:gd name="connsiteX4" fmla="*/ 3340619 w 3372052"/>
                <a:gd name="connsiteY4" fmla="*/ 701872 h 3037463"/>
                <a:gd name="connsiteX5" fmla="*/ 2670059 w 3372052"/>
                <a:gd name="connsiteY5" fmla="*/ 31312 h 3037463"/>
                <a:gd name="connsiteX6" fmla="*/ 1680907 w 3372052"/>
                <a:gd name="connsiteY6" fmla="*/ 316148 h 3037463"/>
                <a:gd name="connsiteX7" fmla="*/ 277912 w 3372052"/>
                <a:gd name="connsiteY7" fmla="*/ 288335 h 3037463"/>
                <a:gd name="connsiteX8" fmla="*/ 357084 w 3372052"/>
                <a:gd name="connsiteY8" fmla="*/ 1745203 h 3037463"/>
                <a:gd name="connsiteX9" fmla="*/ 385659 w 3372052"/>
                <a:gd name="connsiteY9" fmla="*/ 396082 h 3037463"/>
                <a:gd name="connsiteX10" fmla="*/ 948091 w 3372052"/>
                <a:gd name="connsiteY10" fmla="*/ 160548 h 3037463"/>
                <a:gd name="connsiteX11" fmla="*/ 1627033 w 3372052"/>
                <a:gd name="connsiteY11" fmla="*/ 475254 h 3037463"/>
                <a:gd name="connsiteX12" fmla="*/ 1734780 w 3372052"/>
                <a:gd name="connsiteY12" fmla="*/ 475254 h 3037463"/>
                <a:gd name="connsiteX13" fmla="*/ 2631197 w 3372052"/>
                <a:gd name="connsiteY13" fmla="*/ 178683 h 3037463"/>
                <a:gd name="connsiteX14" fmla="*/ 3193858 w 3372052"/>
                <a:gd name="connsiteY14" fmla="*/ 741344 h 3037463"/>
                <a:gd name="connsiteX15" fmla="*/ 2870054 w 3372052"/>
                <a:gd name="connsiteY15" fmla="*/ 330448 h 3037463"/>
                <a:gd name="connsiteX16" fmla="*/ 1844281 w 3372052"/>
                <a:gd name="connsiteY16" fmla="*/ 647966 h 3037463"/>
                <a:gd name="connsiteX17" fmla="*/ 464831 w 3372052"/>
                <a:gd name="connsiteY17" fmla="*/ 1637456 h 3037463"/>
                <a:gd name="connsiteX18" fmla="*/ 385659 w 3372052"/>
                <a:gd name="connsiteY18" fmla="*/ 396082 h 3037463"/>
                <a:gd name="connsiteX0" fmla="*/ 357084 w 3372052"/>
                <a:gd name="connsiteY0" fmla="*/ 1745203 h 3037463"/>
                <a:gd name="connsiteX1" fmla="*/ 1627033 w 3372052"/>
                <a:gd name="connsiteY1" fmla="*/ 3015152 h 3037463"/>
                <a:gd name="connsiteX2" fmla="*/ 1734780 w 3372052"/>
                <a:gd name="connsiteY2" fmla="*/ 3015152 h 3037463"/>
                <a:gd name="connsiteX3" fmla="*/ 3004577 w 3372052"/>
                <a:gd name="connsiteY3" fmla="*/ 1745203 h 3037463"/>
                <a:gd name="connsiteX4" fmla="*/ 3340619 w 3372052"/>
                <a:gd name="connsiteY4" fmla="*/ 701872 h 3037463"/>
                <a:gd name="connsiteX5" fmla="*/ 2670059 w 3372052"/>
                <a:gd name="connsiteY5" fmla="*/ 31312 h 3037463"/>
                <a:gd name="connsiteX6" fmla="*/ 1680907 w 3372052"/>
                <a:gd name="connsiteY6" fmla="*/ 316148 h 3037463"/>
                <a:gd name="connsiteX7" fmla="*/ 277912 w 3372052"/>
                <a:gd name="connsiteY7" fmla="*/ 288335 h 3037463"/>
                <a:gd name="connsiteX8" fmla="*/ 357084 w 3372052"/>
                <a:gd name="connsiteY8" fmla="*/ 1745203 h 3037463"/>
                <a:gd name="connsiteX9" fmla="*/ 385659 w 3372052"/>
                <a:gd name="connsiteY9" fmla="*/ 396082 h 3037463"/>
                <a:gd name="connsiteX10" fmla="*/ 948091 w 3372052"/>
                <a:gd name="connsiteY10" fmla="*/ 160548 h 3037463"/>
                <a:gd name="connsiteX11" fmla="*/ 1627033 w 3372052"/>
                <a:gd name="connsiteY11" fmla="*/ 475254 h 3037463"/>
                <a:gd name="connsiteX12" fmla="*/ 1734780 w 3372052"/>
                <a:gd name="connsiteY12" fmla="*/ 475254 h 3037463"/>
                <a:gd name="connsiteX13" fmla="*/ 2631197 w 3372052"/>
                <a:gd name="connsiteY13" fmla="*/ 178683 h 3037463"/>
                <a:gd name="connsiteX14" fmla="*/ 3193858 w 3372052"/>
                <a:gd name="connsiteY14" fmla="*/ 741344 h 3037463"/>
                <a:gd name="connsiteX15" fmla="*/ 2870054 w 3372052"/>
                <a:gd name="connsiteY15" fmla="*/ 330448 h 3037463"/>
                <a:gd name="connsiteX16" fmla="*/ 1844281 w 3372052"/>
                <a:gd name="connsiteY16" fmla="*/ 647966 h 3037463"/>
                <a:gd name="connsiteX17" fmla="*/ 682669 w 3372052"/>
                <a:gd name="connsiteY17" fmla="*/ 521059 h 3037463"/>
                <a:gd name="connsiteX18" fmla="*/ 385659 w 3372052"/>
                <a:gd name="connsiteY18" fmla="*/ 396082 h 303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2052" h="3037463">
                  <a:moveTo>
                    <a:pt x="357084" y="1745203"/>
                  </a:moveTo>
                  <a:lnTo>
                    <a:pt x="1627033" y="3015152"/>
                  </a:lnTo>
                  <a:cubicBezTo>
                    <a:pt x="1656789" y="3044900"/>
                    <a:pt x="1705024" y="3044900"/>
                    <a:pt x="1734780" y="3015152"/>
                  </a:cubicBezTo>
                  <a:lnTo>
                    <a:pt x="3004577" y="1745203"/>
                  </a:lnTo>
                  <a:cubicBezTo>
                    <a:pt x="3313111" y="1436669"/>
                    <a:pt x="3435564" y="1056431"/>
                    <a:pt x="3340619" y="701872"/>
                  </a:cubicBezTo>
                  <a:cubicBezTo>
                    <a:pt x="3252456" y="374891"/>
                    <a:pt x="2997041" y="119477"/>
                    <a:pt x="2670059" y="31312"/>
                  </a:cubicBezTo>
                  <a:cubicBezTo>
                    <a:pt x="2336456" y="-57918"/>
                    <a:pt x="1979230" y="45562"/>
                    <a:pt x="1680907" y="316148"/>
                  </a:cubicBezTo>
                  <a:cubicBezTo>
                    <a:pt x="1187664" y="-130613"/>
                    <a:pt x="608163" y="-41840"/>
                    <a:pt x="277912" y="288335"/>
                  </a:cubicBezTo>
                  <a:cubicBezTo>
                    <a:pt x="-64454" y="630625"/>
                    <a:pt x="-147207" y="1240987"/>
                    <a:pt x="357084" y="1745203"/>
                  </a:cubicBezTo>
                  <a:close/>
                  <a:moveTo>
                    <a:pt x="385659" y="396082"/>
                  </a:moveTo>
                  <a:cubicBezTo>
                    <a:pt x="534554" y="246198"/>
                    <a:pt x="736819" y="161492"/>
                    <a:pt x="948091" y="160548"/>
                  </a:cubicBezTo>
                  <a:cubicBezTo>
                    <a:pt x="1164804" y="160548"/>
                    <a:pt x="1402548" y="250768"/>
                    <a:pt x="1627033" y="475254"/>
                  </a:cubicBezTo>
                  <a:cubicBezTo>
                    <a:pt x="1656789" y="505001"/>
                    <a:pt x="1705024" y="505001"/>
                    <a:pt x="1734780" y="475254"/>
                  </a:cubicBezTo>
                  <a:cubicBezTo>
                    <a:pt x="2007881" y="202229"/>
                    <a:pt x="2326397" y="96921"/>
                    <a:pt x="2631197" y="178683"/>
                  </a:cubicBezTo>
                  <a:cubicBezTo>
                    <a:pt x="2905555" y="252675"/>
                    <a:pt x="3119868" y="466985"/>
                    <a:pt x="3193858" y="741344"/>
                  </a:cubicBezTo>
                  <a:cubicBezTo>
                    <a:pt x="3275544" y="1046144"/>
                    <a:pt x="3143003" y="57500"/>
                    <a:pt x="2870054" y="330448"/>
                  </a:cubicBezTo>
                  <a:lnTo>
                    <a:pt x="1844281" y="647966"/>
                  </a:lnTo>
                  <a:cubicBezTo>
                    <a:pt x="1438922" y="242607"/>
                    <a:pt x="1088028" y="926418"/>
                    <a:pt x="682669" y="521059"/>
                  </a:cubicBezTo>
                  <a:cubicBezTo>
                    <a:pt x="229050" y="67440"/>
                    <a:pt x="105777" y="675964"/>
                    <a:pt x="385659" y="396082"/>
                  </a:cubicBezTo>
                  <a:close/>
                </a:path>
              </a:pathLst>
            </a:cu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aphic 10">
              <a:extLst>
                <a:ext uri="{FF2B5EF4-FFF2-40B4-BE49-F238E27FC236}">
                  <a16:creationId xmlns:a16="http://schemas.microsoft.com/office/drawing/2014/main" id="{3451693E-9E97-BA45-96CD-24DC7F725DEC}"/>
                </a:ext>
              </a:extLst>
            </p:cNvPr>
            <p:cNvGrpSpPr/>
            <p:nvPr/>
          </p:nvGrpSpPr>
          <p:grpSpPr>
            <a:xfrm flipH="1">
              <a:off x="3710651" y="1490089"/>
              <a:ext cx="809772" cy="866760"/>
              <a:chOff x="3875063" y="1051714"/>
              <a:chExt cx="4509242" cy="4826582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660E3480-5ECC-A748-BC6A-7A45C58237F5}"/>
                  </a:ext>
                </a:extLst>
              </p:cNvPr>
              <p:cNvSpPr/>
              <p:nvPr/>
            </p:nvSpPr>
            <p:spPr>
              <a:xfrm>
                <a:off x="5427040" y="1731492"/>
                <a:ext cx="1411909" cy="1412062"/>
              </a:xfrm>
              <a:custGeom>
                <a:avLst/>
                <a:gdLst>
                  <a:gd name="connsiteX0" fmla="*/ 76200 w 1411909"/>
                  <a:gd name="connsiteY0" fmla="*/ 993419 h 1412062"/>
                  <a:gd name="connsiteX1" fmla="*/ 418414 w 1411909"/>
                  <a:gd name="connsiteY1" fmla="*/ 993419 h 1412062"/>
                  <a:gd name="connsiteX2" fmla="*/ 418414 w 1411909"/>
                  <a:gd name="connsiteY2" fmla="*/ 1335862 h 1412062"/>
                  <a:gd name="connsiteX3" fmla="*/ 494614 w 1411909"/>
                  <a:gd name="connsiteY3" fmla="*/ 1412062 h 1412062"/>
                  <a:gd name="connsiteX4" fmla="*/ 917295 w 1411909"/>
                  <a:gd name="connsiteY4" fmla="*/ 1412062 h 1412062"/>
                  <a:gd name="connsiteX5" fmla="*/ 993495 w 1411909"/>
                  <a:gd name="connsiteY5" fmla="*/ 1335862 h 1412062"/>
                  <a:gd name="connsiteX6" fmla="*/ 993495 w 1411909"/>
                  <a:gd name="connsiteY6" fmla="*/ 993419 h 1412062"/>
                  <a:gd name="connsiteX7" fmla="*/ 1335710 w 1411909"/>
                  <a:gd name="connsiteY7" fmla="*/ 993419 h 1412062"/>
                  <a:gd name="connsiteX8" fmla="*/ 1411910 w 1411909"/>
                  <a:gd name="connsiteY8" fmla="*/ 917219 h 1412062"/>
                  <a:gd name="connsiteX9" fmla="*/ 1411910 w 1411909"/>
                  <a:gd name="connsiteY9" fmla="*/ 494690 h 1412062"/>
                  <a:gd name="connsiteX10" fmla="*/ 1335710 w 1411909"/>
                  <a:gd name="connsiteY10" fmla="*/ 418490 h 1412062"/>
                  <a:gd name="connsiteX11" fmla="*/ 993495 w 1411909"/>
                  <a:gd name="connsiteY11" fmla="*/ 418490 h 1412062"/>
                  <a:gd name="connsiteX12" fmla="*/ 993495 w 1411909"/>
                  <a:gd name="connsiteY12" fmla="*/ 76200 h 1412062"/>
                  <a:gd name="connsiteX13" fmla="*/ 917295 w 1411909"/>
                  <a:gd name="connsiteY13" fmla="*/ 0 h 1412062"/>
                  <a:gd name="connsiteX14" fmla="*/ 494614 w 1411909"/>
                  <a:gd name="connsiteY14" fmla="*/ 0 h 1412062"/>
                  <a:gd name="connsiteX15" fmla="*/ 418414 w 1411909"/>
                  <a:gd name="connsiteY15" fmla="*/ 76200 h 1412062"/>
                  <a:gd name="connsiteX16" fmla="*/ 418414 w 1411909"/>
                  <a:gd name="connsiteY16" fmla="*/ 418490 h 1412062"/>
                  <a:gd name="connsiteX17" fmla="*/ 76200 w 1411909"/>
                  <a:gd name="connsiteY17" fmla="*/ 418490 h 1412062"/>
                  <a:gd name="connsiteX18" fmla="*/ 0 w 1411909"/>
                  <a:gd name="connsiteY18" fmla="*/ 494690 h 1412062"/>
                  <a:gd name="connsiteX19" fmla="*/ 0 w 1411909"/>
                  <a:gd name="connsiteY19" fmla="*/ 917219 h 1412062"/>
                  <a:gd name="connsiteX20" fmla="*/ 76200 w 1411909"/>
                  <a:gd name="connsiteY20" fmla="*/ 993419 h 1412062"/>
                  <a:gd name="connsiteX21" fmla="*/ 152400 w 1411909"/>
                  <a:gd name="connsiteY21" fmla="*/ 570890 h 1412062"/>
                  <a:gd name="connsiteX22" fmla="*/ 494614 w 1411909"/>
                  <a:gd name="connsiteY22" fmla="*/ 570890 h 1412062"/>
                  <a:gd name="connsiteX23" fmla="*/ 570814 w 1411909"/>
                  <a:gd name="connsiteY23" fmla="*/ 494690 h 1412062"/>
                  <a:gd name="connsiteX24" fmla="*/ 570814 w 1411909"/>
                  <a:gd name="connsiteY24" fmla="*/ 152400 h 1412062"/>
                  <a:gd name="connsiteX25" fmla="*/ 841095 w 1411909"/>
                  <a:gd name="connsiteY25" fmla="*/ 152400 h 1412062"/>
                  <a:gd name="connsiteX26" fmla="*/ 841095 w 1411909"/>
                  <a:gd name="connsiteY26" fmla="*/ 494690 h 1412062"/>
                  <a:gd name="connsiteX27" fmla="*/ 917295 w 1411909"/>
                  <a:gd name="connsiteY27" fmla="*/ 570890 h 1412062"/>
                  <a:gd name="connsiteX28" fmla="*/ 1259510 w 1411909"/>
                  <a:gd name="connsiteY28" fmla="*/ 570890 h 1412062"/>
                  <a:gd name="connsiteX29" fmla="*/ 1259510 w 1411909"/>
                  <a:gd name="connsiteY29" fmla="*/ 841019 h 1412062"/>
                  <a:gd name="connsiteX30" fmla="*/ 917295 w 1411909"/>
                  <a:gd name="connsiteY30" fmla="*/ 841019 h 1412062"/>
                  <a:gd name="connsiteX31" fmla="*/ 841095 w 1411909"/>
                  <a:gd name="connsiteY31" fmla="*/ 917219 h 1412062"/>
                  <a:gd name="connsiteX32" fmla="*/ 841095 w 1411909"/>
                  <a:gd name="connsiteY32" fmla="*/ 1259662 h 1412062"/>
                  <a:gd name="connsiteX33" fmla="*/ 570814 w 1411909"/>
                  <a:gd name="connsiteY33" fmla="*/ 1259662 h 1412062"/>
                  <a:gd name="connsiteX34" fmla="*/ 570814 w 1411909"/>
                  <a:gd name="connsiteY34" fmla="*/ 917219 h 1412062"/>
                  <a:gd name="connsiteX35" fmla="*/ 494614 w 1411909"/>
                  <a:gd name="connsiteY35" fmla="*/ 841019 h 1412062"/>
                  <a:gd name="connsiteX36" fmla="*/ 152400 w 1411909"/>
                  <a:gd name="connsiteY36" fmla="*/ 841019 h 1412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11909" h="1412062">
                    <a:moveTo>
                      <a:pt x="76200" y="993419"/>
                    </a:moveTo>
                    <a:lnTo>
                      <a:pt x="418414" y="993419"/>
                    </a:lnTo>
                    <a:lnTo>
                      <a:pt x="418414" y="1335862"/>
                    </a:lnTo>
                    <a:cubicBezTo>
                      <a:pt x="418414" y="1377947"/>
                      <a:pt x="452529" y="1412062"/>
                      <a:pt x="494614" y="1412062"/>
                    </a:cubicBezTo>
                    <a:lnTo>
                      <a:pt x="917295" y="1412062"/>
                    </a:lnTo>
                    <a:cubicBezTo>
                      <a:pt x="959381" y="1412062"/>
                      <a:pt x="993495" y="1377947"/>
                      <a:pt x="993495" y="1335862"/>
                    </a:cubicBezTo>
                    <a:lnTo>
                      <a:pt x="993495" y="993419"/>
                    </a:lnTo>
                    <a:lnTo>
                      <a:pt x="1335710" y="993419"/>
                    </a:lnTo>
                    <a:cubicBezTo>
                      <a:pt x="1377795" y="993419"/>
                      <a:pt x="1411910" y="959305"/>
                      <a:pt x="1411910" y="917219"/>
                    </a:cubicBezTo>
                    <a:lnTo>
                      <a:pt x="1411910" y="494690"/>
                    </a:lnTo>
                    <a:cubicBezTo>
                      <a:pt x="1411910" y="452605"/>
                      <a:pt x="1377795" y="418490"/>
                      <a:pt x="1335710" y="418490"/>
                    </a:cubicBezTo>
                    <a:lnTo>
                      <a:pt x="993495" y="418490"/>
                    </a:lnTo>
                    <a:lnTo>
                      <a:pt x="993495" y="76200"/>
                    </a:lnTo>
                    <a:cubicBezTo>
                      <a:pt x="993495" y="34115"/>
                      <a:pt x="959381" y="0"/>
                      <a:pt x="917295" y="0"/>
                    </a:cubicBezTo>
                    <a:lnTo>
                      <a:pt x="494614" y="0"/>
                    </a:lnTo>
                    <a:cubicBezTo>
                      <a:pt x="452529" y="0"/>
                      <a:pt x="418414" y="34115"/>
                      <a:pt x="418414" y="76200"/>
                    </a:cubicBezTo>
                    <a:lnTo>
                      <a:pt x="418414" y="418490"/>
                    </a:lnTo>
                    <a:lnTo>
                      <a:pt x="76200" y="418490"/>
                    </a:lnTo>
                    <a:cubicBezTo>
                      <a:pt x="34115" y="418490"/>
                      <a:pt x="0" y="452605"/>
                      <a:pt x="0" y="494690"/>
                    </a:cubicBezTo>
                    <a:lnTo>
                      <a:pt x="0" y="917219"/>
                    </a:lnTo>
                    <a:cubicBezTo>
                      <a:pt x="0" y="959305"/>
                      <a:pt x="34115" y="993419"/>
                      <a:pt x="76200" y="993419"/>
                    </a:cubicBezTo>
                    <a:close/>
                    <a:moveTo>
                      <a:pt x="152400" y="570890"/>
                    </a:moveTo>
                    <a:lnTo>
                      <a:pt x="494614" y="570890"/>
                    </a:lnTo>
                    <a:cubicBezTo>
                      <a:pt x="536699" y="570890"/>
                      <a:pt x="570814" y="536776"/>
                      <a:pt x="570814" y="494690"/>
                    </a:cubicBezTo>
                    <a:lnTo>
                      <a:pt x="570814" y="152400"/>
                    </a:lnTo>
                    <a:lnTo>
                      <a:pt x="841095" y="152400"/>
                    </a:lnTo>
                    <a:lnTo>
                      <a:pt x="841095" y="494690"/>
                    </a:lnTo>
                    <a:cubicBezTo>
                      <a:pt x="841095" y="536776"/>
                      <a:pt x="875210" y="570890"/>
                      <a:pt x="917295" y="570890"/>
                    </a:cubicBezTo>
                    <a:lnTo>
                      <a:pt x="1259510" y="570890"/>
                    </a:lnTo>
                    <a:lnTo>
                      <a:pt x="1259510" y="841019"/>
                    </a:lnTo>
                    <a:lnTo>
                      <a:pt x="917295" y="841019"/>
                    </a:lnTo>
                    <a:cubicBezTo>
                      <a:pt x="875210" y="841019"/>
                      <a:pt x="841095" y="875134"/>
                      <a:pt x="841095" y="917219"/>
                    </a:cubicBezTo>
                    <a:lnTo>
                      <a:pt x="841095" y="1259662"/>
                    </a:lnTo>
                    <a:lnTo>
                      <a:pt x="570814" y="1259662"/>
                    </a:lnTo>
                    <a:lnTo>
                      <a:pt x="570814" y="917219"/>
                    </a:lnTo>
                    <a:cubicBezTo>
                      <a:pt x="570814" y="875134"/>
                      <a:pt x="536699" y="841019"/>
                      <a:pt x="494614" y="841019"/>
                    </a:cubicBezTo>
                    <a:lnTo>
                      <a:pt x="152400" y="841019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4BC439A0-1729-9844-AE07-C2C0EA197C06}"/>
                  </a:ext>
                </a:extLst>
              </p:cNvPr>
              <p:cNvSpPr/>
              <p:nvPr/>
            </p:nvSpPr>
            <p:spPr>
              <a:xfrm>
                <a:off x="6397523" y="2729560"/>
                <a:ext cx="1986782" cy="3148736"/>
              </a:xfrm>
              <a:custGeom>
                <a:avLst/>
                <a:gdLst>
                  <a:gd name="connsiteX0" fmla="*/ 1661693 w 1986782"/>
                  <a:gd name="connsiteY0" fmla="*/ 0 h 3148736"/>
                  <a:gd name="connsiteX1" fmla="*/ 1354981 w 1986782"/>
                  <a:gd name="connsiteY1" fmla="*/ 306697 h 3148736"/>
                  <a:gd name="connsiteX2" fmla="*/ 1354988 w 1986782"/>
                  <a:gd name="connsiteY2" fmla="*/ 308534 h 3148736"/>
                  <a:gd name="connsiteX3" fmla="*/ 1357503 w 1986782"/>
                  <a:gd name="connsiteY3" fmla="*/ 733044 h 3148736"/>
                  <a:gd name="connsiteX4" fmla="*/ 1124102 w 1986782"/>
                  <a:gd name="connsiteY4" fmla="*/ 993572 h 3148736"/>
                  <a:gd name="connsiteX5" fmla="*/ 1065352 w 1986782"/>
                  <a:gd name="connsiteY5" fmla="*/ 906171 h 3148736"/>
                  <a:gd name="connsiteX6" fmla="*/ 871957 w 1986782"/>
                  <a:gd name="connsiteY6" fmla="*/ 828980 h 3148736"/>
                  <a:gd name="connsiteX7" fmla="*/ 681914 w 1986782"/>
                  <a:gd name="connsiteY7" fmla="*/ 913867 h 3148736"/>
                  <a:gd name="connsiteX8" fmla="*/ 155677 w 1986782"/>
                  <a:gd name="connsiteY8" fmla="*/ 1478890 h 3148736"/>
                  <a:gd name="connsiteX9" fmla="*/ 90754 w 1986782"/>
                  <a:gd name="connsiteY9" fmla="*/ 1643406 h 3148736"/>
                  <a:gd name="connsiteX10" fmla="*/ 90754 w 1986782"/>
                  <a:gd name="connsiteY10" fmla="*/ 2601773 h 3148736"/>
                  <a:gd name="connsiteX11" fmla="*/ 76200 w 1986782"/>
                  <a:gd name="connsiteY11" fmla="*/ 2601773 h 3148736"/>
                  <a:gd name="connsiteX12" fmla="*/ 0 w 1986782"/>
                  <a:gd name="connsiteY12" fmla="*/ 2677973 h 3148736"/>
                  <a:gd name="connsiteX13" fmla="*/ 0 w 1986782"/>
                  <a:gd name="connsiteY13" fmla="*/ 3072537 h 3148736"/>
                  <a:gd name="connsiteX14" fmla="*/ 76200 w 1986782"/>
                  <a:gd name="connsiteY14" fmla="*/ 3148736 h 3148736"/>
                  <a:gd name="connsiteX15" fmla="*/ 1013460 w 1986782"/>
                  <a:gd name="connsiteY15" fmla="*/ 3148736 h 3148736"/>
                  <a:gd name="connsiteX16" fmla="*/ 1089660 w 1986782"/>
                  <a:gd name="connsiteY16" fmla="*/ 3072537 h 3148736"/>
                  <a:gd name="connsiteX17" fmla="*/ 1089660 w 1986782"/>
                  <a:gd name="connsiteY17" fmla="*/ 2677973 h 3148736"/>
                  <a:gd name="connsiteX18" fmla="*/ 1013460 w 1986782"/>
                  <a:gd name="connsiteY18" fmla="*/ 2601773 h 3148736"/>
                  <a:gd name="connsiteX19" fmla="*/ 243230 w 1986782"/>
                  <a:gd name="connsiteY19" fmla="*/ 2601773 h 3148736"/>
                  <a:gd name="connsiteX20" fmla="*/ 243230 w 1986782"/>
                  <a:gd name="connsiteY20" fmla="*/ 1643406 h 3148736"/>
                  <a:gd name="connsiteX21" fmla="*/ 267157 w 1986782"/>
                  <a:gd name="connsiteY21" fmla="*/ 1582826 h 3148736"/>
                  <a:gd name="connsiteX22" fmla="*/ 793547 w 1986782"/>
                  <a:gd name="connsiteY22" fmla="*/ 1017727 h 3148736"/>
                  <a:gd name="connsiteX23" fmla="*/ 875157 w 1986782"/>
                  <a:gd name="connsiteY23" fmla="*/ 981304 h 3148736"/>
                  <a:gd name="connsiteX24" fmla="*/ 958139 w 1986782"/>
                  <a:gd name="connsiteY24" fmla="*/ 1014451 h 3148736"/>
                  <a:gd name="connsiteX25" fmla="*/ 962482 w 1986782"/>
                  <a:gd name="connsiteY25" fmla="*/ 1172794 h 3148736"/>
                  <a:gd name="connsiteX26" fmla="*/ 597637 w 1986782"/>
                  <a:gd name="connsiteY26" fmla="*/ 1576654 h 3148736"/>
                  <a:gd name="connsiteX27" fmla="*/ 710717 w 1986782"/>
                  <a:gd name="connsiteY27" fmla="*/ 1678839 h 3148736"/>
                  <a:gd name="connsiteX28" fmla="*/ 1019480 w 1986782"/>
                  <a:gd name="connsiteY28" fmla="*/ 1337310 h 3148736"/>
                  <a:gd name="connsiteX29" fmla="*/ 1020394 w 1986782"/>
                  <a:gd name="connsiteY29" fmla="*/ 1338148 h 3148736"/>
                  <a:gd name="connsiteX30" fmla="*/ 1490701 w 1986782"/>
                  <a:gd name="connsiteY30" fmla="*/ 813130 h 3148736"/>
                  <a:gd name="connsiteX31" fmla="*/ 1510055 w 1986782"/>
                  <a:gd name="connsiteY31" fmla="*/ 761848 h 3148736"/>
                  <a:gd name="connsiteX32" fmla="*/ 1507388 w 1986782"/>
                  <a:gd name="connsiteY32" fmla="*/ 307924 h 3148736"/>
                  <a:gd name="connsiteX33" fmla="*/ 1660779 w 1986782"/>
                  <a:gd name="connsiteY33" fmla="*/ 152705 h 3148736"/>
                  <a:gd name="connsiteX34" fmla="*/ 1661693 w 1986782"/>
                  <a:gd name="connsiteY34" fmla="*/ 152705 h 3148736"/>
                  <a:gd name="connsiteX35" fmla="*/ 1815846 w 1986782"/>
                  <a:gd name="connsiteY35" fmla="*/ 303581 h 3148736"/>
                  <a:gd name="connsiteX36" fmla="*/ 1833753 w 1986782"/>
                  <a:gd name="connsiteY36" fmla="*/ 1111301 h 3148736"/>
                  <a:gd name="connsiteX37" fmla="*/ 862203 w 1986782"/>
                  <a:gd name="connsiteY37" fmla="*/ 2280971 h 3148736"/>
                  <a:gd name="connsiteX38" fmla="*/ 844677 w 1986782"/>
                  <a:gd name="connsiteY38" fmla="*/ 2329587 h 3148736"/>
                  <a:gd name="connsiteX39" fmla="*/ 844677 w 1986782"/>
                  <a:gd name="connsiteY39" fmla="*/ 2435733 h 3148736"/>
                  <a:gd name="connsiteX40" fmla="*/ 997077 w 1986782"/>
                  <a:gd name="connsiteY40" fmla="*/ 2435733 h 3148736"/>
                  <a:gd name="connsiteX41" fmla="*/ 997077 w 1986782"/>
                  <a:gd name="connsiteY41" fmla="*/ 2357171 h 3148736"/>
                  <a:gd name="connsiteX42" fmla="*/ 1969237 w 1986782"/>
                  <a:gd name="connsiteY42" fmla="*/ 1186434 h 3148736"/>
                  <a:gd name="connsiteX43" fmla="*/ 1986763 w 1986782"/>
                  <a:gd name="connsiteY43" fmla="*/ 1136066 h 3148736"/>
                  <a:gd name="connsiteX44" fmla="*/ 1968246 w 1986782"/>
                  <a:gd name="connsiteY44" fmla="*/ 299847 h 3148736"/>
                  <a:gd name="connsiteX45" fmla="*/ 1661693 w 1986782"/>
                  <a:gd name="connsiteY45" fmla="*/ 0 h 3148736"/>
                  <a:gd name="connsiteX46" fmla="*/ 920877 w 1986782"/>
                  <a:gd name="connsiteY46" fmla="*/ 2754173 h 3148736"/>
                  <a:gd name="connsiteX47" fmla="*/ 937260 w 1986782"/>
                  <a:gd name="connsiteY47" fmla="*/ 2754173 h 3148736"/>
                  <a:gd name="connsiteX48" fmla="*/ 937260 w 1986782"/>
                  <a:gd name="connsiteY48" fmla="*/ 2996337 h 3148736"/>
                  <a:gd name="connsiteX49" fmla="*/ 152400 w 1986782"/>
                  <a:gd name="connsiteY49" fmla="*/ 2996337 h 3148736"/>
                  <a:gd name="connsiteX50" fmla="*/ 152400 w 1986782"/>
                  <a:gd name="connsiteY50" fmla="*/ 2754173 h 3148736"/>
                  <a:gd name="connsiteX51" fmla="*/ 920877 w 1986782"/>
                  <a:gd name="connsiteY51" fmla="*/ 2754173 h 3148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986782" h="3148736">
                    <a:moveTo>
                      <a:pt x="1661693" y="0"/>
                    </a:moveTo>
                    <a:cubicBezTo>
                      <a:pt x="1492308" y="0"/>
                      <a:pt x="1354988" y="137312"/>
                      <a:pt x="1354981" y="306697"/>
                    </a:cubicBezTo>
                    <a:cubicBezTo>
                      <a:pt x="1354981" y="307315"/>
                      <a:pt x="1354988" y="307924"/>
                      <a:pt x="1354988" y="308534"/>
                    </a:cubicBezTo>
                    <a:lnTo>
                      <a:pt x="1357503" y="733044"/>
                    </a:lnTo>
                    <a:lnTo>
                      <a:pt x="1124102" y="993572"/>
                    </a:lnTo>
                    <a:cubicBezTo>
                      <a:pt x="1110524" y="960821"/>
                      <a:pt x="1090552" y="931111"/>
                      <a:pt x="1065352" y="906171"/>
                    </a:cubicBezTo>
                    <a:cubicBezTo>
                      <a:pt x="1014359" y="854774"/>
                      <a:pt x="944331" y="826823"/>
                      <a:pt x="871957" y="828980"/>
                    </a:cubicBezTo>
                    <a:cubicBezTo>
                      <a:pt x="799673" y="830130"/>
                      <a:pt x="731009" y="860801"/>
                      <a:pt x="681914" y="913867"/>
                    </a:cubicBezTo>
                    <a:lnTo>
                      <a:pt x="155677" y="1478890"/>
                    </a:lnTo>
                    <a:cubicBezTo>
                      <a:pt x="113911" y="1523482"/>
                      <a:pt x="90693" y="1582308"/>
                      <a:pt x="90754" y="1643406"/>
                    </a:cubicBezTo>
                    <a:lnTo>
                      <a:pt x="90754" y="2601773"/>
                    </a:lnTo>
                    <a:lnTo>
                      <a:pt x="76200" y="2601773"/>
                    </a:lnTo>
                    <a:cubicBezTo>
                      <a:pt x="34115" y="2601773"/>
                      <a:pt x="0" y="2635888"/>
                      <a:pt x="0" y="2677973"/>
                    </a:cubicBezTo>
                    <a:lnTo>
                      <a:pt x="0" y="3072537"/>
                    </a:lnTo>
                    <a:cubicBezTo>
                      <a:pt x="0" y="3114622"/>
                      <a:pt x="34115" y="3148736"/>
                      <a:pt x="76200" y="3148736"/>
                    </a:cubicBezTo>
                    <a:lnTo>
                      <a:pt x="1013460" y="3148736"/>
                    </a:lnTo>
                    <a:cubicBezTo>
                      <a:pt x="1055545" y="3148736"/>
                      <a:pt x="1089660" y="3114622"/>
                      <a:pt x="1089660" y="3072537"/>
                    </a:cubicBezTo>
                    <a:lnTo>
                      <a:pt x="1089660" y="2677973"/>
                    </a:lnTo>
                    <a:cubicBezTo>
                      <a:pt x="1089660" y="2635888"/>
                      <a:pt x="1055545" y="2601773"/>
                      <a:pt x="1013460" y="2601773"/>
                    </a:cubicBezTo>
                    <a:lnTo>
                      <a:pt x="243230" y="2601773"/>
                    </a:lnTo>
                    <a:lnTo>
                      <a:pt x="243230" y="1643406"/>
                    </a:lnTo>
                    <a:cubicBezTo>
                      <a:pt x="243238" y="1620911"/>
                      <a:pt x="251788" y="1599255"/>
                      <a:pt x="267157" y="1582826"/>
                    </a:cubicBezTo>
                    <a:lnTo>
                      <a:pt x="793547" y="1017727"/>
                    </a:lnTo>
                    <a:cubicBezTo>
                      <a:pt x="814677" y="995012"/>
                      <a:pt x="844136" y="981868"/>
                      <a:pt x="875157" y="981304"/>
                    </a:cubicBezTo>
                    <a:cubicBezTo>
                      <a:pt x="905964" y="981715"/>
                      <a:pt x="935523" y="993526"/>
                      <a:pt x="958139" y="1014451"/>
                    </a:cubicBezTo>
                    <a:cubicBezTo>
                      <a:pt x="1001855" y="1057511"/>
                      <a:pt x="1003775" y="1127402"/>
                      <a:pt x="962482" y="1172794"/>
                    </a:cubicBezTo>
                    <a:lnTo>
                      <a:pt x="597637" y="1576654"/>
                    </a:lnTo>
                    <a:lnTo>
                      <a:pt x="710717" y="1678839"/>
                    </a:lnTo>
                    <a:lnTo>
                      <a:pt x="1019480" y="1337310"/>
                    </a:lnTo>
                    <a:lnTo>
                      <a:pt x="1020394" y="1338148"/>
                    </a:lnTo>
                    <a:lnTo>
                      <a:pt x="1490701" y="813130"/>
                    </a:lnTo>
                    <a:cubicBezTo>
                      <a:pt x="1503289" y="799026"/>
                      <a:pt x="1510185" y="780753"/>
                      <a:pt x="1510055" y="761848"/>
                    </a:cubicBezTo>
                    <a:lnTo>
                      <a:pt x="1507388" y="307924"/>
                    </a:lnTo>
                    <a:cubicBezTo>
                      <a:pt x="1506885" y="222702"/>
                      <a:pt x="1575557" y="153215"/>
                      <a:pt x="1660779" y="152705"/>
                    </a:cubicBezTo>
                    <a:cubicBezTo>
                      <a:pt x="1661084" y="152705"/>
                      <a:pt x="1661388" y="152705"/>
                      <a:pt x="1661693" y="152705"/>
                    </a:cubicBezTo>
                    <a:cubicBezTo>
                      <a:pt x="1745353" y="153208"/>
                      <a:pt x="1813545" y="219951"/>
                      <a:pt x="1815846" y="303581"/>
                    </a:cubicBezTo>
                    <a:lnTo>
                      <a:pt x="1833753" y="1111301"/>
                    </a:lnTo>
                    <a:lnTo>
                      <a:pt x="862203" y="2280971"/>
                    </a:lnTo>
                    <a:cubicBezTo>
                      <a:pt x="850880" y="2294641"/>
                      <a:pt x="844677" y="2311832"/>
                      <a:pt x="844677" y="2329587"/>
                    </a:cubicBezTo>
                    <a:lnTo>
                      <a:pt x="844677" y="2435733"/>
                    </a:lnTo>
                    <a:lnTo>
                      <a:pt x="997077" y="2435733"/>
                    </a:lnTo>
                    <a:lnTo>
                      <a:pt x="997077" y="2357171"/>
                    </a:lnTo>
                    <a:lnTo>
                      <a:pt x="1969237" y="1186434"/>
                    </a:lnTo>
                    <a:cubicBezTo>
                      <a:pt x="1980956" y="1172307"/>
                      <a:pt x="1987182" y="1154415"/>
                      <a:pt x="1986763" y="1136066"/>
                    </a:cubicBezTo>
                    <a:lnTo>
                      <a:pt x="1968246" y="299847"/>
                    </a:lnTo>
                    <a:cubicBezTo>
                      <a:pt x="1963605" y="133602"/>
                      <a:pt x="1828000" y="960"/>
                      <a:pt x="1661693" y="0"/>
                    </a:cubicBezTo>
                    <a:close/>
                    <a:moveTo>
                      <a:pt x="920877" y="2754173"/>
                    </a:moveTo>
                    <a:lnTo>
                      <a:pt x="937260" y="2754173"/>
                    </a:lnTo>
                    <a:lnTo>
                      <a:pt x="937260" y="2996337"/>
                    </a:lnTo>
                    <a:lnTo>
                      <a:pt x="152400" y="2996337"/>
                    </a:lnTo>
                    <a:lnTo>
                      <a:pt x="152400" y="2754173"/>
                    </a:lnTo>
                    <a:lnTo>
                      <a:pt x="920877" y="2754173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554E8469-7683-FF40-B7AB-C75B2D29A046}"/>
                  </a:ext>
                </a:extLst>
              </p:cNvPr>
              <p:cNvSpPr/>
              <p:nvPr/>
            </p:nvSpPr>
            <p:spPr>
              <a:xfrm>
                <a:off x="3875063" y="2729560"/>
                <a:ext cx="1986926" cy="3148736"/>
              </a:xfrm>
              <a:custGeom>
                <a:avLst/>
                <a:gdLst>
                  <a:gd name="connsiteX0" fmla="*/ 989773 w 1986926"/>
                  <a:gd name="connsiteY0" fmla="*/ 2601773 h 3148736"/>
                  <a:gd name="connsiteX1" fmla="*/ 973466 w 1986926"/>
                  <a:gd name="connsiteY1" fmla="*/ 2601773 h 3148736"/>
                  <a:gd name="connsiteX2" fmla="*/ 897266 w 1986926"/>
                  <a:gd name="connsiteY2" fmla="*/ 2677973 h 3148736"/>
                  <a:gd name="connsiteX3" fmla="*/ 897266 w 1986926"/>
                  <a:gd name="connsiteY3" fmla="*/ 3072537 h 3148736"/>
                  <a:gd name="connsiteX4" fmla="*/ 973466 w 1986926"/>
                  <a:gd name="connsiteY4" fmla="*/ 3148736 h 3148736"/>
                  <a:gd name="connsiteX5" fmla="*/ 1910726 w 1986926"/>
                  <a:gd name="connsiteY5" fmla="*/ 3148736 h 3148736"/>
                  <a:gd name="connsiteX6" fmla="*/ 1986926 w 1986926"/>
                  <a:gd name="connsiteY6" fmla="*/ 3072537 h 3148736"/>
                  <a:gd name="connsiteX7" fmla="*/ 1986926 w 1986926"/>
                  <a:gd name="connsiteY7" fmla="*/ 2677973 h 3148736"/>
                  <a:gd name="connsiteX8" fmla="*/ 1910726 w 1986926"/>
                  <a:gd name="connsiteY8" fmla="*/ 2601773 h 3148736"/>
                  <a:gd name="connsiteX9" fmla="*/ 1142173 w 1986926"/>
                  <a:gd name="connsiteY9" fmla="*/ 2601773 h 3148736"/>
                  <a:gd name="connsiteX10" fmla="*/ 1142173 w 1986926"/>
                  <a:gd name="connsiteY10" fmla="*/ 2329587 h 3148736"/>
                  <a:gd name="connsiteX11" fmla="*/ 1124571 w 1986926"/>
                  <a:gd name="connsiteY11" fmla="*/ 2280971 h 3148736"/>
                  <a:gd name="connsiteX12" fmla="*/ 153021 w 1986926"/>
                  <a:gd name="connsiteY12" fmla="*/ 1110920 h 3148736"/>
                  <a:gd name="connsiteX13" fmla="*/ 171156 w 1986926"/>
                  <a:gd name="connsiteY13" fmla="*/ 303200 h 3148736"/>
                  <a:gd name="connsiteX14" fmla="*/ 325309 w 1986926"/>
                  <a:gd name="connsiteY14" fmla="*/ 152324 h 3148736"/>
                  <a:gd name="connsiteX15" fmla="*/ 479542 w 1986926"/>
                  <a:gd name="connsiteY15" fmla="*/ 306400 h 3148736"/>
                  <a:gd name="connsiteX16" fmla="*/ 479538 w 1986926"/>
                  <a:gd name="connsiteY16" fmla="*/ 307543 h 3148736"/>
                  <a:gd name="connsiteX17" fmla="*/ 476871 w 1986926"/>
                  <a:gd name="connsiteY17" fmla="*/ 761467 h 3148736"/>
                  <a:gd name="connsiteX18" fmla="*/ 496302 w 1986926"/>
                  <a:gd name="connsiteY18" fmla="*/ 812749 h 3148736"/>
                  <a:gd name="connsiteX19" fmla="*/ 966608 w 1986926"/>
                  <a:gd name="connsiteY19" fmla="*/ 1337767 h 3148736"/>
                  <a:gd name="connsiteX20" fmla="*/ 967446 w 1986926"/>
                  <a:gd name="connsiteY20" fmla="*/ 1337005 h 3148736"/>
                  <a:gd name="connsiteX21" fmla="*/ 1276057 w 1986926"/>
                  <a:gd name="connsiteY21" fmla="*/ 1678534 h 3148736"/>
                  <a:gd name="connsiteX22" fmla="*/ 1389137 w 1986926"/>
                  <a:gd name="connsiteY22" fmla="*/ 1576349 h 3148736"/>
                  <a:gd name="connsiteX23" fmla="*/ 1024292 w 1986926"/>
                  <a:gd name="connsiteY23" fmla="*/ 1172490 h 3148736"/>
                  <a:gd name="connsiteX24" fmla="*/ 1028711 w 1986926"/>
                  <a:gd name="connsiteY24" fmla="*/ 1014146 h 3148736"/>
                  <a:gd name="connsiteX25" fmla="*/ 1111617 w 1986926"/>
                  <a:gd name="connsiteY25" fmla="*/ 980999 h 3148736"/>
                  <a:gd name="connsiteX26" fmla="*/ 1193303 w 1986926"/>
                  <a:gd name="connsiteY26" fmla="*/ 1017423 h 3148736"/>
                  <a:gd name="connsiteX27" fmla="*/ 1719769 w 1986926"/>
                  <a:gd name="connsiteY27" fmla="*/ 1582598 h 3148736"/>
                  <a:gd name="connsiteX28" fmla="*/ 1743544 w 1986926"/>
                  <a:gd name="connsiteY28" fmla="*/ 1643101 h 3148736"/>
                  <a:gd name="connsiteX29" fmla="*/ 1743544 w 1986926"/>
                  <a:gd name="connsiteY29" fmla="*/ 2419350 h 3148736"/>
                  <a:gd name="connsiteX30" fmla="*/ 1895944 w 1986926"/>
                  <a:gd name="connsiteY30" fmla="*/ 2419350 h 3148736"/>
                  <a:gd name="connsiteX31" fmla="*/ 1895944 w 1986926"/>
                  <a:gd name="connsiteY31" fmla="*/ 1643406 h 3148736"/>
                  <a:gd name="connsiteX32" fmla="*/ 1831174 w 1986926"/>
                  <a:gd name="connsiteY32" fmla="*/ 1478966 h 3148736"/>
                  <a:gd name="connsiteX33" fmla="*/ 1304784 w 1986926"/>
                  <a:gd name="connsiteY33" fmla="*/ 913790 h 3148736"/>
                  <a:gd name="connsiteX34" fmla="*/ 1114284 w 1986926"/>
                  <a:gd name="connsiteY34" fmla="*/ 828980 h 3148736"/>
                  <a:gd name="connsiteX35" fmla="*/ 921193 w 1986926"/>
                  <a:gd name="connsiteY35" fmla="*/ 906171 h 3148736"/>
                  <a:gd name="connsiteX36" fmla="*/ 862443 w 1986926"/>
                  <a:gd name="connsiteY36" fmla="*/ 993648 h 3148736"/>
                  <a:gd name="connsiteX37" fmla="*/ 628966 w 1986926"/>
                  <a:gd name="connsiteY37" fmla="*/ 733044 h 3148736"/>
                  <a:gd name="connsiteX38" fmla="*/ 631481 w 1986926"/>
                  <a:gd name="connsiteY38" fmla="*/ 308534 h 3148736"/>
                  <a:gd name="connsiteX39" fmla="*/ 326763 w 1986926"/>
                  <a:gd name="connsiteY39" fmla="*/ 8 h 3148736"/>
                  <a:gd name="connsiteX40" fmla="*/ 324852 w 1986926"/>
                  <a:gd name="connsiteY40" fmla="*/ 0 h 3148736"/>
                  <a:gd name="connsiteX41" fmla="*/ 18756 w 1986926"/>
                  <a:gd name="connsiteY41" fmla="*/ 299847 h 3148736"/>
                  <a:gd name="connsiteX42" fmla="*/ 11 w 1986926"/>
                  <a:gd name="connsiteY42" fmla="*/ 1136066 h 3148736"/>
                  <a:gd name="connsiteX43" fmla="*/ 17613 w 1986926"/>
                  <a:gd name="connsiteY43" fmla="*/ 1186434 h 3148736"/>
                  <a:gd name="connsiteX44" fmla="*/ 989773 w 1986926"/>
                  <a:gd name="connsiteY44" fmla="*/ 2357171 h 3148736"/>
                  <a:gd name="connsiteX45" fmla="*/ 1819820 w 1986926"/>
                  <a:gd name="connsiteY45" fmla="*/ 2754173 h 3148736"/>
                  <a:gd name="connsiteX46" fmla="*/ 1834450 w 1986926"/>
                  <a:gd name="connsiteY46" fmla="*/ 2754173 h 3148736"/>
                  <a:gd name="connsiteX47" fmla="*/ 1834450 w 1986926"/>
                  <a:gd name="connsiteY47" fmla="*/ 2996337 h 3148736"/>
                  <a:gd name="connsiteX48" fmla="*/ 1049590 w 1986926"/>
                  <a:gd name="connsiteY48" fmla="*/ 2996337 h 3148736"/>
                  <a:gd name="connsiteX49" fmla="*/ 1049590 w 1986926"/>
                  <a:gd name="connsiteY49" fmla="*/ 2754173 h 3148736"/>
                  <a:gd name="connsiteX50" fmla="*/ 1819820 w 1986926"/>
                  <a:gd name="connsiteY50" fmla="*/ 2754173 h 3148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86926" h="3148736">
                    <a:moveTo>
                      <a:pt x="989773" y="2601773"/>
                    </a:moveTo>
                    <a:lnTo>
                      <a:pt x="973466" y="2601773"/>
                    </a:lnTo>
                    <a:cubicBezTo>
                      <a:pt x="931381" y="2601773"/>
                      <a:pt x="897266" y="2635888"/>
                      <a:pt x="897266" y="2677973"/>
                    </a:cubicBezTo>
                    <a:lnTo>
                      <a:pt x="897266" y="3072537"/>
                    </a:lnTo>
                    <a:cubicBezTo>
                      <a:pt x="897266" y="3114622"/>
                      <a:pt x="931381" y="3148736"/>
                      <a:pt x="973466" y="3148736"/>
                    </a:cubicBezTo>
                    <a:lnTo>
                      <a:pt x="1910726" y="3148736"/>
                    </a:lnTo>
                    <a:cubicBezTo>
                      <a:pt x="1952812" y="3148736"/>
                      <a:pt x="1986926" y="3114622"/>
                      <a:pt x="1986926" y="3072537"/>
                    </a:cubicBezTo>
                    <a:lnTo>
                      <a:pt x="1986926" y="2677973"/>
                    </a:lnTo>
                    <a:cubicBezTo>
                      <a:pt x="1986926" y="2635888"/>
                      <a:pt x="1952812" y="2601773"/>
                      <a:pt x="1910726" y="2601773"/>
                    </a:cubicBezTo>
                    <a:lnTo>
                      <a:pt x="1142173" y="2601773"/>
                    </a:lnTo>
                    <a:lnTo>
                      <a:pt x="1142173" y="2329587"/>
                    </a:lnTo>
                    <a:cubicBezTo>
                      <a:pt x="1142150" y="2311824"/>
                      <a:pt x="1135925" y="2294626"/>
                      <a:pt x="1124571" y="2280971"/>
                    </a:cubicBezTo>
                    <a:lnTo>
                      <a:pt x="153021" y="1110920"/>
                    </a:lnTo>
                    <a:lnTo>
                      <a:pt x="171156" y="303200"/>
                    </a:lnTo>
                    <a:cubicBezTo>
                      <a:pt x="173456" y="219570"/>
                      <a:pt x="241650" y="152827"/>
                      <a:pt x="325309" y="152324"/>
                    </a:cubicBezTo>
                    <a:cubicBezTo>
                      <a:pt x="410445" y="152278"/>
                      <a:pt x="479497" y="221262"/>
                      <a:pt x="479542" y="306400"/>
                    </a:cubicBezTo>
                    <a:cubicBezTo>
                      <a:pt x="479542" y="306781"/>
                      <a:pt x="479540" y="307162"/>
                      <a:pt x="479538" y="307543"/>
                    </a:cubicBezTo>
                    <a:lnTo>
                      <a:pt x="476871" y="761467"/>
                    </a:lnTo>
                    <a:cubicBezTo>
                      <a:pt x="476802" y="780372"/>
                      <a:pt x="483723" y="798637"/>
                      <a:pt x="496302" y="812749"/>
                    </a:cubicBezTo>
                    <a:lnTo>
                      <a:pt x="966608" y="1337767"/>
                    </a:lnTo>
                    <a:lnTo>
                      <a:pt x="967446" y="1337005"/>
                    </a:lnTo>
                    <a:lnTo>
                      <a:pt x="1276057" y="1678534"/>
                    </a:lnTo>
                    <a:lnTo>
                      <a:pt x="1389137" y="1576349"/>
                    </a:lnTo>
                    <a:lnTo>
                      <a:pt x="1024292" y="1172490"/>
                    </a:lnTo>
                    <a:cubicBezTo>
                      <a:pt x="983022" y="1127082"/>
                      <a:pt x="984972" y="1057184"/>
                      <a:pt x="1028711" y="1014146"/>
                    </a:cubicBezTo>
                    <a:cubicBezTo>
                      <a:pt x="1050985" y="992734"/>
                      <a:pt x="1080725" y="980847"/>
                      <a:pt x="1111617" y="980999"/>
                    </a:cubicBezTo>
                    <a:cubicBezTo>
                      <a:pt x="1142661" y="981540"/>
                      <a:pt x="1172150" y="994692"/>
                      <a:pt x="1193303" y="1017423"/>
                    </a:cubicBezTo>
                    <a:lnTo>
                      <a:pt x="1719769" y="1582598"/>
                    </a:lnTo>
                    <a:cubicBezTo>
                      <a:pt x="1735078" y="1599019"/>
                      <a:pt x="1743574" y="1620644"/>
                      <a:pt x="1743544" y="1643101"/>
                    </a:cubicBezTo>
                    <a:lnTo>
                      <a:pt x="1743544" y="2419350"/>
                    </a:lnTo>
                    <a:lnTo>
                      <a:pt x="1895944" y="2419350"/>
                    </a:lnTo>
                    <a:lnTo>
                      <a:pt x="1895944" y="1643406"/>
                    </a:lnTo>
                    <a:cubicBezTo>
                      <a:pt x="1896027" y="1582354"/>
                      <a:pt x="1872870" y="1523558"/>
                      <a:pt x="1831174" y="1478966"/>
                    </a:cubicBezTo>
                    <a:lnTo>
                      <a:pt x="1304784" y="913790"/>
                    </a:lnTo>
                    <a:cubicBezTo>
                      <a:pt x="1255528" y="860694"/>
                      <a:pt x="1186704" y="830047"/>
                      <a:pt x="1114284" y="828980"/>
                    </a:cubicBezTo>
                    <a:cubicBezTo>
                      <a:pt x="1042031" y="826968"/>
                      <a:pt x="972148" y="854903"/>
                      <a:pt x="921193" y="906171"/>
                    </a:cubicBezTo>
                    <a:cubicBezTo>
                      <a:pt x="895986" y="931134"/>
                      <a:pt x="876014" y="960875"/>
                      <a:pt x="862443" y="993648"/>
                    </a:cubicBezTo>
                    <a:lnTo>
                      <a:pt x="628966" y="733044"/>
                    </a:lnTo>
                    <a:lnTo>
                      <a:pt x="631481" y="308534"/>
                    </a:lnTo>
                    <a:cubicBezTo>
                      <a:pt x="632532" y="139187"/>
                      <a:pt x="496106" y="1059"/>
                      <a:pt x="326763" y="8"/>
                    </a:cubicBezTo>
                    <a:cubicBezTo>
                      <a:pt x="326126" y="0"/>
                      <a:pt x="325489" y="0"/>
                      <a:pt x="324852" y="0"/>
                    </a:cubicBezTo>
                    <a:cubicBezTo>
                      <a:pt x="158720" y="1204"/>
                      <a:pt x="23389" y="133777"/>
                      <a:pt x="18756" y="299847"/>
                    </a:cubicBezTo>
                    <a:lnTo>
                      <a:pt x="11" y="1136066"/>
                    </a:lnTo>
                    <a:cubicBezTo>
                      <a:pt x="-302" y="1154415"/>
                      <a:pt x="5940" y="1172276"/>
                      <a:pt x="17613" y="1186434"/>
                    </a:cubicBezTo>
                    <a:lnTo>
                      <a:pt x="989773" y="2357171"/>
                    </a:lnTo>
                    <a:close/>
                    <a:moveTo>
                      <a:pt x="1819820" y="2754173"/>
                    </a:moveTo>
                    <a:lnTo>
                      <a:pt x="1834450" y="2754173"/>
                    </a:lnTo>
                    <a:lnTo>
                      <a:pt x="1834450" y="2996337"/>
                    </a:lnTo>
                    <a:lnTo>
                      <a:pt x="1049590" y="2996337"/>
                    </a:lnTo>
                    <a:lnTo>
                      <a:pt x="1049590" y="2754173"/>
                    </a:lnTo>
                    <a:lnTo>
                      <a:pt x="1819820" y="2754173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8B8C8A24-6A50-FB49-A061-DE77C27BBD42}"/>
                  </a:ext>
                </a:extLst>
              </p:cNvPr>
              <p:cNvSpPr/>
              <p:nvPr/>
            </p:nvSpPr>
            <p:spPr>
              <a:xfrm>
                <a:off x="4447775" y="1051714"/>
                <a:ext cx="3372052" cy="3037463"/>
              </a:xfrm>
              <a:custGeom>
                <a:avLst/>
                <a:gdLst>
                  <a:gd name="connsiteX0" fmla="*/ 357084 w 3372052"/>
                  <a:gd name="connsiteY0" fmla="*/ 1745203 h 3037463"/>
                  <a:gd name="connsiteX1" fmla="*/ 1627033 w 3372052"/>
                  <a:gd name="connsiteY1" fmla="*/ 3015152 h 3037463"/>
                  <a:gd name="connsiteX2" fmla="*/ 1734780 w 3372052"/>
                  <a:gd name="connsiteY2" fmla="*/ 3015152 h 3037463"/>
                  <a:gd name="connsiteX3" fmla="*/ 3004577 w 3372052"/>
                  <a:gd name="connsiteY3" fmla="*/ 1745203 h 3037463"/>
                  <a:gd name="connsiteX4" fmla="*/ 3340619 w 3372052"/>
                  <a:gd name="connsiteY4" fmla="*/ 701872 h 3037463"/>
                  <a:gd name="connsiteX5" fmla="*/ 2670059 w 3372052"/>
                  <a:gd name="connsiteY5" fmla="*/ 31312 h 3037463"/>
                  <a:gd name="connsiteX6" fmla="*/ 1680907 w 3372052"/>
                  <a:gd name="connsiteY6" fmla="*/ 316148 h 3037463"/>
                  <a:gd name="connsiteX7" fmla="*/ 277912 w 3372052"/>
                  <a:gd name="connsiteY7" fmla="*/ 288335 h 3037463"/>
                  <a:gd name="connsiteX8" fmla="*/ 357084 w 3372052"/>
                  <a:gd name="connsiteY8" fmla="*/ 1745203 h 3037463"/>
                  <a:gd name="connsiteX9" fmla="*/ 385659 w 3372052"/>
                  <a:gd name="connsiteY9" fmla="*/ 396082 h 3037463"/>
                  <a:gd name="connsiteX10" fmla="*/ 948091 w 3372052"/>
                  <a:gd name="connsiteY10" fmla="*/ 160548 h 3037463"/>
                  <a:gd name="connsiteX11" fmla="*/ 1627033 w 3372052"/>
                  <a:gd name="connsiteY11" fmla="*/ 475254 h 3037463"/>
                  <a:gd name="connsiteX12" fmla="*/ 1734780 w 3372052"/>
                  <a:gd name="connsiteY12" fmla="*/ 475254 h 3037463"/>
                  <a:gd name="connsiteX13" fmla="*/ 2631197 w 3372052"/>
                  <a:gd name="connsiteY13" fmla="*/ 178683 h 3037463"/>
                  <a:gd name="connsiteX14" fmla="*/ 3193858 w 3372052"/>
                  <a:gd name="connsiteY14" fmla="*/ 741344 h 3037463"/>
                  <a:gd name="connsiteX15" fmla="*/ 2897287 w 3372052"/>
                  <a:gd name="connsiteY15" fmla="*/ 1637456 h 3037463"/>
                  <a:gd name="connsiteX16" fmla="*/ 1680907 w 3372052"/>
                  <a:gd name="connsiteY16" fmla="*/ 2853532 h 3037463"/>
                  <a:gd name="connsiteX17" fmla="*/ 464831 w 3372052"/>
                  <a:gd name="connsiteY17" fmla="*/ 1637456 h 3037463"/>
                  <a:gd name="connsiteX18" fmla="*/ 385659 w 3372052"/>
                  <a:gd name="connsiteY18" fmla="*/ 396082 h 303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72052" h="3037463">
                    <a:moveTo>
                      <a:pt x="357084" y="1745203"/>
                    </a:moveTo>
                    <a:lnTo>
                      <a:pt x="1627033" y="3015152"/>
                    </a:lnTo>
                    <a:cubicBezTo>
                      <a:pt x="1656789" y="3044900"/>
                      <a:pt x="1705024" y="3044900"/>
                      <a:pt x="1734780" y="3015152"/>
                    </a:cubicBezTo>
                    <a:lnTo>
                      <a:pt x="3004577" y="1745203"/>
                    </a:lnTo>
                    <a:cubicBezTo>
                      <a:pt x="3313111" y="1436669"/>
                      <a:pt x="3435564" y="1056431"/>
                      <a:pt x="3340619" y="701872"/>
                    </a:cubicBezTo>
                    <a:cubicBezTo>
                      <a:pt x="3252456" y="374891"/>
                      <a:pt x="2997041" y="119477"/>
                      <a:pt x="2670059" y="31312"/>
                    </a:cubicBezTo>
                    <a:cubicBezTo>
                      <a:pt x="2336456" y="-57918"/>
                      <a:pt x="1979230" y="45562"/>
                      <a:pt x="1680907" y="316148"/>
                    </a:cubicBezTo>
                    <a:cubicBezTo>
                      <a:pt x="1187664" y="-130613"/>
                      <a:pt x="608163" y="-41840"/>
                      <a:pt x="277912" y="288335"/>
                    </a:cubicBezTo>
                    <a:cubicBezTo>
                      <a:pt x="-64454" y="630625"/>
                      <a:pt x="-147207" y="1240987"/>
                      <a:pt x="357084" y="1745203"/>
                    </a:cubicBezTo>
                    <a:close/>
                    <a:moveTo>
                      <a:pt x="385659" y="396082"/>
                    </a:moveTo>
                    <a:cubicBezTo>
                      <a:pt x="534554" y="246198"/>
                      <a:pt x="736819" y="161492"/>
                      <a:pt x="948091" y="160548"/>
                    </a:cubicBezTo>
                    <a:cubicBezTo>
                      <a:pt x="1164804" y="160548"/>
                      <a:pt x="1402548" y="250768"/>
                      <a:pt x="1627033" y="475254"/>
                    </a:cubicBezTo>
                    <a:cubicBezTo>
                      <a:pt x="1656789" y="505001"/>
                      <a:pt x="1705024" y="505001"/>
                      <a:pt x="1734780" y="475254"/>
                    </a:cubicBezTo>
                    <a:cubicBezTo>
                      <a:pt x="2007881" y="202229"/>
                      <a:pt x="2326397" y="96921"/>
                      <a:pt x="2631197" y="178683"/>
                    </a:cubicBezTo>
                    <a:cubicBezTo>
                      <a:pt x="2905555" y="252675"/>
                      <a:pt x="3119868" y="466985"/>
                      <a:pt x="3193858" y="741344"/>
                    </a:cubicBezTo>
                    <a:cubicBezTo>
                      <a:pt x="3275544" y="1046144"/>
                      <a:pt x="3170236" y="1364508"/>
                      <a:pt x="2897287" y="1637456"/>
                    </a:cubicBezTo>
                    <a:lnTo>
                      <a:pt x="1680907" y="2853532"/>
                    </a:lnTo>
                    <a:lnTo>
                      <a:pt x="464831" y="1637456"/>
                    </a:lnTo>
                    <a:cubicBezTo>
                      <a:pt x="11212" y="1183837"/>
                      <a:pt x="105777" y="675964"/>
                      <a:pt x="385659" y="3960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381C5D-BA44-F845-9D10-E9A2085AF85A}"/>
              </a:ext>
            </a:extLst>
          </p:cNvPr>
          <p:cNvSpPr txBox="1"/>
          <p:nvPr/>
        </p:nvSpPr>
        <p:spPr>
          <a:xfrm>
            <a:off x="4913607" y="4536857"/>
            <a:ext cx="548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medical supply or device loan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1414FE-6E9D-7443-A125-A9CF5F2CD1CC}"/>
              </a:ext>
            </a:extLst>
          </p:cNvPr>
          <p:cNvSpPr txBox="1"/>
          <p:nvPr/>
        </p:nvSpPr>
        <p:spPr>
          <a:xfrm>
            <a:off x="4913607" y="4115842"/>
            <a:ext cx="548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forgiveness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F6128B-FB48-404C-8242-42E8E1DE1044}"/>
              </a:ext>
            </a:extLst>
          </p:cNvPr>
          <p:cNvSpPr txBox="1"/>
          <p:nvPr/>
        </p:nvSpPr>
        <p:spPr>
          <a:xfrm>
            <a:off x="4913607" y="4957872"/>
            <a:ext cx="548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C09C19-AF9A-3349-9A61-D19866FEEA34}"/>
              </a:ext>
            </a:extLst>
          </p:cNvPr>
          <p:cNvSpPr/>
          <p:nvPr/>
        </p:nvSpPr>
        <p:spPr>
          <a:xfrm>
            <a:off x="2116899" y="4114794"/>
            <a:ext cx="2943616" cy="1221292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lIns="182880" tIns="182880" anchor="ctr" anchorCtr="0">
            <a:noAutofit/>
          </a:bodyPr>
          <a:lstStyle/>
          <a:p>
            <a:pPr>
              <a:lnSpc>
                <a:spcPts val="2300"/>
              </a:lnSpc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300"/>
              </a:lnSpc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NATURES </a:t>
            </a:r>
          </a:p>
          <a:p>
            <a:pPr>
              <a:lnSpc>
                <a:spcPts val="2300"/>
              </a:lnSpc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PAYMENT:</a:t>
            </a:r>
          </a:p>
        </p:txBody>
      </p:sp>
      <p:grpSp>
        <p:nvGrpSpPr>
          <p:cNvPr id="65" name="Graphic 63">
            <a:extLst>
              <a:ext uri="{FF2B5EF4-FFF2-40B4-BE49-F238E27FC236}">
                <a16:creationId xmlns:a16="http://schemas.microsoft.com/office/drawing/2014/main" id="{4D22E8EB-057E-F74E-A71F-073EE0D286B1}"/>
              </a:ext>
            </a:extLst>
          </p:cNvPr>
          <p:cNvGrpSpPr>
            <a:grpSpLocks noChangeAspect="1"/>
          </p:cNvGrpSpPr>
          <p:nvPr/>
        </p:nvGrpSpPr>
        <p:grpSpPr>
          <a:xfrm>
            <a:off x="3858016" y="3821121"/>
            <a:ext cx="832104" cy="823698"/>
            <a:chOff x="3657600" y="1015290"/>
            <a:chExt cx="4876800" cy="4827535"/>
          </a:xfrm>
          <a:solidFill>
            <a:schemeClr val="accent1">
              <a:lumMod val="75000"/>
            </a:schemeClr>
          </a:solidFill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194CBEF-739C-7341-AFBF-BA27F942C60C}"/>
                </a:ext>
              </a:extLst>
            </p:cNvPr>
            <p:cNvSpPr/>
            <p:nvPr/>
          </p:nvSpPr>
          <p:spPr>
            <a:xfrm>
              <a:off x="3657600" y="2296572"/>
              <a:ext cx="4876800" cy="3546252"/>
            </a:xfrm>
            <a:custGeom>
              <a:avLst/>
              <a:gdLst>
                <a:gd name="connsiteX0" fmla="*/ 578358 w 4876800"/>
                <a:gd name="connsiteY0" fmla="*/ 0 h 3546252"/>
                <a:gd name="connsiteX1" fmla="*/ 395192 w 4876800"/>
                <a:gd name="connsiteY1" fmla="*/ 0 h 3546252"/>
                <a:gd name="connsiteX2" fmla="*/ 114872 w 4876800"/>
                <a:gd name="connsiteY2" fmla="*/ 280321 h 3546252"/>
                <a:gd name="connsiteX3" fmla="*/ 114872 w 4876800"/>
                <a:gd name="connsiteY3" fmla="*/ 543211 h 3546252"/>
                <a:gd name="connsiteX4" fmla="*/ 395192 w 4876800"/>
                <a:gd name="connsiteY4" fmla="*/ 823532 h 3546252"/>
                <a:gd name="connsiteX5" fmla="*/ 423196 w 4876800"/>
                <a:gd name="connsiteY5" fmla="*/ 823532 h 3546252"/>
                <a:gd name="connsiteX6" fmla="*/ 387096 w 4876800"/>
                <a:gd name="connsiteY6" fmla="*/ 960977 h 3546252"/>
                <a:gd name="connsiteX7" fmla="*/ 387096 w 4876800"/>
                <a:gd name="connsiteY7" fmla="*/ 1223867 h 3546252"/>
                <a:gd name="connsiteX8" fmla="*/ 423196 w 4876800"/>
                <a:gd name="connsiteY8" fmla="*/ 1361313 h 3546252"/>
                <a:gd name="connsiteX9" fmla="*/ 280321 w 4876800"/>
                <a:gd name="connsiteY9" fmla="*/ 1361313 h 3546252"/>
                <a:gd name="connsiteX10" fmla="*/ 0 w 4876800"/>
                <a:gd name="connsiteY10" fmla="*/ 1641539 h 3546252"/>
                <a:gd name="connsiteX11" fmla="*/ 0 w 4876800"/>
                <a:gd name="connsiteY11" fmla="*/ 1904428 h 3546252"/>
                <a:gd name="connsiteX12" fmla="*/ 229362 w 4876800"/>
                <a:gd name="connsiteY12" fmla="*/ 2179987 h 3546252"/>
                <a:gd name="connsiteX13" fmla="*/ 190500 w 4876800"/>
                <a:gd name="connsiteY13" fmla="*/ 2322195 h 3546252"/>
                <a:gd name="connsiteX14" fmla="*/ 190500 w 4876800"/>
                <a:gd name="connsiteY14" fmla="*/ 2585085 h 3546252"/>
                <a:gd name="connsiteX15" fmla="*/ 236125 w 4876800"/>
                <a:gd name="connsiteY15" fmla="*/ 2738057 h 3546252"/>
                <a:gd name="connsiteX16" fmla="*/ 47625 w 4876800"/>
                <a:gd name="connsiteY16" fmla="*/ 3002947 h 3546252"/>
                <a:gd name="connsiteX17" fmla="*/ 47625 w 4876800"/>
                <a:gd name="connsiteY17" fmla="*/ 3265837 h 3546252"/>
                <a:gd name="connsiteX18" fmla="*/ 327946 w 4876800"/>
                <a:gd name="connsiteY18" fmla="*/ 3546158 h 3546252"/>
                <a:gd name="connsiteX19" fmla="*/ 2587371 w 4876800"/>
                <a:gd name="connsiteY19" fmla="*/ 3546158 h 3546252"/>
                <a:gd name="connsiteX20" fmla="*/ 2835212 w 4876800"/>
                <a:gd name="connsiteY20" fmla="*/ 3396615 h 3546252"/>
                <a:gd name="connsiteX21" fmla="*/ 3466719 w 4876800"/>
                <a:gd name="connsiteY21" fmla="*/ 3546253 h 3546252"/>
                <a:gd name="connsiteX22" fmla="*/ 4876800 w 4876800"/>
                <a:gd name="connsiteY22" fmla="*/ 2136077 h 3546252"/>
                <a:gd name="connsiteX23" fmla="*/ 4493324 w 4876800"/>
                <a:gd name="connsiteY23" fmla="*/ 1169480 h 3546252"/>
                <a:gd name="connsiteX24" fmla="*/ 4493324 w 4876800"/>
                <a:gd name="connsiteY24" fmla="*/ 1169480 h 3546252"/>
                <a:gd name="connsiteX25" fmla="*/ 4392359 w 4876800"/>
                <a:gd name="connsiteY25" fmla="*/ 1166432 h 3546252"/>
                <a:gd name="connsiteX26" fmla="*/ 4389311 w 4876800"/>
                <a:gd name="connsiteY26" fmla="*/ 1267397 h 3546252"/>
                <a:gd name="connsiteX27" fmla="*/ 4733925 w 4876800"/>
                <a:gd name="connsiteY27" fmla="*/ 2136077 h 3546252"/>
                <a:gd name="connsiteX28" fmla="*/ 3466719 w 4876800"/>
                <a:gd name="connsiteY28" fmla="*/ 3403283 h 3546252"/>
                <a:gd name="connsiteX29" fmla="*/ 2199608 w 4876800"/>
                <a:gd name="connsiteY29" fmla="*/ 2136077 h 3546252"/>
                <a:gd name="connsiteX30" fmla="*/ 3466719 w 4876800"/>
                <a:gd name="connsiteY30" fmla="*/ 868966 h 3546252"/>
                <a:gd name="connsiteX31" fmla="*/ 4184428 w 4876800"/>
                <a:gd name="connsiteY31" fmla="*/ 1091756 h 3546252"/>
                <a:gd name="connsiteX32" fmla="*/ 4283774 w 4876800"/>
                <a:gd name="connsiteY32" fmla="*/ 1073468 h 3546252"/>
                <a:gd name="connsiteX33" fmla="*/ 4265486 w 4876800"/>
                <a:gd name="connsiteY33" fmla="*/ 974122 h 3546252"/>
                <a:gd name="connsiteX34" fmla="*/ 3466814 w 4876800"/>
                <a:gd name="connsiteY34" fmla="*/ 726186 h 3546252"/>
                <a:gd name="connsiteX35" fmla="*/ 3129344 w 4876800"/>
                <a:gd name="connsiteY35" fmla="*/ 767143 h 3546252"/>
                <a:gd name="connsiteX36" fmla="*/ 2926937 w 4876800"/>
                <a:gd name="connsiteY36" fmla="*/ 680847 h 3546252"/>
                <a:gd name="connsiteX37" fmla="*/ 2898839 w 4876800"/>
                <a:gd name="connsiteY37" fmla="*/ 680847 h 3546252"/>
                <a:gd name="connsiteX38" fmla="*/ 2935034 w 4876800"/>
                <a:gd name="connsiteY38" fmla="*/ 543401 h 3546252"/>
                <a:gd name="connsiteX39" fmla="*/ 2935034 w 4876800"/>
                <a:gd name="connsiteY39" fmla="*/ 280511 h 3546252"/>
                <a:gd name="connsiteX40" fmla="*/ 2654713 w 4876800"/>
                <a:gd name="connsiteY40" fmla="*/ 191 h 3546252"/>
                <a:gd name="connsiteX41" fmla="*/ 2350865 w 4876800"/>
                <a:gd name="connsiteY41" fmla="*/ 191 h 3546252"/>
                <a:gd name="connsiteX42" fmla="*/ 578358 w 4876800"/>
                <a:gd name="connsiteY42" fmla="*/ 191 h 3546252"/>
                <a:gd name="connsiteX43" fmla="*/ 333375 w 4876800"/>
                <a:gd name="connsiteY43" fmla="*/ 2585180 h 3546252"/>
                <a:gd name="connsiteX44" fmla="*/ 333375 w 4876800"/>
                <a:gd name="connsiteY44" fmla="*/ 2322290 h 3546252"/>
                <a:gd name="connsiteX45" fmla="*/ 470821 w 4876800"/>
                <a:gd name="connsiteY45" fmla="*/ 2184845 h 3546252"/>
                <a:gd name="connsiteX46" fmla="*/ 2057686 w 4876800"/>
                <a:gd name="connsiteY46" fmla="*/ 2184845 h 3546252"/>
                <a:gd name="connsiteX47" fmla="*/ 2184654 w 4876800"/>
                <a:gd name="connsiteY47" fmla="*/ 2722626 h 3546252"/>
                <a:gd name="connsiteX48" fmla="*/ 470821 w 4876800"/>
                <a:gd name="connsiteY48" fmla="*/ 2722626 h 3546252"/>
                <a:gd name="connsiteX49" fmla="*/ 333375 w 4876800"/>
                <a:gd name="connsiteY49" fmla="*/ 2585180 h 3546252"/>
                <a:gd name="connsiteX50" fmla="*/ 977741 w 4876800"/>
                <a:gd name="connsiteY50" fmla="*/ 680752 h 3546252"/>
                <a:gd name="connsiteX51" fmla="*/ 667417 w 4876800"/>
                <a:gd name="connsiteY51" fmla="*/ 680752 h 3546252"/>
                <a:gd name="connsiteX52" fmla="*/ 395192 w 4876800"/>
                <a:gd name="connsiteY52" fmla="*/ 680752 h 3546252"/>
                <a:gd name="connsiteX53" fmla="*/ 257747 w 4876800"/>
                <a:gd name="connsiteY53" fmla="*/ 543306 h 3546252"/>
                <a:gd name="connsiteX54" fmla="*/ 257747 w 4876800"/>
                <a:gd name="connsiteY54" fmla="*/ 543306 h 3546252"/>
                <a:gd name="connsiteX55" fmla="*/ 257747 w 4876800"/>
                <a:gd name="connsiteY55" fmla="*/ 280416 h 3546252"/>
                <a:gd name="connsiteX56" fmla="*/ 395192 w 4876800"/>
                <a:gd name="connsiteY56" fmla="*/ 142970 h 3546252"/>
                <a:gd name="connsiteX57" fmla="*/ 507301 w 4876800"/>
                <a:gd name="connsiteY57" fmla="*/ 142970 h 3546252"/>
                <a:gd name="connsiteX58" fmla="*/ 2421636 w 4876800"/>
                <a:gd name="connsiteY58" fmla="*/ 142970 h 3546252"/>
                <a:gd name="connsiteX59" fmla="*/ 2654618 w 4876800"/>
                <a:gd name="connsiteY59" fmla="*/ 142970 h 3546252"/>
                <a:gd name="connsiteX60" fmla="*/ 2792063 w 4876800"/>
                <a:gd name="connsiteY60" fmla="*/ 280416 h 3546252"/>
                <a:gd name="connsiteX61" fmla="*/ 2792063 w 4876800"/>
                <a:gd name="connsiteY61" fmla="*/ 280416 h 3546252"/>
                <a:gd name="connsiteX62" fmla="*/ 2792063 w 4876800"/>
                <a:gd name="connsiteY62" fmla="*/ 543306 h 3546252"/>
                <a:gd name="connsiteX63" fmla="*/ 2654618 w 4876800"/>
                <a:gd name="connsiteY63" fmla="*/ 680752 h 3546252"/>
                <a:gd name="connsiteX64" fmla="*/ 1951387 w 4876800"/>
                <a:gd name="connsiteY64" fmla="*/ 680752 h 3546252"/>
                <a:gd name="connsiteX65" fmla="*/ 977741 w 4876800"/>
                <a:gd name="connsiteY65" fmla="*/ 680752 h 3546252"/>
                <a:gd name="connsiteX66" fmla="*/ 977741 w 4876800"/>
                <a:gd name="connsiteY66" fmla="*/ 1361408 h 3546252"/>
                <a:gd name="connsiteX67" fmla="*/ 667417 w 4876800"/>
                <a:gd name="connsiteY67" fmla="*/ 1361408 h 3546252"/>
                <a:gd name="connsiteX68" fmla="*/ 529971 w 4876800"/>
                <a:gd name="connsiteY68" fmla="*/ 1223962 h 3546252"/>
                <a:gd name="connsiteX69" fmla="*/ 529971 w 4876800"/>
                <a:gd name="connsiteY69" fmla="*/ 961072 h 3546252"/>
                <a:gd name="connsiteX70" fmla="*/ 667417 w 4876800"/>
                <a:gd name="connsiteY70" fmla="*/ 823627 h 3546252"/>
                <a:gd name="connsiteX71" fmla="*/ 977741 w 4876800"/>
                <a:gd name="connsiteY71" fmla="*/ 823627 h 3546252"/>
                <a:gd name="connsiteX72" fmla="*/ 1951387 w 4876800"/>
                <a:gd name="connsiteY72" fmla="*/ 823627 h 3546252"/>
                <a:gd name="connsiteX73" fmla="*/ 2654618 w 4876800"/>
                <a:gd name="connsiteY73" fmla="*/ 823627 h 3546252"/>
                <a:gd name="connsiteX74" fmla="*/ 2926842 w 4876800"/>
                <a:gd name="connsiteY74" fmla="*/ 823627 h 3546252"/>
                <a:gd name="connsiteX75" fmla="*/ 2947511 w 4876800"/>
                <a:gd name="connsiteY75" fmla="*/ 825246 h 3546252"/>
                <a:gd name="connsiteX76" fmla="*/ 2947511 w 4876800"/>
                <a:gd name="connsiteY76" fmla="*/ 825246 h 3546252"/>
                <a:gd name="connsiteX77" fmla="*/ 2289239 w 4876800"/>
                <a:gd name="connsiteY77" fmla="*/ 1361408 h 3546252"/>
                <a:gd name="connsiteX78" fmla="*/ 1951387 w 4876800"/>
                <a:gd name="connsiteY78" fmla="*/ 1361408 h 3546252"/>
                <a:gd name="connsiteX79" fmla="*/ 977741 w 4876800"/>
                <a:gd name="connsiteY79" fmla="*/ 1361408 h 3546252"/>
                <a:gd name="connsiteX80" fmla="*/ 1951387 w 4876800"/>
                <a:gd name="connsiteY80" fmla="*/ 1504283 h 3546252"/>
                <a:gd name="connsiteX81" fmla="*/ 2206466 w 4876800"/>
                <a:gd name="connsiteY81" fmla="*/ 1504283 h 3546252"/>
                <a:gd name="connsiteX82" fmla="*/ 2059972 w 4876800"/>
                <a:gd name="connsiteY82" fmla="*/ 2041969 h 3546252"/>
                <a:gd name="connsiteX83" fmla="*/ 470821 w 4876800"/>
                <a:gd name="connsiteY83" fmla="*/ 2041969 h 3546252"/>
                <a:gd name="connsiteX84" fmla="*/ 280321 w 4876800"/>
                <a:gd name="connsiteY84" fmla="*/ 2041969 h 3546252"/>
                <a:gd name="connsiteX85" fmla="*/ 142875 w 4876800"/>
                <a:gd name="connsiteY85" fmla="*/ 1904524 h 3546252"/>
                <a:gd name="connsiteX86" fmla="*/ 142875 w 4876800"/>
                <a:gd name="connsiteY86" fmla="*/ 1641634 h 3546252"/>
                <a:gd name="connsiteX87" fmla="*/ 280321 w 4876800"/>
                <a:gd name="connsiteY87" fmla="*/ 1504283 h 3546252"/>
                <a:gd name="connsiteX88" fmla="*/ 667417 w 4876800"/>
                <a:gd name="connsiteY88" fmla="*/ 1504283 h 3546252"/>
                <a:gd name="connsiteX89" fmla="*/ 977741 w 4876800"/>
                <a:gd name="connsiteY89" fmla="*/ 1504283 h 3546252"/>
                <a:gd name="connsiteX90" fmla="*/ 1951387 w 4876800"/>
                <a:gd name="connsiteY90" fmla="*/ 1504283 h 3546252"/>
                <a:gd name="connsiteX91" fmla="*/ 2587371 w 4876800"/>
                <a:gd name="connsiteY91" fmla="*/ 3403283 h 3546252"/>
                <a:gd name="connsiteX92" fmla="*/ 327946 w 4876800"/>
                <a:gd name="connsiteY92" fmla="*/ 3403283 h 3546252"/>
                <a:gd name="connsiteX93" fmla="*/ 190500 w 4876800"/>
                <a:gd name="connsiteY93" fmla="*/ 3265837 h 3546252"/>
                <a:gd name="connsiteX94" fmla="*/ 190500 w 4876800"/>
                <a:gd name="connsiteY94" fmla="*/ 3002947 h 3546252"/>
                <a:gd name="connsiteX95" fmla="*/ 327946 w 4876800"/>
                <a:gd name="connsiteY95" fmla="*/ 2865501 h 3546252"/>
                <a:gd name="connsiteX96" fmla="*/ 470821 w 4876800"/>
                <a:gd name="connsiteY96" fmla="*/ 2865501 h 3546252"/>
                <a:gd name="connsiteX97" fmla="*/ 2260378 w 4876800"/>
                <a:gd name="connsiteY97" fmla="*/ 2865501 h 3546252"/>
                <a:gd name="connsiteX98" fmla="*/ 2710815 w 4876800"/>
                <a:gd name="connsiteY98" fmla="*/ 3325940 h 3546252"/>
                <a:gd name="connsiteX99" fmla="*/ 2587371 w 4876800"/>
                <a:gd name="connsiteY99" fmla="*/ 3403283 h 354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876800" h="3546252">
                  <a:moveTo>
                    <a:pt x="578358" y="0"/>
                  </a:moveTo>
                  <a:lnTo>
                    <a:pt x="395192" y="0"/>
                  </a:lnTo>
                  <a:cubicBezTo>
                    <a:pt x="240602" y="0"/>
                    <a:pt x="114872" y="125730"/>
                    <a:pt x="114872" y="280321"/>
                  </a:cubicBezTo>
                  <a:lnTo>
                    <a:pt x="114872" y="543211"/>
                  </a:lnTo>
                  <a:cubicBezTo>
                    <a:pt x="114872" y="697801"/>
                    <a:pt x="240602" y="823532"/>
                    <a:pt x="395192" y="823532"/>
                  </a:cubicBezTo>
                  <a:lnTo>
                    <a:pt x="423196" y="823532"/>
                  </a:lnTo>
                  <a:cubicBezTo>
                    <a:pt x="400241" y="864203"/>
                    <a:pt x="387096" y="911066"/>
                    <a:pt x="387096" y="960977"/>
                  </a:cubicBezTo>
                  <a:lnTo>
                    <a:pt x="387096" y="1223867"/>
                  </a:lnTo>
                  <a:cubicBezTo>
                    <a:pt x="387096" y="1273778"/>
                    <a:pt x="400241" y="1320641"/>
                    <a:pt x="423196" y="1361313"/>
                  </a:cubicBezTo>
                  <a:lnTo>
                    <a:pt x="280321" y="1361313"/>
                  </a:lnTo>
                  <a:cubicBezTo>
                    <a:pt x="125730" y="1361313"/>
                    <a:pt x="0" y="1487043"/>
                    <a:pt x="0" y="1641539"/>
                  </a:cubicBezTo>
                  <a:lnTo>
                    <a:pt x="0" y="1904428"/>
                  </a:lnTo>
                  <a:cubicBezTo>
                    <a:pt x="0" y="2041589"/>
                    <a:pt x="99060" y="2155984"/>
                    <a:pt x="229362" y="2179987"/>
                  </a:cubicBezTo>
                  <a:cubicBezTo>
                    <a:pt x="204692" y="2221706"/>
                    <a:pt x="190500" y="2270284"/>
                    <a:pt x="190500" y="2322195"/>
                  </a:cubicBezTo>
                  <a:lnTo>
                    <a:pt x="190500" y="2585085"/>
                  </a:lnTo>
                  <a:cubicBezTo>
                    <a:pt x="190500" y="2641473"/>
                    <a:pt x="207264" y="2694051"/>
                    <a:pt x="236125" y="2738057"/>
                  </a:cubicBezTo>
                  <a:cubicBezTo>
                    <a:pt x="126492" y="2776252"/>
                    <a:pt x="47625" y="2880455"/>
                    <a:pt x="47625" y="3002947"/>
                  </a:cubicBezTo>
                  <a:lnTo>
                    <a:pt x="47625" y="3265837"/>
                  </a:lnTo>
                  <a:cubicBezTo>
                    <a:pt x="47625" y="3420428"/>
                    <a:pt x="173355" y="3546158"/>
                    <a:pt x="327946" y="3546158"/>
                  </a:cubicBezTo>
                  <a:lnTo>
                    <a:pt x="2587371" y="3546158"/>
                  </a:lnTo>
                  <a:cubicBezTo>
                    <a:pt x="2693480" y="3546158"/>
                    <a:pt x="2787777" y="3486055"/>
                    <a:pt x="2835212" y="3396615"/>
                  </a:cubicBezTo>
                  <a:cubicBezTo>
                    <a:pt x="3025331" y="3492246"/>
                    <a:pt x="3239834" y="3546253"/>
                    <a:pt x="3466719" y="3546253"/>
                  </a:cubicBezTo>
                  <a:cubicBezTo>
                    <a:pt x="4244245" y="3546158"/>
                    <a:pt x="4876800" y="2913602"/>
                    <a:pt x="4876800" y="2136077"/>
                  </a:cubicBezTo>
                  <a:cubicBezTo>
                    <a:pt x="4876800" y="1775269"/>
                    <a:pt x="4740593" y="1431989"/>
                    <a:pt x="4493324" y="1169480"/>
                  </a:cubicBezTo>
                  <a:lnTo>
                    <a:pt x="4493324" y="1169480"/>
                  </a:lnTo>
                  <a:cubicBezTo>
                    <a:pt x="4466273" y="1140714"/>
                    <a:pt x="4421029" y="1139381"/>
                    <a:pt x="4392359" y="1166432"/>
                  </a:cubicBezTo>
                  <a:cubicBezTo>
                    <a:pt x="4363593" y="1193483"/>
                    <a:pt x="4362260" y="1238726"/>
                    <a:pt x="4389311" y="1267397"/>
                  </a:cubicBezTo>
                  <a:cubicBezTo>
                    <a:pt x="4611529" y="1503331"/>
                    <a:pt x="4733925" y="1811750"/>
                    <a:pt x="4733925" y="2136077"/>
                  </a:cubicBezTo>
                  <a:cubicBezTo>
                    <a:pt x="4733925" y="2834831"/>
                    <a:pt x="4165473" y="3403283"/>
                    <a:pt x="3466719" y="3403283"/>
                  </a:cubicBezTo>
                  <a:cubicBezTo>
                    <a:pt x="2768060" y="3403283"/>
                    <a:pt x="2199608" y="2834831"/>
                    <a:pt x="2199608" y="2136077"/>
                  </a:cubicBezTo>
                  <a:cubicBezTo>
                    <a:pt x="2199608" y="1437418"/>
                    <a:pt x="2768060" y="868966"/>
                    <a:pt x="3466719" y="868966"/>
                  </a:cubicBezTo>
                  <a:cubicBezTo>
                    <a:pt x="3724656" y="868966"/>
                    <a:pt x="3972878" y="946023"/>
                    <a:pt x="4184428" y="1091756"/>
                  </a:cubicBezTo>
                  <a:cubicBezTo>
                    <a:pt x="4216908" y="1114139"/>
                    <a:pt x="4261390" y="1105948"/>
                    <a:pt x="4283774" y="1073468"/>
                  </a:cubicBezTo>
                  <a:cubicBezTo>
                    <a:pt x="4306157" y="1040987"/>
                    <a:pt x="4297966" y="996505"/>
                    <a:pt x="4265486" y="974122"/>
                  </a:cubicBezTo>
                  <a:cubicBezTo>
                    <a:pt x="4030028" y="811911"/>
                    <a:pt x="3753803" y="726186"/>
                    <a:pt x="3466814" y="726186"/>
                  </a:cubicBezTo>
                  <a:cubicBezTo>
                    <a:pt x="3350514" y="726186"/>
                    <a:pt x="3237548" y="740474"/>
                    <a:pt x="3129344" y="767143"/>
                  </a:cubicBezTo>
                  <a:cubicBezTo>
                    <a:pt x="3076956" y="712375"/>
                    <a:pt x="3004471" y="680847"/>
                    <a:pt x="2926937" y="680847"/>
                  </a:cubicBezTo>
                  <a:lnTo>
                    <a:pt x="2898839" y="680847"/>
                  </a:lnTo>
                  <a:cubicBezTo>
                    <a:pt x="2921794" y="640175"/>
                    <a:pt x="2935034" y="593312"/>
                    <a:pt x="2935034" y="543401"/>
                  </a:cubicBezTo>
                  <a:lnTo>
                    <a:pt x="2935034" y="280511"/>
                  </a:lnTo>
                  <a:cubicBezTo>
                    <a:pt x="2935034" y="125921"/>
                    <a:pt x="2809304" y="191"/>
                    <a:pt x="2654713" y="191"/>
                  </a:cubicBezTo>
                  <a:lnTo>
                    <a:pt x="2350865" y="191"/>
                  </a:lnTo>
                  <a:lnTo>
                    <a:pt x="578358" y="191"/>
                  </a:lnTo>
                  <a:close/>
                  <a:moveTo>
                    <a:pt x="333375" y="2585180"/>
                  </a:moveTo>
                  <a:lnTo>
                    <a:pt x="333375" y="2322290"/>
                  </a:lnTo>
                  <a:cubicBezTo>
                    <a:pt x="333375" y="2246471"/>
                    <a:pt x="395002" y="2184845"/>
                    <a:pt x="470821" y="2184845"/>
                  </a:cubicBezTo>
                  <a:lnTo>
                    <a:pt x="2057686" y="2184845"/>
                  </a:lnTo>
                  <a:cubicBezTo>
                    <a:pt x="2064163" y="2376107"/>
                    <a:pt x="2109026" y="2557844"/>
                    <a:pt x="2184654" y="2722626"/>
                  </a:cubicBezTo>
                  <a:lnTo>
                    <a:pt x="470821" y="2722626"/>
                  </a:lnTo>
                  <a:cubicBezTo>
                    <a:pt x="395002" y="2722626"/>
                    <a:pt x="333375" y="2660904"/>
                    <a:pt x="333375" y="2585180"/>
                  </a:cubicBezTo>
                  <a:close/>
                  <a:moveTo>
                    <a:pt x="977741" y="680752"/>
                  </a:moveTo>
                  <a:lnTo>
                    <a:pt x="667417" y="680752"/>
                  </a:lnTo>
                  <a:lnTo>
                    <a:pt x="395192" y="680752"/>
                  </a:lnTo>
                  <a:cubicBezTo>
                    <a:pt x="319373" y="680752"/>
                    <a:pt x="257747" y="619125"/>
                    <a:pt x="257747" y="543306"/>
                  </a:cubicBezTo>
                  <a:lnTo>
                    <a:pt x="257747" y="543306"/>
                  </a:lnTo>
                  <a:lnTo>
                    <a:pt x="257747" y="280416"/>
                  </a:lnTo>
                  <a:cubicBezTo>
                    <a:pt x="257747" y="204597"/>
                    <a:pt x="319373" y="142970"/>
                    <a:pt x="395192" y="142970"/>
                  </a:cubicBezTo>
                  <a:lnTo>
                    <a:pt x="507301" y="142970"/>
                  </a:lnTo>
                  <a:lnTo>
                    <a:pt x="2421636" y="142970"/>
                  </a:lnTo>
                  <a:lnTo>
                    <a:pt x="2654618" y="142970"/>
                  </a:lnTo>
                  <a:cubicBezTo>
                    <a:pt x="2730437" y="142970"/>
                    <a:pt x="2792063" y="204597"/>
                    <a:pt x="2792063" y="280416"/>
                  </a:cubicBezTo>
                  <a:lnTo>
                    <a:pt x="2792063" y="280416"/>
                  </a:lnTo>
                  <a:lnTo>
                    <a:pt x="2792063" y="543306"/>
                  </a:lnTo>
                  <a:cubicBezTo>
                    <a:pt x="2792063" y="619125"/>
                    <a:pt x="2730437" y="680752"/>
                    <a:pt x="2654618" y="680752"/>
                  </a:cubicBezTo>
                  <a:lnTo>
                    <a:pt x="1951387" y="680752"/>
                  </a:lnTo>
                  <a:lnTo>
                    <a:pt x="977741" y="680752"/>
                  </a:lnTo>
                  <a:close/>
                  <a:moveTo>
                    <a:pt x="977741" y="1361408"/>
                  </a:moveTo>
                  <a:lnTo>
                    <a:pt x="667417" y="1361408"/>
                  </a:lnTo>
                  <a:cubicBezTo>
                    <a:pt x="591598" y="1361408"/>
                    <a:pt x="529971" y="1299782"/>
                    <a:pt x="529971" y="1223962"/>
                  </a:cubicBezTo>
                  <a:lnTo>
                    <a:pt x="529971" y="961072"/>
                  </a:lnTo>
                  <a:cubicBezTo>
                    <a:pt x="529971" y="885254"/>
                    <a:pt x="591598" y="823627"/>
                    <a:pt x="667417" y="823627"/>
                  </a:cubicBezTo>
                  <a:lnTo>
                    <a:pt x="977741" y="823627"/>
                  </a:lnTo>
                  <a:lnTo>
                    <a:pt x="1951387" y="823627"/>
                  </a:lnTo>
                  <a:lnTo>
                    <a:pt x="2654618" y="823627"/>
                  </a:lnTo>
                  <a:lnTo>
                    <a:pt x="2926842" y="823627"/>
                  </a:lnTo>
                  <a:cubicBezTo>
                    <a:pt x="2933795" y="823627"/>
                    <a:pt x="2940749" y="824198"/>
                    <a:pt x="2947511" y="825246"/>
                  </a:cubicBezTo>
                  <a:lnTo>
                    <a:pt x="2947511" y="825246"/>
                  </a:lnTo>
                  <a:cubicBezTo>
                    <a:pt x="2677097" y="932688"/>
                    <a:pt x="2447639" y="1121569"/>
                    <a:pt x="2289239" y="1361408"/>
                  </a:cubicBezTo>
                  <a:lnTo>
                    <a:pt x="1951387" y="1361408"/>
                  </a:lnTo>
                  <a:lnTo>
                    <a:pt x="977741" y="1361408"/>
                  </a:lnTo>
                  <a:close/>
                  <a:moveTo>
                    <a:pt x="1951387" y="1504283"/>
                  </a:moveTo>
                  <a:lnTo>
                    <a:pt x="2206466" y="1504283"/>
                  </a:lnTo>
                  <a:cubicBezTo>
                    <a:pt x="2124075" y="1667923"/>
                    <a:pt x="2072640" y="1849755"/>
                    <a:pt x="2059972" y="2041969"/>
                  </a:cubicBezTo>
                  <a:lnTo>
                    <a:pt x="470821" y="2041969"/>
                  </a:lnTo>
                  <a:lnTo>
                    <a:pt x="280321" y="2041969"/>
                  </a:lnTo>
                  <a:cubicBezTo>
                    <a:pt x="204502" y="2041969"/>
                    <a:pt x="142875" y="1980343"/>
                    <a:pt x="142875" y="1904524"/>
                  </a:cubicBezTo>
                  <a:lnTo>
                    <a:pt x="142875" y="1641634"/>
                  </a:lnTo>
                  <a:cubicBezTo>
                    <a:pt x="142875" y="1565910"/>
                    <a:pt x="204502" y="1504283"/>
                    <a:pt x="280321" y="1504283"/>
                  </a:cubicBezTo>
                  <a:lnTo>
                    <a:pt x="667417" y="1504283"/>
                  </a:lnTo>
                  <a:lnTo>
                    <a:pt x="977741" y="1504283"/>
                  </a:lnTo>
                  <a:lnTo>
                    <a:pt x="1951387" y="1504283"/>
                  </a:lnTo>
                  <a:close/>
                  <a:moveTo>
                    <a:pt x="2587371" y="3403283"/>
                  </a:moveTo>
                  <a:lnTo>
                    <a:pt x="327946" y="3403283"/>
                  </a:lnTo>
                  <a:cubicBezTo>
                    <a:pt x="252127" y="3403283"/>
                    <a:pt x="190500" y="3341656"/>
                    <a:pt x="190500" y="3265837"/>
                  </a:cubicBezTo>
                  <a:lnTo>
                    <a:pt x="190500" y="3002947"/>
                  </a:lnTo>
                  <a:cubicBezTo>
                    <a:pt x="190500" y="2927128"/>
                    <a:pt x="252127" y="2865501"/>
                    <a:pt x="327946" y="2865501"/>
                  </a:cubicBezTo>
                  <a:lnTo>
                    <a:pt x="470821" y="2865501"/>
                  </a:lnTo>
                  <a:lnTo>
                    <a:pt x="2260378" y="2865501"/>
                  </a:lnTo>
                  <a:cubicBezTo>
                    <a:pt x="2373154" y="3051334"/>
                    <a:pt x="2527649" y="3209163"/>
                    <a:pt x="2710815" y="3325940"/>
                  </a:cubicBezTo>
                  <a:cubicBezTo>
                    <a:pt x="2688336" y="3371945"/>
                    <a:pt x="2640997" y="3403283"/>
                    <a:pt x="2587371" y="34032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8306A6-8618-864B-939A-455957DF144A}"/>
                </a:ext>
              </a:extLst>
            </p:cNvPr>
            <p:cNvSpPr/>
            <p:nvPr/>
          </p:nvSpPr>
          <p:spPr>
            <a:xfrm>
              <a:off x="6736305" y="3741991"/>
              <a:ext cx="776197" cy="1381601"/>
            </a:xfrm>
            <a:custGeom>
              <a:avLst/>
              <a:gdLst>
                <a:gd name="connsiteX0" fmla="*/ 529079 w 776197"/>
                <a:gd name="connsiteY0" fmla="*/ 616553 h 1381601"/>
                <a:gd name="connsiteX1" fmla="*/ 452117 w 776197"/>
                <a:gd name="connsiteY1" fmla="*/ 593408 h 1381601"/>
                <a:gd name="connsiteX2" fmla="*/ 452117 w 776197"/>
                <a:gd name="connsiteY2" fmla="*/ 276892 h 1381601"/>
                <a:gd name="connsiteX3" fmla="*/ 578133 w 776197"/>
                <a:gd name="connsiteY3" fmla="*/ 323088 h 1381601"/>
                <a:gd name="connsiteX4" fmla="*/ 677764 w 776197"/>
                <a:gd name="connsiteY4" fmla="*/ 309086 h 1381601"/>
                <a:gd name="connsiteX5" fmla="*/ 664048 w 776197"/>
                <a:gd name="connsiteY5" fmla="*/ 208979 h 1381601"/>
                <a:gd name="connsiteX6" fmla="*/ 452117 w 776197"/>
                <a:gd name="connsiteY6" fmla="*/ 133160 h 1381601"/>
                <a:gd name="connsiteX7" fmla="*/ 452117 w 776197"/>
                <a:gd name="connsiteY7" fmla="*/ 71438 h 1381601"/>
                <a:gd name="connsiteX8" fmla="*/ 380679 w 776197"/>
                <a:gd name="connsiteY8" fmla="*/ 0 h 1381601"/>
                <a:gd name="connsiteX9" fmla="*/ 309242 w 776197"/>
                <a:gd name="connsiteY9" fmla="*/ 71438 h 1381601"/>
                <a:gd name="connsiteX10" fmla="*/ 309242 w 776197"/>
                <a:gd name="connsiteY10" fmla="*/ 137732 h 1381601"/>
                <a:gd name="connsiteX11" fmla="*/ 266951 w 776197"/>
                <a:gd name="connsiteY11" fmla="*/ 146495 h 1381601"/>
                <a:gd name="connsiteX12" fmla="*/ 37875 w 776197"/>
                <a:gd name="connsiteY12" fmla="*/ 380619 h 1381601"/>
                <a:gd name="connsiteX13" fmla="*/ 138744 w 776197"/>
                <a:gd name="connsiteY13" fmla="*/ 615887 h 1381601"/>
                <a:gd name="connsiteX14" fmla="*/ 309146 w 776197"/>
                <a:gd name="connsiteY14" fmla="*/ 695992 h 1381601"/>
                <a:gd name="connsiteX15" fmla="*/ 309146 w 776197"/>
                <a:gd name="connsiteY15" fmla="*/ 1096994 h 1381601"/>
                <a:gd name="connsiteX16" fmla="*/ 105312 w 776197"/>
                <a:gd name="connsiteY16" fmla="*/ 1037939 h 1381601"/>
                <a:gd name="connsiteX17" fmla="*/ 8538 w 776197"/>
                <a:gd name="connsiteY17" fmla="*/ 1066991 h 1381601"/>
                <a:gd name="connsiteX18" fmla="*/ 37589 w 776197"/>
                <a:gd name="connsiteY18" fmla="*/ 1163765 h 1381601"/>
                <a:gd name="connsiteX19" fmla="*/ 309242 w 776197"/>
                <a:gd name="connsiteY19" fmla="*/ 1240060 h 1381601"/>
                <a:gd name="connsiteX20" fmla="*/ 309242 w 776197"/>
                <a:gd name="connsiteY20" fmla="*/ 1310164 h 1381601"/>
                <a:gd name="connsiteX21" fmla="*/ 380679 w 776197"/>
                <a:gd name="connsiteY21" fmla="*/ 1381601 h 1381601"/>
                <a:gd name="connsiteX22" fmla="*/ 452117 w 776197"/>
                <a:gd name="connsiteY22" fmla="*/ 1310164 h 1381601"/>
                <a:gd name="connsiteX23" fmla="*/ 452117 w 776197"/>
                <a:gd name="connsiteY23" fmla="*/ 1235393 h 1381601"/>
                <a:gd name="connsiteX24" fmla="*/ 773395 w 776197"/>
                <a:gd name="connsiteY24" fmla="*/ 941927 h 1381601"/>
                <a:gd name="connsiteX25" fmla="*/ 529079 w 776197"/>
                <a:gd name="connsiteY25" fmla="*/ 616553 h 1381601"/>
                <a:gd name="connsiteX26" fmla="*/ 529079 w 776197"/>
                <a:gd name="connsiteY26" fmla="*/ 616553 h 1381601"/>
                <a:gd name="connsiteX27" fmla="*/ 216278 w 776197"/>
                <a:gd name="connsiteY27" fmla="*/ 495872 h 1381601"/>
                <a:gd name="connsiteX28" fmla="*/ 178845 w 776197"/>
                <a:gd name="connsiteY28" fmla="*/ 404051 h 1381601"/>
                <a:gd name="connsiteX29" fmla="*/ 301336 w 776197"/>
                <a:gd name="connsiteY29" fmla="*/ 285179 h 1381601"/>
                <a:gd name="connsiteX30" fmla="*/ 309146 w 776197"/>
                <a:gd name="connsiteY30" fmla="*/ 283369 h 1381601"/>
                <a:gd name="connsiteX31" fmla="*/ 309146 w 776197"/>
                <a:gd name="connsiteY31" fmla="*/ 542735 h 1381601"/>
                <a:gd name="connsiteX32" fmla="*/ 216278 w 776197"/>
                <a:gd name="connsiteY32" fmla="*/ 495872 h 1381601"/>
                <a:gd name="connsiteX33" fmla="*/ 631854 w 776197"/>
                <a:gd name="connsiteY33" fmla="*/ 922020 h 1381601"/>
                <a:gd name="connsiteX34" fmla="*/ 452021 w 776197"/>
                <a:gd name="connsiteY34" fmla="*/ 1089946 h 1381601"/>
                <a:gd name="connsiteX35" fmla="*/ 452021 w 776197"/>
                <a:gd name="connsiteY35" fmla="*/ 742855 h 1381601"/>
                <a:gd name="connsiteX36" fmla="*/ 489074 w 776197"/>
                <a:gd name="connsiteY36" fmla="*/ 753809 h 1381601"/>
                <a:gd name="connsiteX37" fmla="*/ 631854 w 776197"/>
                <a:gd name="connsiteY37" fmla="*/ 922020 h 138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6197" h="1381601">
                  <a:moveTo>
                    <a:pt x="529079" y="616553"/>
                  </a:moveTo>
                  <a:cubicBezTo>
                    <a:pt x="503838" y="609219"/>
                    <a:pt x="477930" y="601504"/>
                    <a:pt x="452117" y="593408"/>
                  </a:cubicBezTo>
                  <a:lnTo>
                    <a:pt x="452117" y="276892"/>
                  </a:lnTo>
                  <a:cubicBezTo>
                    <a:pt x="528793" y="288227"/>
                    <a:pt x="574608" y="320516"/>
                    <a:pt x="578133" y="323088"/>
                  </a:cubicBezTo>
                  <a:cubicBezTo>
                    <a:pt x="609565" y="346520"/>
                    <a:pt x="654047" y="340328"/>
                    <a:pt x="677764" y="309086"/>
                  </a:cubicBezTo>
                  <a:cubicBezTo>
                    <a:pt x="701672" y="277654"/>
                    <a:pt x="695480" y="232886"/>
                    <a:pt x="664048" y="208979"/>
                  </a:cubicBezTo>
                  <a:cubicBezTo>
                    <a:pt x="659476" y="205454"/>
                    <a:pt x="580514" y="146971"/>
                    <a:pt x="452117" y="133160"/>
                  </a:cubicBezTo>
                  <a:lnTo>
                    <a:pt x="452117" y="71438"/>
                  </a:lnTo>
                  <a:cubicBezTo>
                    <a:pt x="452117" y="32004"/>
                    <a:pt x="420113" y="0"/>
                    <a:pt x="380679" y="0"/>
                  </a:cubicBezTo>
                  <a:cubicBezTo>
                    <a:pt x="341246" y="0"/>
                    <a:pt x="309242" y="32004"/>
                    <a:pt x="309242" y="71438"/>
                  </a:cubicBezTo>
                  <a:lnTo>
                    <a:pt x="309242" y="137732"/>
                  </a:lnTo>
                  <a:cubicBezTo>
                    <a:pt x="295430" y="140018"/>
                    <a:pt x="281429" y="142970"/>
                    <a:pt x="266951" y="146495"/>
                  </a:cubicBezTo>
                  <a:cubicBezTo>
                    <a:pt x="146555" y="176403"/>
                    <a:pt x="56639" y="268224"/>
                    <a:pt x="37875" y="380619"/>
                  </a:cubicBezTo>
                  <a:cubicBezTo>
                    <a:pt x="22063" y="475393"/>
                    <a:pt x="60735" y="565500"/>
                    <a:pt x="138744" y="615887"/>
                  </a:cubicBezTo>
                  <a:cubicBezTo>
                    <a:pt x="181702" y="643604"/>
                    <a:pt x="235328" y="669036"/>
                    <a:pt x="309146" y="695992"/>
                  </a:cubicBezTo>
                  <a:lnTo>
                    <a:pt x="309146" y="1096994"/>
                  </a:lnTo>
                  <a:cubicBezTo>
                    <a:pt x="234947" y="1093851"/>
                    <a:pt x="185988" y="1081374"/>
                    <a:pt x="105312" y="1037939"/>
                  </a:cubicBezTo>
                  <a:cubicBezTo>
                    <a:pt x="70545" y="1019270"/>
                    <a:pt x="27206" y="1032225"/>
                    <a:pt x="8538" y="1066991"/>
                  </a:cubicBezTo>
                  <a:cubicBezTo>
                    <a:pt x="-10131" y="1101757"/>
                    <a:pt x="2822" y="1145096"/>
                    <a:pt x="37589" y="1163765"/>
                  </a:cubicBezTo>
                  <a:cubicBezTo>
                    <a:pt x="144269" y="1221201"/>
                    <a:pt x="213325" y="1236631"/>
                    <a:pt x="309242" y="1240060"/>
                  </a:cubicBezTo>
                  <a:lnTo>
                    <a:pt x="309242" y="1310164"/>
                  </a:lnTo>
                  <a:cubicBezTo>
                    <a:pt x="309242" y="1349597"/>
                    <a:pt x="341246" y="1381601"/>
                    <a:pt x="380679" y="1381601"/>
                  </a:cubicBezTo>
                  <a:cubicBezTo>
                    <a:pt x="420113" y="1381601"/>
                    <a:pt x="452117" y="1349597"/>
                    <a:pt x="452117" y="1310164"/>
                  </a:cubicBezTo>
                  <a:lnTo>
                    <a:pt x="452117" y="1235393"/>
                  </a:lnTo>
                  <a:cubicBezTo>
                    <a:pt x="640331" y="1207294"/>
                    <a:pt x="755012" y="1073658"/>
                    <a:pt x="773395" y="941927"/>
                  </a:cubicBezTo>
                  <a:cubicBezTo>
                    <a:pt x="794160" y="793433"/>
                    <a:pt x="698243" y="665798"/>
                    <a:pt x="529079" y="616553"/>
                  </a:cubicBezTo>
                  <a:lnTo>
                    <a:pt x="529079" y="616553"/>
                  </a:lnTo>
                  <a:close/>
                  <a:moveTo>
                    <a:pt x="216278" y="495872"/>
                  </a:moveTo>
                  <a:cubicBezTo>
                    <a:pt x="173225" y="468059"/>
                    <a:pt x="175701" y="422434"/>
                    <a:pt x="178845" y="404051"/>
                  </a:cubicBezTo>
                  <a:cubicBezTo>
                    <a:pt x="186274" y="359378"/>
                    <a:pt x="222374" y="304705"/>
                    <a:pt x="301336" y="285179"/>
                  </a:cubicBezTo>
                  <a:cubicBezTo>
                    <a:pt x="304003" y="284512"/>
                    <a:pt x="306575" y="283941"/>
                    <a:pt x="309146" y="283369"/>
                  </a:cubicBezTo>
                  <a:lnTo>
                    <a:pt x="309146" y="542735"/>
                  </a:lnTo>
                  <a:cubicBezTo>
                    <a:pt x="273809" y="527971"/>
                    <a:pt x="241805" y="512350"/>
                    <a:pt x="216278" y="495872"/>
                  </a:cubicBezTo>
                  <a:close/>
                  <a:moveTo>
                    <a:pt x="631854" y="922020"/>
                  </a:moveTo>
                  <a:cubicBezTo>
                    <a:pt x="621852" y="993839"/>
                    <a:pt x="558130" y="1066419"/>
                    <a:pt x="452021" y="1089946"/>
                  </a:cubicBezTo>
                  <a:lnTo>
                    <a:pt x="452021" y="742855"/>
                  </a:lnTo>
                  <a:cubicBezTo>
                    <a:pt x="464023" y="746475"/>
                    <a:pt x="476310" y="750094"/>
                    <a:pt x="489074" y="753809"/>
                  </a:cubicBezTo>
                  <a:cubicBezTo>
                    <a:pt x="590705" y="783336"/>
                    <a:pt x="642712" y="844582"/>
                    <a:pt x="631854" y="92202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47B1121C-0A73-7B4B-BD5A-9EE2BF52F90D}"/>
                </a:ext>
              </a:extLst>
            </p:cNvPr>
            <p:cNvSpPr/>
            <p:nvPr/>
          </p:nvSpPr>
          <p:spPr>
            <a:xfrm>
              <a:off x="6148958" y="3457384"/>
              <a:ext cx="1950719" cy="1950719"/>
            </a:xfrm>
            <a:custGeom>
              <a:avLst/>
              <a:gdLst>
                <a:gd name="connsiteX0" fmla="*/ 975360 w 1950719"/>
                <a:gd name="connsiteY0" fmla="*/ 0 h 1950719"/>
                <a:gd name="connsiteX1" fmla="*/ 0 w 1950719"/>
                <a:gd name="connsiteY1" fmla="*/ 975360 h 1950719"/>
                <a:gd name="connsiteX2" fmla="*/ 975360 w 1950719"/>
                <a:gd name="connsiteY2" fmla="*/ 1950720 h 1950719"/>
                <a:gd name="connsiteX3" fmla="*/ 1950720 w 1950719"/>
                <a:gd name="connsiteY3" fmla="*/ 975360 h 1950719"/>
                <a:gd name="connsiteX4" fmla="*/ 975360 w 1950719"/>
                <a:gd name="connsiteY4" fmla="*/ 0 h 1950719"/>
                <a:gd name="connsiteX5" fmla="*/ 975360 w 1950719"/>
                <a:gd name="connsiteY5" fmla="*/ 1807750 h 1950719"/>
                <a:gd name="connsiteX6" fmla="*/ 142875 w 1950719"/>
                <a:gd name="connsiteY6" fmla="*/ 975265 h 1950719"/>
                <a:gd name="connsiteX7" fmla="*/ 975360 w 1950719"/>
                <a:gd name="connsiteY7" fmla="*/ 142780 h 1950719"/>
                <a:gd name="connsiteX8" fmla="*/ 1807845 w 1950719"/>
                <a:gd name="connsiteY8" fmla="*/ 975265 h 1950719"/>
                <a:gd name="connsiteX9" fmla="*/ 975360 w 1950719"/>
                <a:gd name="connsiteY9" fmla="*/ 1807750 h 19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0719" h="1950719">
                  <a:moveTo>
                    <a:pt x="975360" y="0"/>
                  </a:moveTo>
                  <a:cubicBezTo>
                    <a:pt x="437579" y="0"/>
                    <a:pt x="0" y="437483"/>
                    <a:pt x="0" y="975360"/>
                  </a:cubicBezTo>
                  <a:cubicBezTo>
                    <a:pt x="0" y="1513237"/>
                    <a:pt x="437483" y="1950720"/>
                    <a:pt x="975360" y="1950720"/>
                  </a:cubicBezTo>
                  <a:cubicBezTo>
                    <a:pt x="1513237" y="1950720"/>
                    <a:pt x="1950720" y="1513237"/>
                    <a:pt x="1950720" y="975360"/>
                  </a:cubicBezTo>
                  <a:cubicBezTo>
                    <a:pt x="1950720" y="437483"/>
                    <a:pt x="1513237" y="0"/>
                    <a:pt x="975360" y="0"/>
                  </a:cubicBezTo>
                  <a:close/>
                  <a:moveTo>
                    <a:pt x="975360" y="1807750"/>
                  </a:moveTo>
                  <a:cubicBezTo>
                    <a:pt x="516350" y="1807750"/>
                    <a:pt x="142875" y="1434274"/>
                    <a:pt x="142875" y="975265"/>
                  </a:cubicBezTo>
                  <a:cubicBezTo>
                    <a:pt x="142875" y="516255"/>
                    <a:pt x="516350" y="142780"/>
                    <a:pt x="975360" y="142780"/>
                  </a:cubicBezTo>
                  <a:cubicBezTo>
                    <a:pt x="1434370" y="142780"/>
                    <a:pt x="1807845" y="516255"/>
                    <a:pt x="1807845" y="975265"/>
                  </a:cubicBezTo>
                  <a:cubicBezTo>
                    <a:pt x="1807845" y="1434274"/>
                    <a:pt x="1434370" y="1807750"/>
                    <a:pt x="975360" y="1807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F85AB91-7E71-844F-B5DE-A877B2D398E7}"/>
                </a:ext>
              </a:extLst>
            </p:cNvPr>
            <p:cNvSpPr/>
            <p:nvPr/>
          </p:nvSpPr>
          <p:spPr>
            <a:xfrm>
              <a:off x="7131822" y="2216759"/>
              <a:ext cx="656272" cy="520725"/>
            </a:xfrm>
            <a:custGeom>
              <a:avLst/>
              <a:gdLst>
                <a:gd name="connsiteX0" fmla="*/ 7260 w 656272"/>
                <a:gd name="connsiteY0" fmla="*/ 342418 h 520725"/>
                <a:gd name="connsiteX1" fmla="*/ 12689 w 656272"/>
                <a:gd name="connsiteY1" fmla="*/ 362801 h 520725"/>
                <a:gd name="connsiteX2" fmla="*/ 12689 w 656272"/>
                <a:gd name="connsiteY2" fmla="*/ 362801 h 520725"/>
                <a:gd name="connsiteX3" fmla="*/ 218715 w 656272"/>
                <a:gd name="connsiteY3" fmla="*/ 520726 h 520725"/>
                <a:gd name="connsiteX4" fmla="*/ 259387 w 656272"/>
                <a:gd name="connsiteY4" fmla="*/ 516725 h 520725"/>
                <a:gd name="connsiteX5" fmla="*/ 484177 w 656272"/>
                <a:gd name="connsiteY5" fmla="*/ 472720 h 520725"/>
                <a:gd name="connsiteX6" fmla="*/ 624004 w 656272"/>
                <a:gd name="connsiteY6" fmla="*/ 376422 h 520725"/>
                <a:gd name="connsiteX7" fmla="*/ 649055 w 656272"/>
                <a:gd name="connsiteY7" fmla="*/ 208496 h 520725"/>
                <a:gd name="connsiteX8" fmla="*/ 635529 w 656272"/>
                <a:gd name="connsiteY8" fmla="*/ 157823 h 520725"/>
                <a:gd name="connsiteX9" fmla="*/ 529897 w 656272"/>
                <a:gd name="connsiteY9" fmla="*/ 24950 h 520725"/>
                <a:gd name="connsiteX10" fmla="*/ 360637 w 656272"/>
                <a:gd name="connsiteY10" fmla="*/ 11424 h 520725"/>
                <a:gd name="connsiteX11" fmla="*/ 144039 w 656272"/>
                <a:gd name="connsiteY11" fmla="*/ 85719 h 520725"/>
                <a:gd name="connsiteX12" fmla="*/ 7260 w 656272"/>
                <a:gd name="connsiteY12" fmla="*/ 342418 h 520725"/>
                <a:gd name="connsiteX13" fmla="*/ 7260 w 656272"/>
                <a:gd name="connsiteY13" fmla="*/ 342418 h 520725"/>
                <a:gd name="connsiteX14" fmla="*/ 190235 w 656272"/>
                <a:gd name="connsiteY14" fmla="*/ 220879 h 520725"/>
                <a:gd name="connsiteX15" fmla="*/ 406834 w 656272"/>
                <a:gd name="connsiteY15" fmla="*/ 146584 h 520725"/>
                <a:gd name="connsiteX16" fmla="*/ 462555 w 656272"/>
                <a:gd name="connsiteY16" fmla="*/ 151061 h 520725"/>
                <a:gd name="connsiteX17" fmla="*/ 497321 w 656272"/>
                <a:gd name="connsiteY17" fmla="*/ 194876 h 520725"/>
                <a:gd name="connsiteX18" fmla="*/ 510847 w 656272"/>
                <a:gd name="connsiteY18" fmla="*/ 245548 h 520725"/>
                <a:gd name="connsiteX19" fmla="*/ 502560 w 656272"/>
                <a:gd name="connsiteY19" fmla="*/ 300889 h 520725"/>
                <a:gd name="connsiteX20" fmla="*/ 456554 w 656272"/>
                <a:gd name="connsiteY20" fmla="*/ 332607 h 520725"/>
                <a:gd name="connsiteX21" fmla="*/ 231764 w 656272"/>
                <a:gd name="connsiteY21" fmla="*/ 376613 h 520725"/>
                <a:gd name="connsiteX22" fmla="*/ 150516 w 656272"/>
                <a:gd name="connsiteY22" fmla="*/ 325940 h 520725"/>
                <a:gd name="connsiteX23" fmla="*/ 145087 w 656272"/>
                <a:gd name="connsiteY23" fmla="*/ 305556 h 520725"/>
                <a:gd name="connsiteX24" fmla="*/ 190235 w 656272"/>
                <a:gd name="connsiteY24" fmla="*/ 220879 h 520725"/>
                <a:gd name="connsiteX25" fmla="*/ 190235 w 656272"/>
                <a:gd name="connsiteY25" fmla="*/ 220879 h 52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56272" h="520725">
                  <a:moveTo>
                    <a:pt x="7260" y="342418"/>
                  </a:moveTo>
                  <a:lnTo>
                    <a:pt x="12689" y="362801"/>
                  </a:lnTo>
                  <a:cubicBezTo>
                    <a:pt x="12689" y="362801"/>
                    <a:pt x="12689" y="362801"/>
                    <a:pt x="12689" y="362801"/>
                  </a:cubicBezTo>
                  <a:cubicBezTo>
                    <a:pt x="37931" y="457099"/>
                    <a:pt x="124132" y="520726"/>
                    <a:pt x="218715" y="520726"/>
                  </a:cubicBezTo>
                  <a:cubicBezTo>
                    <a:pt x="232145" y="520726"/>
                    <a:pt x="245766" y="519488"/>
                    <a:pt x="259387" y="516725"/>
                  </a:cubicBezTo>
                  <a:lnTo>
                    <a:pt x="484177" y="472720"/>
                  </a:lnTo>
                  <a:cubicBezTo>
                    <a:pt x="541898" y="461385"/>
                    <a:pt x="592857" y="426333"/>
                    <a:pt x="624004" y="376422"/>
                  </a:cubicBezTo>
                  <a:cubicBezTo>
                    <a:pt x="655151" y="326511"/>
                    <a:pt x="664294" y="265361"/>
                    <a:pt x="649055" y="208496"/>
                  </a:cubicBezTo>
                  <a:lnTo>
                    <a:pt x="635529" y="157823"/>
                  </a:lnTo>
                  <a:cubicBezTo>
                    <a:pt x="620289" y="101054"/>
                    <a:pt x="581808" y="52572"/>
                    <a:pt x="529897" y="24950"/>
                  </a:cubicBezTo>
                  <a:cubicBezTo>
                    <a:pt x="477985" y="-2673"/>
                    <a:pt x="416264" y="-7626"/>
                    <a:pt x="360637" y="11424"/>
                  </a:cubicBezTo>
                  <a:lnTo>
                    <a:pt x="144039" y="85719"/>
                  </a:lnTo>
                  <a:cubicBezTo>
                    <a:pt x="38407" y="121914"/>
                    <a:pt x="-21696" y="234690"/>
                    <a:pt x="7260" y="342418"/>
                  </a:cubicBezTo>
                  <a:lnTo>
                    <a:pt x="7260" y="342418"/>
                  </a:lnTo>
                  <a:close/>
                  <a:moveTo>
                    <a:pt x="190235" y="220879"/>
                  </a:moveTo>
                  <a:lnTo>
                    <a:pt x="406834" y="146584"/>
                  </a:lnTo>
                  <a:cubicBezTo>
                    <a:pt x="425408" y="140202"/>
                    <a:pt x="445219" y="141821"/>
                    <a:pt x="462555" y="151061"/>
                  </a:cubicBezTo>
                  <a:cubicBezTo>
                    <a:pt x="479891" y="160300"/>
                    <a:pt x="492273" y="175826"/>
                    <a:pt x="497321" y="194876"/>
                  </a:cubicBezTo>
                  <a:lnTo>
                    <a:pt x="510847" y="245548"/>
                  </a:lnTo>
                  <a:cubicBezTo>
                    <a:pt x="515895" y="264503"/>
                    <a:pt x="513037" y="284125"/>
                    <a:pt x="502560" y="300889"/>
                  </a:cubicBezTo>
                  <a:cubicBezTo>
                    <a:pt x="492083" y="317653"/>
                    <a:pt x="475795" y="328797"/>
                    <a:pt x="456554" y="332607"/>
                  </a:cubicBezTo>
                  <a:lnTo>
                    <a:pt x="231764" y="376613"/>
                  </a:lnTo>
                  <a:cubicBezTo>
                    <a:pt x="195569" y="383661"/>
                    <a:pt x="160041" y="361373"/>
                    <a:pt x="150516" y="325940"/>
                  </a:cubicBezTo>
                  <a:lnTo>
                    <a:pt x="145087" y="305556"/>
                  </a:lnTo>
                  <a:cubicBezTo>
                    <a:pt x="135752" y="269933"/>
                    <a:pt x="155469" y="232880"/>
                    <a:pt x="190235" y="220879"/>
                  </a:cubicBezTo>
                  <a:lnTo>
                    <a:pt x="190235" y="2208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0808BA7-119E-3947-BF57-B21129CF77CA}"/>
                </a:ext>
              </a:extLst>
            </p:cNvPr>
            <p:cNvSpPr/>
            <p:nvPr/>
          </p:nvSpPr>
          <p:spPr>
            <a:xfrm>
              <a:off x="6739917" y="1449953"/>
              <a:ext cx="613409" cy="613542"/>
            </a:xfrm>
            <a:custGeom>
              <a:avLst/>
              <a:gdLst>
                <a:gd name="connsiteX0" fmla="*/ 77030 w 613409"/>
                <a:gd name="connsiteY0" fmla="*/ 551345 h 613542"/>
                <a:gd name="connsiteX1" fmla="*/ 227811 w 613409"/>
                <a:gd name="connsiteY1" fmla="*/ 613543 h 613542"/>
                <a:gd name="connsiteX2" fmla="*/ 367733 w 613409"/>
                <a:gd name="connsiteY2" fmla="*/ 561346 h 613542"/>
                <a:gd name="connsiteX3" fmla="*/ 540326 w 613409"/>
                <a:gd name="connsiteY3" fmla="*/ 410851 h 613542"/>
                <a:gd name="connsiteX4" fmla="*/ 613287 w 613409"/>
                <a:gd name="connsiteY4" fmla="*/ 257498 h 613542"/>
                <a:gd name="connsiteX5" fmla="*/ 550994 w 613409"/>
                <a:gd name="connsiteY5" fmla="*/ 99574 h 613542"/>
                <a:gd name="connsiteX6" fmla="*/ 513942 w 613409"/>
                <a:gd name="connsiteY6" fmla="*/ 62426 h 613542"/>
                <a:gd name="connsiteX7" fmla="*/ 356017 w 613409"/>
                <a:gd name="connsiteY7" fmla="*/ 133 h 613542"/>
                <a:gd name="connsiteX8" fmla="*/ 202665 w 613409"/>
                <a:gd name="connsiteY8" fmla="*/ 73094 h 613542"/>
                <a:gd name="connsiteX9" fmla="*/ 52169 w 613409"/>
                <a:gd name="connsiteY9" fmla="*/ 245687 h 613542"/>
                <a:gd name="connsiteX10" fmla="*/ 62171 w 613409"/>
                <a:gd name="connsiteY10" fmla="*/ 536295 h 613542"/>
                <a:gd name="connsiteX11" fmla="*/ 77030 w 613409"/>
                <a:gd name="connsiteY11" fmla="*/ 551345 h 613542"/>
                <a:gd name="connsiteX12" fmla="*/ 159802 w 613409"/>
                <a:gd name="connsiteY12" fmla="*/ 339699 h 613542"/>
                <a:gd name="connsiteX13" fmla="*/ 310297 w 613409"/>
                <a:gd name="connsiteY13" fmla="*/ 167106 h 613542"/>
                <a:gd name="connsiteX14" fmla="*/ 360780 w 613409"/>
                <a:gd name="connsiteY14" fmla="*/ 143103 h 613542"/>
                <a:gd name="connsiteX15" fmla="*/ 363256 w 613409"/>
                <a:gd name="connsiteY15" fmla="*/ 143008 h 613542"/>
                <a:gd name="connsiteX16" fmla="*/ 412786 w 613409"/>
                <a:gd name="connsiteY16" fmla="*/ 163582 h 613542"/>
                <a:gd name="connsiteX17" fmla="*/ 449838 w 613409"/>
                <a:gd name="connsiteY17" fmla="*/ 200634 h 613542"/>
                <a:gd name="connsiteX18" fmla="*/ 470317 w 613409"/>
                <a:gd name="connsiteY18" fmla="*/ 252641 h 613542"/>
                <a:gd name="connsiteX19" fmla="*/ 446314 w 613409"/>
                <a:gd name="connsiteY19" fmla="*/ 303123 h 613542"/>
                <a:gd name="connsiteX20" fmla="*/ 273626 w 613409"/>
                <a:gd name="connsiteY20" fmla="*/ 453618 h 613542"/>
                <a:gd name="connsiteX21" fmla="*/ 177900 w 613409"/>
                <a:gd name="connsiteY21" fmla="*/ 450284 h 613542"/>
                <a:gd name="connsiteX22" fmla="*/ 162945 w 613409"/>
                <a:gd name="connsiteY22" fmla="*/ 435330 h 613542"/>
                <a:gd name="connsiteX23" fmla="*/ 159802 w 613409"/>
                <a:gd name="connsiteY23" fmla="*/ 339699 h 613542"/>
                <a:gd name="connsiteX24" fmla="*/ 159802 w 613409"/>
                <a:gd name="connsiteY24" fmla="*/ 339699 h 61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3409" h="613542">
                  <a:moveTo>
                    <a:pt x="77030" y="551345"/>
                  </a:moveTo>
                  <a:cubicBezTo>
                    <a:pt x="118368" y="592683"/>
                    <a:pt x="172947" y="613543"/>
                    <a:pt x="227811" y="613543"/>
                  </a:cubicBezTo>
                  <a:cubicBezTo>
                    <a:pt x="277626" y="613543"/>
                    <a:pt x="327633" y="596207"/>
                    <a:pt x="367733" y="561346"/>
                  </a:cubicBezTo>
                  <a:lnTo>
                    <a:pt x="540326" y="410851"/>
                  </a:lnTo>
                  <a:cubicBezTo>
                    <a:pt x="584617" y="372179"/>
                    <a:pt x="611287" y="316363"/>
                    <a:pt x="613287" y="257498"/>
                  </a:cubicBezTo>
                  <a:cubicBezTo>
                    <a:pt x="615288" y="198634"/>
                    <a:pt x="592618" y="141103"/>
                    <a:pt x="550994" y="99574"/>
                  </a:cubicBezTo>
                  <a:lnTo>
                    <a:pt x="513942" y="62426"/>
                  </a:lnTo>
                  <a:cubicBezTo>
                    <a:pt x="472317" y="20802"/>
                    <a:pt x="414786" y="-1963"/>
                    <a:pt x="356017" y="133"/>
                  </a:cubicBezTo>
                  <a:cubicBezTo>
                    <a:pt x="297248" y="2133"/>
                    <a:pt x="241336" y="28708"/>
                    <a:pt x="202665" y="73094"/>
                  </a:cubicBezTo>
                  <a:lnTo>
                    <a:pt x="52169" y="245687"/>
                  </a:lnTo>
                  <a:cubicBezTo>
                    <a:pt x="-21078" y="329793"/>
                    <a:pt x="-16696" y="457428"/>
                    <a:pt x="62171" y="536295"/>
                  </a:cubicBezTo>
                  <a:lnTo>
                    <a:pt x="77030" y="551345"/>
                  </a:lnTo>
                  <a:close/>
                  <a:moveTo>
                    <a:pt x="159802" y="339699"/>
                  </a:moveTo>
                  <a:lnTo>
                    <a:pt x="310297" y="167106"/>
                  </a:lnTo>
                  <a:cubicBezTo>
                    <a:pt x="323251" y="152247"/>
                    <a:pt x="341158" y="143770"/>
                    <a:pt x="360780" y="143103"/>
                  </a:cubicBezTo>
                  <a:cubicBezTo>
                    <a:pt x="361637" y="143103"/>
                    <a:pt x="362399" y="143008"/>
                    <a:pt x="363256" y="143008"/>
                  </a:cubicBezTo>
                  <a:cubicBezTo>
                    <a:pt x="381925" y="143008"/>
                    <a:pt x="399451" y="150247"/>
                    <a:pt x="412786" y="163582"/>
                  </a:cubicBezTo>
                  <a:lnTo>
                    <a:pt x="449838" y="200634"/>
                  </a:lnTo>
                  <a:cubicBezTo>
                    <a:pt x="463745" y="214541"/>
                    <a:pt x="470984" y="233019"/>
                    <a:pt x="470317" y="252641"/>
                  </a:cubicBezTo>
                  <a:cubicBezTo>
                    <a:pt x="469650" y="272262"/>
                    <a:pt x="461078" y="290264"/>
                    <a:pt x="446314" y="303123"/>
                  </a:cubicBezTo>
                  <a:lnTo>
                    <a:pt x="273626" y="453618"/>
                  </a:lnTo>
                  <a:cubicBezTo>
                    <a:pt x="245908" y="477716"/>
                    <a:pt x="203903" y="476288"/>
                    <a:pt x="177900" y="450284"/>
                  </a:cubicBezTo>
                  <a:lnTo>
                    <a:pt x="162945" y="435330"/>
                  </a:lnTo>
                  <a:cubicBezTo>
                    <a:pt x="137133" y="409422"/>
                    <a:pt x="135704" y="367322"/>
                    <a:pt x="159802" y="339699"/>
                  </a:cubicBezTo>
                  <a:lnTo>
                    <a:pt x="159802" y="3396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A390AF21-8E81-814A-8051-A2BD0F6B9019}"/>
                </a:ext>
              </a:extLst>
            </p:cNvPr>
            <p:cNvSpPr/>
            <p:nvPr/>
          </p:nvSpPr>
          <p:spPr>
            <a:xfrm>
              <a:off x="6244113" y="1664208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8C186072-F7B7-E14D-88C4-C76948AB163B}"/>
                </a:ext>
              </a:extLst>
            </p:cNvPr>
            <p:cNvSpPr/>
            <p:nvPr/>
          </p:nvSpPr>
          <p:spPr>
            <a:xfrm>
              <a:off x="6065848" y="1015290"/>
              <a:ext cx="520710" cy="656156"/>
            </a:xfrm>
            <a:custGeom>
              <a:avLst/>
              <a:gdLst>
                <a:gd name="connsiteX0" fmla="*/ 157882 w 520710"/>
                <a:gd name="connsiteY0" fmla="*/ 643488 h 656156"/>
                <a:gd name="connsiteX1" fmla="*/ 178265 w 520710"/>
                <a:gd name="connsiteY1" fmla="*/ 648917 h 656156"/>
                <a:gd name="connsiteX2" fmla="*/ 233034 w 520710"/>
                <a:gd name="connsiteY2" fmla="*/ 656156 h 656156"/>
                <a:gd name="connsiteX3" fmla="*/ 434964 w 520710"/>
                <a:gd name="connsiteY3" fmla="*/ 512234 h 656156"/>
                <a:gd name="connsiteX4" fmla="*/ 509259 w 520710"/>
                <a:gd name="connsiteY4" fmla="*/ 295635 h 656156"/>
                <a:gd name="connsiteX5" fmla="*/ 495734 w 520710"/>
                <a:gd name="connsiteY5" fmla="*/ 126376 h 656156"/>
                <a:gd name="connsiteX6" fmla="*/ 362860 w 520710"/>
                <a:gd name="connsiteY6" fmla="*/ 20744 h 656156"/>
                <a:gd name="connsiteX7" fmla="*/ 312187 w 520710"/>
                <a:gd name="connsiteY7" fmla="*/ 7218 h 656156"/>
                <a:gd name="connsiteX8" fmla="*/ 144261 w 520710"/>
                <a:gd name="connsiteY8" fmla="*/ 32269 h 656156"/>
                <a:gd name="connsiteX9" fmla="*/ 47963 w 520710"/>
                <a:gd name="connsiteY9" fmla="*/ 172096 h 656156"/>
                <a:gd name="connsiteX10" fmla="*/ 3958 w 520710"/>
                <a:gd name="connsiteY10" fmla="*/ 396886 h 656156"/>
                <a:gd name="connsiteX11" fmla="*/ 157882 w 520710"/>
                <a:gd name="connsiteY11" fmla="*/ 643488 h 656156"/>
                <a:gd name="connsiteX12" fmla="*/ 157882 w 520710"/>
                <a:gd name="connsiteY12" fmla="*/ 643488 h 656156"/>
                <a:gd name="connsiteX13" fmla="*/ 144166 w 520710"/>
                <a:gd name="connsiteY13" fmla="*/ 424223 h 656156"/>
                <a:gd name="connsiteX14" fmla="*/ 188171 w 520710"/>
                <a:gd name="connsiteY14" fmla="*/ 199528 h 656156"/>
                <a:gd name="connsiteX15" fmla="*/ 219890 w 520710"/>
                <a:gd name="connsiteY15" fmla="*/ 153427 h 656156"/>
                <a:gd name="connsiteX16" fmla="*/ 256846 w 520710"/>
                <a:gd name="connsiteY16" fmla="*/ 142759 h 656156"/>
                <a:gd name="connsiteX17" fmla="*/ 275230 w 520710"/>
                <a:gd name="connsiteY17" fmla="*/ 145235 h 656156"/>
                <a:gd name="connsiteX18" fmla="*/ 325903 w 520710"/>
                <a:gd name="connsiteY18" fmla="*/ 158761 h 656156"/>
                <a:gd name="connsiteX19" fmla="*/ 369718 w 520710"/>
                <a:gd name="connsiteY19" fmla="*/ 193527 h 656156"/>
                <a:gd name="connsiteX20" fmla="*/ 374194 w 520710"/>
                <a:gd name="connsiteY20" fmla="*/ 249248 h 656156"/>
                <a:gd name="connsiteX21" fmla="*/ 299900 w 520710"/>
                <a:gd name="connsiteY21" fmla="*/ 465847 h 656156"/>
                <a:gd name="connsiteX22" fmla="*/ 215318 w 520710"/>
                <a:gd name="connsiteY22" fmla="*/ 510900 h 656156"/>
                <a:gd name="connsiteX23" fmla="*/ 215318 w 520710"/>
                <a:gd name="connsiteY23" fmla="*/ 510900 h 656156"/>
                <a:gd name="connsiteX24" fmla="*/ 194934 w 520710"/>
                <a:gd name="connsiteY24" fmla="*/ 505471 h 656156"/>
                <a:gd name="connsiteX25" fmla="*/ 144166 w 520710"/>
                <a:gd name="connsiteY25" fmla="*/ 424223 h 656156"/>
                <a:gd name="connsiteX26" fmla="*/ 144166 w 520710"/>
                <a:gd name="connsiteY26" fmla="*/ 424223 h 65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0710" h="656156">
                  <a:moveTo>
                    <a:pt x="157882" y="643488"/>
                  </a:moveTo>
                  <a:lnTo>
                    <a:pt x="178265" y="648917"/>
                  </a:lnTo>
                  <a:cubicBezTo>
                    <a:pt x="196553" y="653775"/>
                    <a:pt x="214936" y="656156"/>
                    <a:pt x="233034" y="656156"/>
                  </a:cubicBezTo>
                  <a:cubicBezTo>
                    <a:pt x="321998" y="656156"/>
                    <a:pt x="404865" y="599864"/>
                    <a:pt x="434964" y="512234"/>
                  </a:cubicBezTo>
                  <a:lnTo>
                    <a:pt x="509259" y="295635"/>
                  </a:lnTo>
                  <a:cubicBezTo>
                    <a:pt x="528309" y="240009"/>
                    <a:pt x="523451" y="178287"/>
                    <a:pt x="495734" y="126376"/>
                  </a:cubicBezTo>
                  <a:cubicBezTo>
                    <a:pt x="468111" y="74465"/>
                    <a:pt x="419629" y="35984"/>
                    <a:pt x="362860" y="20744"/>
                  </a:cubicBezTo>
                  <a:lnTo>
                    <a:pt x="312187" y="7218"/>
                  </a:lnTo>
                  <a:cubicBezTo>
                    <a:pt x="255323" y="-8022"/>
                    <a:pt x="194172" y="1122"/>
                    <a:pt x="144261" y="32269"/>
                  </a:cubicBezTo>
                  <a:cubicBezTo>
                    <a:pt x="94350" y="63416"/>
                    <a:pt x="59298" y="114374"/>
                    <a:pt x="47963" y="172096"/>
                  </a:cubicBezTo>
                  <a:lnTo>
                    <a:pt x="3958" y="396886"/>
                  </a:lnTo>
                  <a:cubicBezTo>
                    <a:pt x="-17473" y="506233"/>
                    <a:pt x="50154" y="614627"/>
                    <a:pt x="157882" y="643488"/>
                  </a:cubicBezTo>
                  <a:lnTo>
                    <a:pt x="157882" y="643488"/>
                  </a:lnTo>
                  <a:close/>
                  <a:moveTo>
                    <a:pt x="144166" y="424223"/>
                  </a:moveTo>
                  <a:lnTo>
                    <a:pt x="188171" y="199528"/>
                  </a:lnTo>
                  <a:cubicBezTo>
                    <a:pt x="191981" y="180287"/>
                    <a:pt x="203221" y="163904"/>
                    <a:pt x="219890" y="153427"/>
                  </a:cubicBezTo>
                  <a:cubicBezTo>
                    <a:pt x="231224" y="146378"/>
                    <a:pt x="243893" y="142759"/>
                    <a:pt x="256846" y="142759"/>
                  </a:cubicBezTo>
                  <a:cubicBezTo>
                    <a:pt x="262943" y="142759"/>
                    <a:pt x="269134" y="143521"/>
                    <a:pt x="275230" y="145235"/>
                  </a:cubicBezTo>
                  <a:lnTo>
                    <a:pt x="325903" y="158761"/>
                  </a:lnTo>
                  <a:cubicBezTo>
                    <a:pt x="344858" y="163809"/>
                    <a:pt x="360478" y="176192"/>
                    <a:pt x="369718" y="193527"/>
                  </a:cubicBezTo>
                  <a:cubicBezTo>
                    <a:pt x="378957" y="210863"/>
                    <a:pt x="380576" y="230675"/>
                    <a:pt x="374194" y="249248"/>
                  </a:cubicBezTo>
                  <a:lnTo>
                    <a:pt x="299900" y="465847"/>
                  </a:lnTo>
                  <a:cubicBezTo>
                    <a:pt x="287993" y="500613"/>
                    <a:pt x="250846" y="520330"/>
                    <a:pt x="215318" y="510900"/>
                  </a:cubicBezTo>
                  <a:cubicBezTo>
                    <a:pt x="215318" y="510900"/>
                    <a:pt x="215318" y="510900"/>
                    <a:pt x="215318" y="510900"/>
                  </a:cubicBezTo>
                  <a:lnTo>
                    <a:pt x="194934" y="505471"/>
                  </a:lnTo>
                  <a:cubicBezTo>
                    <a:pt x="159310" y="495946"/>
                    <a:pt x="137022" y="460322"/>
                    <a:pt x="144166" y="424223"/>
                  </a:cubicBezTo>
                  <a:lnTo>
                    <a:pt x="144166" y="4242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713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 invX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CC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C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CC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CC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CC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BE2FF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BE2FF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6" grpId="0" animBg="1"/>
      <p:bldP spid="24" grpId="0" animBg="1"/>
      <p:bldP spid="24" grpId="1" animBg="1"/>
      <p:bldP spid="29" grpId="0" animBg="1"/>
      <p:bldP spid="29" grpId="1" animBg="1"/>
      <p:bldP spid="32" grpId="0" animBg="1"/>
      <p:bldP spid="32" grpId="1" animBg="1"/>
      <p:bldP spid="9" grpId="0" animBg="1"/>
      <p:bldP spid="48" grpId="0" animBg="1"/>
      <p:bldP spid="48" grpId="1" animBg="1"/>
      <p:bldP spid="49" grpId="0" animBg="1"/>
      <p:bldP spid="51" grpId="0" animBg="1"/>
      <p:bldP spid="5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135257-CD29-DB4F-B26E-6490ED5BCE59}"/>
              </a:ext>
            </a:extLst>
          </p:cNvPr>
          <p:cNvSpPr/>
          <p:nvPr/>
        </p:nvSpPr>
        <p:spPr>
          <a:xfrm>
            <a:off x="0" y="0"/>
            <a:ext cx="12201144" cy="6452315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CODE UPDATES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15430-A197-E942-98F6-9294429FDA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AAA76-A941-C04A-90D5-91929D27565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0DE62D-CBD1-934E-A644-9858D983BD53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5EDC79-41FA-3945-9646-7C2983BDFB56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339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01725-5426-5E4E-9091-BBC2E2A5ECE2}"/>
              </a:ext>
            </a:extLst>
          </p:cNvPr>
          <p:cNvGrpSpPr/>
          <p:nvPr/>
        </p:nvGrpSpPr>
        <p:grpSpPr>
          <a:xfrm>
            <a:off x="0" y="0"/>
            <a:ext cx="12201144" cy="6452315"/>
            <a:chOff x="0" y="0"/>
            <a:chExt cx="12201144" cy="64523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D9B6E4-A1BD-4D44-9EC3-3FC8287E3D1B}"/>
                </a:ext>
              </a:extLst>
            </p:cNvPr>
            <p:cNvSpPr/>
            <p:nvPr/>
          </p:nvSpPr>
          <p:spPr>
            <a:xfrm>
              <a:off x="0" y="0"/>
              <a:ext cx="12201144" cy="645231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61905C-F4A0-4D45-BCD1-03A9843B91AC}"/>
                </a:ext>
              </a:extLst>
            </p:cNvPr>
            <p:cNvSpPr txBox="1"/>
            <p:nvPr/>
          </p:nvSpPr>
          <p:spPr>
            <a:xfrm>
              <a:off x="3980921" y="533093"/>
              <a:ext cx="4230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12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 UPDATES</a:t>
              </a:r>
              <a:endParaRPr lang="en-US" sz="1200" b="1" spc="12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696C7B-FAAE-DB42-8CE1-1C0D34F2876E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1D667F-6D19-934E-9D27-5916E80C834A}"/>
              </a:ext>
            </a:extLst>
          </p:cNvPr>
          <p:cNvSpPr/>
          <p:nvPr/>
        </p:nvSpPr>
        <p:spPr>
          <a:xfrm>
            <a:off x="1674653" y="1754947"/>
            <a:ext cx="8842694" cy="22159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 updates</a:t>
            </a:r>
          </a:p>
          <a:p>
            <a:pPr algn="ctr"/>
            <a:r>
              <a:rPr lang="en-US" sz="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corporate compliance program guidance</a:t>
            </a:r>
            <a:endParaRPr lang="en-US" sz="4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4433C6-2495-5A4B-83F4-019DA16C28C0}"/>
              </a:ext>
            </a:extLst>
          </p:cNvPr>
          <p:cNvCxnSpPr>
            <a:cxnSpLocks/>
          </p:cNvCxnSpPr>
          <p:nvPr/>
        </p:nvCxnSpPr>
        <p:spPr>
          <a:xfrm>
            <a:off x="5897593" y="897146"/>
            <a:ext cx="3968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25876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8400C0-D3E0-B949-85F8-16DFD4B78E30}"/>
              </a:ext>
            </a:extLst>
          </p:cNvPr>
          <p:cNvSpPr txBox="1"/>
          <p:nvPr/>
        </p:nvSpPr>
        <p:spPr>
          <a:xfrm>
            <a:off x="4512367" y="2016657"/>
            <a:ext cx="3128510" cy="255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data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across functions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Compliance monitoring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effectiveness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788BE-EA63-7F4D-AC90-5F0829C2279C}"/>
              </a:ext>
            </a:extLst>
          </p:cNvPr>
          <p:cNvSpPr txBox="1"/>
          <p:nvPr/>
        </p:nvSpPr>
        <p:spPr>
          <a:xfrm>
            <a:off x="602098" y="2016657"/>
            <a:ext cx="3167266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for Purpose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rgbClr val="FFC819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 resourcing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rgbClr val="FFC819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 content by audience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F688D-2476-D34B-89F5-8C0AC56B8811}"/>
              </a:ext>
            </a:extLst>
          </p:cNvPr>
          <p:cNvSpPr txBox="1"/>
          <p:nvPr/>
        </p:nvSpPr>
        <p:spPr>
          <a:xfrm>
            <a:off x="8544721" y="2016657"/>
            <a:ext cx="31672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 &amp; Evolution</a:t>
            </a:r>
          </a:p>
          <a:p>
            <a:pPr marL="182563" lvl="0" indent="-182563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lessons learned</a:t>
            </a:r>
          </a:p>
          <a:p>
            <a:pPr marL="182563" lvl="0" indent="-182563">
              <a:spcBef>
                <a:spcPts val="4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acquisitions</a:t>
            </a:r>
          </a:p>
          <a:p>
            <a:pPr marL="182563" lvl="0" indent="-182563"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over time</a:t>
            </a:r>
          </a:p>
        </p:txBody>
      </p:sp>
      <p:pic>
        <p:nvPicPr>
          <p:cNvPr id="16" name="Graphic 15" descr="Pie chart">
            <a:extLst>
              <a:ext uri="{FF2B5EF4-FFF2-40B4-BE49-F238E27FC236}">
                <a16:creationId xmlns:a16="http://schemas.microsoft.com/office/drawing/2014/main" id="{6AD2BFF6-7878-1649-B64D-4E2EEE9B2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12367" y="1415268"/>
            <a:ext cx="522387" cy="522387"/>
          </a:xfrm>
          <a:prstGeom prst="rect">
            <a:avLst/>
          </a:prstGeom>
        </p:spPr>
      </p:pic>
      <p:pic>
        <p:nvPicPr>
          <p:cNvPr id="17" name="Graphic 16" descr="Target Audience">
            <a:extLst>
              <a:ext uri="{FF2B5EF4-FFF2-40B4-BE49-F238E27FC236}">
                <a16:creationId xmlns:a16="http://schemas.microsoft.com/office/drawing/2014/main" id="{E4830638-23F4-984E-AD1C-9E6C657CA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2098" y="1318116"/>
            <a:ext cx="619539" cy="619539"/>
          </a:xfrm>
          <a:prstGeom prst="rect">
            <a:avLst/>
          </a:prstGeom>
        </p:spPr>
      </p:pic>
      <p:pic>
        <p:nvPicPr>
          <p:cNvPr id="19" name="Graphic 18" descr="Arrow circle">
            <a:extLst>
              <a:ext uri="{FF2B5EF4-FFF2-40B4-BE49-F238E27FC236}">
                <a16:creationId xmlns:a16="http://schemas.microsoft.com/office/drawing/2014/main" id="{6552D82F-5800-5A4A-A07F-95A4CCD96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04817" y="1318116"/>
            <a:ext cx="619539" cy="61953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409566D-B30E-7245-AC2C-B047059DA99A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88D38C-8474-5E40-A664-2052CB7D6AEA}"/>
              </a:ext>
            </a:extLst>
          </p:cNvPr>
          <p:cNvCxnSpPr>
            <a:cxnSpLocks/>
          </p:cNvCxnSpPr>
          <p:nvPr/>
        </p:nvCxnSpPr>
        <p:spPr>
          <a:xfrm>
            <a:off x="5897593" y="897146"/>
            <a:ext cx="3968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929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500">
        <p:fade/>
      </p:transition>
    </mc:Choice>
    <mc:Fallback xmlns="">
      <p:transition spd="med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A283F5F-84C7-8846-AD3E-8A272FB6B2F5}"/>
              </a:ext>
            </a:extLst>
          </p:cNvPr>
          <p:cNvSpPr/>
          <p:nvPr/>
        </p:nvSpPr>
        <p:spPr>
          <a:xfrm>
            <a:off x="0" y="0"/>
            <a:ext cx="12201144" cy="6452315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696C7B-FAAE-DB42-8CE1-1C0D34F2876E}"/>
              </a:ext>
            </a:extLst>
          </p:cNvPr>
          <p:cNvSpPr txBox="1"/>
          <p:nvPr/>
        </p:nvSpPr>
        <p:spPr>
          <a:xfrm>
            <a:off x="516504" y="481577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3C3C8BE-4EAB-CF49-9A8C-30B2277D7CAC}"/>
              </a:ext>
            </a:extLst>
          </p:cNvPr>
          <p:cNvSpPr txBox="1">
            <a:spLocks/>
          </p:cNvSpPr>
          <p:nvPr/>
        </p:nvSpPr>
        <p:spPr>
          <a:xfrm>
            <a:off x="495300" y="863600"/>
            <a:ext cx="4165600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PhRMA Clarifies Meals Section of Code on Interactions with HCPs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18D8F7-D835-6447-8E7B-2ED942BDDEC5}"/>
              </a:ext>
            </a:extLst>
          </p:cNvPr>
          <p:cNvSpPr/>
          <p:nvPr/>
        </p:nvSpPr>
        <p:spPr>
          <a:xfrm>
            <a:off x="433590" y="2500528"/>
            <a:ext cx="4520376" cy="157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provision of meals during a pandemic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Explains being “present” in virtual world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FC7CDC-0E8D-AC4B-9E39-198DE3801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7318" y="1043190"/>
            <a:ext cx="3168201" cy="410002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  <a:effectLst>
            <a:outerShdw blurRad="152400" dist="63500" dir="2700000" algn="tl" rotWithShape="0">
              <a:prstClr val="black">
                <a:alpha val="18000"/>
              </a:prstClr>
            </a:outerShdw>
          </a:effec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3DB476-4EBB-CC45-8AD4-64533E6D8C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574" y="1656622"/>
            <a:ext cx="4237150" cy="3026536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563686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01725-5426-5E4E-9091-BBC2E2A5ECE2}"/>
              </a:ext>
            </a:extLst>
          </p:cNvPr>
          <p:cNvGrpSpPr/>
          <p:nvPr/>
        </p:nvGrpSpPr>
        <p:grpSpPr>
          <a:xfrm>
            <a:off x="0" y="0"/>
            <a:ext cx="12201144" cy="6452315"/>
            <a:chOff x="0" y="0"/>
            <a:chExt cx="12201144" cy="64523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D9B6E4-A1BD-4D44-9EC3-3FC8287E3D1B}"/>
                </a:ext>
              </a:extLst>
            </p:cNvPr>
            <p:cNvSpPr/>
            <p:nvPr/>
          </p:nvSpPr>
          <p:spPr>
            <a:xfrm>
              <a:off x="0" y="0"/>
              <a:ext cx="12201144" cy="645231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61905C-F4A0-4D45-BCD1-03A9843B91AC}"/>
                </a:ext>
              </a:extLst>
            </p:cNvPr>
            <p:cNvSpPr txBox="1"/>
            <p:nvPr/>
          </p:nvSpPr>
          <p:spPr>
            <a:xfrm>
              <a:off x="3980921" y="533093"/>
              <a:ext cx="4230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12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 UPDATES</a:t>
              </a:r>
              <a:endParaRPr lang="en-US" sz="1200" b="1" spc="12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696C7B-FAAE-DB42-8CE1-1C0D34F2876E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1D667F-6D19-934E-9D27-5916E80C834A}"/>
              </a:ext>
            </a:extLst>
          </p:cNvPr>
          <p:cNvSpPr/>
          <p:nvPr/>
        </p:nvSpPr>
        <p:spPr>
          <a:xfrm>
            <a:off x="1674653" y="2230206"/>
            <a:ext cx="8842694" cy="15081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industry groups added to their codes of practice</a:t>
            </a:r>
            <a:endParaRPr lang="en-US" sz="4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4433C6-2495-5A4B-83F4-019DA16C28C0}"/>
              </a:ext>
            </a:extLst>
          </p:cNvPr>
          <p:cNvCxnSpPr>
            <a:cxnSpLocks/>
          </p:cNvCxnSpPr>
          <p:nvPr/>
        </p:nvCxnSpPr>
        <p:spPr>
          <a:xfrm>
            <a:off x="5897593" y="897146"/>
            <a:ext cx="3968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256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">
        <p15:prstTrans prst="pageCurlDouble"/>
      </p:transition>
    </mc:Choice>
    <mc:Fallback xmlns="">
      <p:transition spd="slow" advClick="0" advTm="1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AB41A04-6EA6-468F-BBA8-79DF83C54D06}"/>
              </a:ext>
            </a:extLst>
          </p:cNvPr>
          <p:cNvSpPr/>
          <p:nvPr/>
        </p:nvSpPr>
        <p:spPr>
          <a:xfrm>
            <a:off x="0" y="1130156"/>
            <a:ext cx="12191999" cy="4900773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44A958-4757-E34C-A8CA-6EB35AAC3C33}"/>
              </a:ext>
            </a:extLst>
          </p:cNvPr>
          <p:cNvGrpSpPr/>
          <p:nvPr/>
        </p:nvGrpSpPr>
        <p:grpSpPr>
          <a:xfrm>
            <a:off x="4740593" y="2793303"/>
            <a:ext cx="2850179" cy="1363775"/>
            <a:chOff x="4740593" y="2943616"/>
            <a:chExt cx="2850179" cy="1363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594C8E-57BC-4288-8216-E6A0D3CAEB16}"/>
                </a:ext>
              </a:extLst>
            </p:cNvPr>
            <p:cNvSpPr txBox="1"/>
            <p:nvPr/>
          </p:nvSpPr>
          <p:spPr>
            <a:xfrm>
              <a:off x="4740593" y="3938059"/>
              <a:ext cx="2850179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Filed for bankruptcy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F7A3CFB-738D-7B46-BD08-9E46B4B8D2A5}"/>
                </a:ext>
              </a:extLst>
            </p:cNvPr>
            <p:cNvCxnSpPr>
              <a:cxnSpLocks/>
            </p:cNvCxnSpPr>
            <p:nvPr/>
          </p:nvCxnSpPr>
          <p:spPr>
            <a:xfrm>
              <a:off x="6154807" y="2943616"/>
              <a:ext cx="0" cy="901874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B5A300-6E7A-6A44-9BCF-E0D91CCCEEE6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C1FBD3-9AE9-3F4F-8AFD-2D945A3A9A2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A9D9D1-616A-6C48-AF69-376D92EAD1A6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31F063-1074-9E4F-B485-CEF8A4FC5E54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FB79E5E-936F-4682-975A-BD330DD64B31}"/>
              </a:ext>
            </a:extLst>
          </p:cNvPr>
          <p:cNvSpPr/>
          <p:nvPr/>
        </p:nvSpPr>
        <p:spPr>
          <a:xfrm>
            <a:off x="2476953" y="168945"/>
            <a:ext cx="723809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life science industry </a:t>
            </a:r>
          </a:p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 ever...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4BD32-EF6B-49A6-A97D-0956E4604478}"/>
              </a:ext>
            </a:extLst>
          </p:cNvPr>
          <p:cNvSpPr txBox="1"/>
          <p:nvPr/>
        </p:nvSpPr>
        <p:spPr>
          <a:xfrm>
            <a:off x="4445761" y="2716848"/>
            <a:ext cx="3357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Over $8 billion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for role in opioid epidemic</a:t>
            </a:r>
          </a:p>
        </p:txBody>
      </p:sp>
      <p:pic>
        <p:nvPicPr>
          <p:cNvPr id="20" name="Picture 2" descr="News.Law | Big Pharma liable under 'drug dealer' act">
            <a:extLst>
              <a:ext uri="{FF2B5EF4-FFF2-40B4-BE49-F238E27FC236}">
                <a16:creationId xmlns:a16="http://schemas.microsoft.com/office/drawing/2014/main" id="{0F12298A-3802-4C25-AA09-58D0A01E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74" y="1433489"/>
            <a:ext cx="2138652" cy="10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D7AAC7-58C9-0B43-9EF7-549764531DD8}"/>
              </a:ext>
            </a:extLst>
          </p:cNvPr>
          <p:cNvGrpSpPr/>
          <p:nvPr/>
        </p:nvGrpSpPr>
        <p:grpSpPr>
          <a:xfrm>
            <a:off x="2368343" y="3652815"/>
            <a:ext cx="7144682" cy="1146941"/>
            <a:chOff x="2368343" y="3389768"/>
            <a:chExt cx="7144682" cy="11469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06CBE1-F1A7-4ACA-A416-22D9DECB04CD}"/>
                </a:ext>
              </a:extLst>
            </p:cNvPr>
            <p:cNvSpPr txBox="1"/>
            <p:nvPr/>
          </p:nvSpPr>
          <p:spPr>
            <a:xfrm>
              <a:off x="2368343" y="4013489"/>
              <a:ext cx="202676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Provided</a:t>
              </a:r>
            </a:p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kickbacks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AAFF98-BA5A-4595-8977-F5663516B420}"/>
                </a:ext>
              </a:extLst>
            </p:cNvPr>
            <p:cNvSpPr txBox="1"/>
            <p:nvPr/>
          </p:nvSpPr>
          <p:spPr>
            <a:xfrm>
              <a:off x="4923785" y="4013489"/>
              <a:ext cx="2532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Facilitated dispensing without legitimate medical purpose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0569CC-769D-4BCE-9782-CB86A238BE07}"/>
                </a:ext>
              </a:extLst>
            </p:cNvPr>
            <p:cNvSpPr txBox="1"/>
            <p:nvPr/>
          </p:nvSpPr>
          <p:spPr>
            <a:xfrm>
              <a:off x="7831461" y="4013489"/>
              <a:ext cx="1681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Misled </a:t>
              </a:r>
            </a:p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DEA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2978CB-F636-4A08-BC2D-2800088ACE4E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870542" y="3389768"/>
              <a:ext cx="824089" cy="668665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A0446D5-870A-4083-88D6-417D293BA2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2657" y="3389768"/>
              <a:ext cx="0" cy="568457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E6896BA-2407-D045-A7B9-FB16BFBF09B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418540" y="3389768"/>
              <a:ext cx="824089" cy="668665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66DF2D-0047-B34A-B6A5-A66A13BE3976}"/>
              </a:ext>
            </a:extLst>
          </p:cNvPr>
          <p:cNvGrpSpPr/>
          <p:nvPr/>
        </p:nvGrpSpPr>
        <p:grpSpPr>
          <a:xfrm>
            <a:off x="4740593" y="4267200"/>
            <a:ext cx="2850179" cy="1440357"/>
            <a:chOff x="4740593" y="2943616"/>
            <a:chExt cx="2850179" cy="144035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51B1125-C33D-F24A-956F-AFF5D4469744}"/>
                </a:ext>
              </a:extLst>
            </p:cNvPr>
            <p:cNvSpPr txBox="1"/>
            <p:nvPr/>
          </p:nvSpPr>
          <p:spPr>
            <a:xfrm>
              <a:off x="4740593" y="3737642"/>
              <a:ext cx="2850179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Reorganized as public benefit company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68B4929-0A3B-8749-8CEA-47F2A198DEE9}"/>
                </a:ext>
              </a:extLst>
            </p:cNvPr>
            <p:cNvCxnSpPr>
              <a:cxnSpLocks/>
            </p:cNvCxnSpPr>
            <p:nvPr/>
          </p:nvCxnSpPr>
          <p:spPr>
            <a:xfrm>
              <a:off x="6154807" y="2943616"/>
              <a:ext cx="0" cy="693107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05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250">
        <p:circle/>
      </p:transition>
    </mc:Choice>
    <mc:Fallback xmlns="">
      <p:transition spd="slow" advClick="0" advTm="102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ardrop 22">
            <a:extLst>
              <a:ext uri="{FF2B5EF4-FFF2-40B4-BE49-F238E27FC236}">
                <a16:creationId xmlns:a16="http://schemas.microsoft.com/office/drawing/2014/main" id="{532CDC75-8E36-2843-BD19-A37DF20201A6}"/>
              </a:ext>
            </a:extLst>
          </p:cNvPr>
          <p:cNvSpPr/>
          <p:nvPr/>
        </p:nvSpPr>
        <p:spPr>
          <a:xfrm rot="5400000">
            <a:off x="3182112" y="-3075648"/>
            <a:ext cx="8046720" cy="8046720"/>
          </a:xfrm>
          <a:prstGeom prst="teardrop">
            <a:avLst/>
          </a:prstGeom>
          <a:solidFill>
            <a:schemeClr val="accent4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F68B8F8-544A-3A44-ADC7-E927A2470BA8}"/>
              </a:ext>
            </a:extLst>
          </p:cNvPr>
          <p:cNvSpPr/>
          <p:nvPr/>
        </p:nvSpPr>
        <p:spPr>
          <a:xfrm>
            <a:off x="6713010" y="1909781"/>
            <a:ext cx="421568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75000"/>
              </a:lnSpc>
            </a:pPr>
            <a:r>
              <a:rPr lang="en-US" sz="6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</a:t>
            </a:r>
          </a:p>
          <a:p>
            <a:pPr marL="12700" algn="ctr">
              <a:spcAft>
                <a:spcPts val="600"/>
              </a:spcAft>
            </a:pPr>
            <a:r>
              <a:rPr lang="en-US" sz="2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programs that employ a “check-the-box” approach may be inefficient and, more importantly, ineffective.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AED45-B772-7949-8077-2DBFB9565187}"/>
              </a:ext>
            </a:extLst>
          </p:cNvPr>
          <p:cNvGrpSpPr/>
          <p:nvPr/>
        </p:nvGrpSpPr>
        <p:grpSpPr>
          <a:xfrm>
            <a:off x="1289433" y="1100113"/>
            <a:ext cx="4713409" cy="5367400"/>
            <a:chOff x="631065" y="1081825"/>
            <a:chExt cx="4713409" cy="5367400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588EDFAF-74B0-E245-9725-528F0A590074}"/>
                </a:ext>
              </a:extLst>
            </p:cNvPr>
            <p:cNvSpPr/>
            <p:nvPr/>
          </p:nvSpPr>
          <p:spPr>
            <a:xfrm rot="16200000">
              <a:off x="631065" y="1081825"/>
              <a:ext cx="3940935" cy="3940935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844A9C-5E68-D24B-B5D9-464EB25E4F9C}"/>
                </a:ext>
              </a:extLst>
            </p:cNvPr>
            <p:cNvSpPr/>
            <p:nvPr/>
          </p:nvSpPr>
          <p:spPr>
            <a:xfrm>
              <a:off x="807075" y="1138123"/>
              <a:ext cx="349446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/>
              <a:endParaRPr lang="en-US" sz="2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buNone/>
              </a:pPr>
              <a:r>
                <a:rPr lang="en-US" sz="22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DOJ &amp; SEC: </a:t>
              </a:r>
            </a:p>
            <a:p>
              <a:pPr marL="12700">
                <a:buNone/>
              </a:pPr>
              <a:r>
                <a:rPr lang="en-US" sz="22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FCPA Resource Guide</a:t>
              </a:r>
            </a:p>
            <a:p>
              <a:pPr marL="12700"/>
              <a:r>
                <a:rPr lang="en-US" sz="22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Updates 2012 version</a:t>
              </a:r>
            </a:p>
          </p:txBody>
        </p:sp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469709C3-1338-CE45-A7C3-3F82EE5FE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6418" y="3306780"/>
              <a:ext cx="3928056" cy="31424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D0515DF-34AC-4511-8241-475D1AA381C2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46C4D-F2B0-CF4A-BEC2-71116999AC3E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D6CFD7-6004-9F4B-9BF8-6FE1D9A453A5}"/>
              </a:ext>
            </a:extLst>
          </p:cNvPr>
          <p:cNvCxnSpPr>
            <a:cxnSpLocks/>
          </p:cNvCxnSpPr>
          <p:nvPr/>
        </p:nvCxnSpPr>
        <p:spPr>
          <a:xfrm>
            <a:off x="5897593" y="897146"/>
            <a:ext cx="3968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34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450">
        <p14:pan dir="u"/>
      </p:transition>
    </mc:Choice>
    <mc:Fallback xmlns="">
      <p:transition spd="slow" advClick="0" advTm="4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ardrop 18">
            <a:extLst>
              <a:ext uri="{FF2B5EF4-FFF2-40B4-BE49-F238E27FC236}">
                <a16:creationId xmlns:a16="http://schemas.microsoft.com/office/drawing/2014/main" id="{516DE76F-3FE9-8C4F-A2C4-EDFE17395CDA}"/>
              </a:ext>
            </a:extLst>
          </p:cNvPr>
          <p:cNvSpPr/>
          <p:nvPr/>
        </p:nvSpPr>
        <p:spPr>
          <a:xfrm rot="5400000">
            <a:off x="3182112" y="-3075648"/>
            <a:ext cx="8046720" cy="8046720"/>
          </a:xfrm>
          <a:prstGeom prst="teardrop">
            <a:avLst/>
          </a:prstGeom>
          <a:solidFill>
            <a:schemeClr val="accent4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37D245-F1B1-2E43-8E2F-61C3A8C9B143}"/>
              </a:ext>
            </a:extLst>
          </p:cNvPr>
          <p:cNvGrpSpPr/>
          <p:nvPr/>
        </p:nvGrpSpPr>
        <p:grpSpPr>
          <a:xfrm>
            <a:off x="1313188" y="1097280"/>
            <a:ext cx="5770995" cy="4905519"/>
            <a:chOff x="6483540" y="1081825"/>
            <a:chExt cx="5770995" cy="4905519"/>
          </a:xfrm>
        </p:grpSpPr>
        <p:sp>
          <p:nvSpPr>
            <p:cNvPr id="30" name="Teardrop 29">
              <a:extLst>
                <a:ext uri="{FF2B5EF4-FFF2-40B4-BE49-F238E27FC236}">
                  <a16:creationId xmlns:a16="http://schemas.microsoft.com/office/drawing/2014/main" id="{6CA0B77B-CA6E-A748-89F9-F7930DA3DC62}"/>
                </a:ext>
              </a:extLst>
            </p:cNvPr>
            <p:cNvSpPr/>
            <p:nvPr/>
          </p:nvSpPr>
          <p:spPr>
            <a:xfrm rot="16200000">
              <a:off x="6496319" y="1081825"/>
              <a:ext cx="3940935" cy="3940935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6E4C02-C268-E542-AFC0-27A0E7D75972}"/>
                </a:ext>
              </a:extLst>
            </p:cNvPr>
            <p:cNvSpPr/>
            <p:nvPr/>
          </p:nvSpPr>
          <p:spPr>
            <a:xfrm>
              <a:off x="6672329" y="1138123"/>
              <a:ext cx="310307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buNone/>
              </a:pPr>
              <a:endParaRPr lang="en-US" sz="2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buNone/>
              </a:pPr>
              <a:r>
                <a:rPr lang="en-US" sz="22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IFPMA: </a:t>
              </a:r>
            </a:p>
            <a:p>
              <a:pPr marL="12700">
                <a:buNone/>
              </a:pPr>
              <a:r>
                <a:rPr lang="en-US" sz="22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Best Practice Guidance Note </a:t>
              </a:r>
            </a:p>
            <a:p>
              <a:pPr marL="12700">
                <a:buNone/>
              </a:pPr>
              <a:r>
                <a:rPr lang="en-US" sz="22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to set principles for patient interactions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A4D01DA-B1DB-3947-B8CA-483ADFAE2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688984">
              <a:off x="6483540" y="2208867"/>
              <a:ext cx="5770995" cy="3778477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D10719F-54F7-FD4A-BB14-9F4A4580D894}"/>
              </a:ext>
            </a:extLst>
          </p:cNvPr>
          <p:cNvSpPr/>
          <p:nvPr/>
        </p:nvSpPr>
        <p:spPr>
          <a:xfrm>
            <a:off x="6576165" y="2141058"/>
            <a:ext cx="4499834" cy="21544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" algn="ctr">
              <a:lnSpc>
                <a:spcPct val="50000"/>
              </a:lnSpc>
            </a:pPr>
            <a:r>
              <a:rPr lang="en-US" sz="6000" b="1">
                <a:solidFill>
                  <a:schemeClr val="accent4"/>
                </a:solidFill>
                <a:latin typeface="Arial"/>
                <a:cs typeface="Arial Black" panose="020B0604020202020204" pitchFamily="34" charset="0"/>
                <a:sym typeface="Wingdings" panose="05000000000000000000" pitchFamily="2" charset="2"/>
              </a:rPr>
              <a:t>“</a:t>
            </a:r>
            <a:endParaRPr lang="en-US" sz="6000">
              <a:solidFill>
                <a:schemeClr val="accent4"/>
              </a:solidFill>
              <a:latin typeface="Arial"/>
            </a:endParaRPr>
          </a:p>
          <a:p>
            <a:pPr marL="12700" algn="ctr">
              <a:buNone/>
            </a:pPr>
            <a:r>
              <a:rPr lang="en-US" sz="2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should carefully consider how and when to engage with patients and</a:t>
            </a:r>
          </a:p>
          <a:p>
            <a:pPr marL="12700" algn="ctr">
              <a:buNone/>
            </a:pPr>
            <a:r>
              <a:rPr lang="en-US" sz="2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caregivers as individuals.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1DE911-E3BB-B74E-B58B-DF86713CE64B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UPDATES</a:t>
            </a:r>
            <a:endParaRPr lang="en-US" sz="1200" b="1" spc="12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63172F-3079-E844-9480-FE21C35B6B17}"/>
              </a:ext>
            </a:extLst>
          </p:cNvPr>
          <p:cNvCxnSpPr>
            <a:cxnSpLocks/>
          </p:cNvCxnSpPr>
          <p:nvPr/>
        </p:nvCxnSpPr>
        <p:spPr>
          <a:xfrm>
            <a:off x="5897593" y="897146"/>
            <a:ext cx="3968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07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450">
        <p:blinds dir="vert"/>
      </p:transition>
    </mc:Choice>
    <mc:Fallback xmlns="">
      <p:transition spd="slow" advClick="0" advTm="445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E9EC03-B07C-1E4B-80E9-331D7560174F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8B6C0D-8820-EB40-B314-6BB0B8A668E6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5E318-A8F6-1C46-A55A-2E8FB8EEFEAB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A2FE55-ABF2-A149-B8BF-5FE061160D12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9307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A283F5F-84C7-8846-AD3E-8A272FB6B2F5}"/>
              </a:ext>
            </a:extLst>
          </p:cNvPr>
          <p:cNvSpPr/>
          <p:nvPr/>
        </p:nvSpPr>
        <p:spPr>
          <a:xfrm>
            <a:off x="0" y="0"/>
            <a:ext cx="12201144" cy="6452315"/>
          </a:xfrm>
          <a:prstGeom prst="rect">
            <a:avLst/>
          </a:prstGeom>
          <a:solidFill>
            <a:schemeClr val="bg2">
              <a:lumMod val="2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51F9D6-E0DD-2742-AB34-90F9810A66B7}"/>
              </a:ext>
            </a:extLst>
          </p:cNvPr>
          <p:cNvGrpSpPr/>
          <p:nvPr/>
        </p:nvGrpSpPr>
        <p:grpSpPr>
          <a:xfrm>
            <a:off x="-9143" y="6004235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7BB3A-AB41-6644-8184-F8A34500316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8DAE3B-A9EE-2D4C-8F92-7E88BB342C67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B34D9-CBCE-754A-8459-0A2993145543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2B291B4-31E1-5F46-8CEF-C2A69DD2070A}"/>
              </a:ext>
            </a:extLst>
          </p:cNvPr>
          <p:cNvSpPr txBox="1">
            <a:spLocks/>
          </p:cNvSpPr>
          <p:nvPr/>
        </p:nvSpPr>
        <p:spPr>
          <a:xfrm>
            <a:off x="495300" y="863600"/>
            <a:ext cx="4759280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legal and regulatory landscape is evolving…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FBCB6-EFE5-5941-9158-109E7302527B}"/>
              </a:ext>
            </a:extLst>
          </p:cNvPr>
          <p:cNvSpPr txBox="1"/>
          <p:nvPr/>
        </p:nvSpPr>
        <p:spPr>
          <a:xfrm>
            <a:off x="506420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  <a:endParaRPr lang="en-US" sz="2000" spc="120">
              <a:solidFill>
                <a:schemeClr val="bg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C46000-51E3-B549-9F36-E153C4B53B70}"/>
              </a:ext>
            </a:extLst>
          </p:cNvPr>
          <p:cNvGrpSpPr/>
          <p:nvPr/>
        </p:nvGrpSpPr>
        <p:grpSpPr>
          <a:xfrm>
            <a:off x="596432" y="920677"/>
            <a:ext cx="8777212" cy="1690352"/>
            <a:chOff x="687718" y="2156215"/>
            <a:chExt cx="6768430" cy="16903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0A1833-FB6F-5B42-8271-0C55A605EB50}"/>
                </a:ext>
              </a:extLst>
            </p:cNvPr>
            <p:cNvGrpSpPr/>
            <p:nvPr/>
          </p:nvGrpSpPr>
          <p:grpSpPr>
            <a:xfrm>
              <a:off x="687718" y="2156215"/>
              <a:ext cx="6768430" cy="1690352"/>
              <a:chOff x="6214411" y="2124567"/>
              <a:chExt cx="7514466" cy="1690352"/>
            </a:xfrm>
          </p:grpSpPr>
          <p:pic>
            <p:nvPicPr>
              <p:cNvPr id="27" name="Picture 2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EBC9096-EF1F-6B41-965D-04A330399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14411" y="2124567"/>
                <a:ext cx="7514466" cy="1690352"/>
              </a:xfrm>
              <a:prstGeom prst="rect">
                <a:avLst/>
              </a:prstGeom>
              <a:effectLst>
                <a:outerShdw blurRad="101600" dist="76200" dir="240000" algn="tl" rotWithShape="0">
                  <a:prstClr val="black">
                    <a:alpha val="50000"/>
                  </a:prst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94565C-63F6-804A-A228-FEC6A0E4EA74}"/>
                  </a:ext>
                </a:extLst>
              </p:cNvPr>
              <p:cNvSpPr txBox="1"/>
              <p:nvPr/>
            </p:nvSpPr>
            <p:spPr>
              <a:xfrm>
                <a:off x="8046773" y="2529313"/>
                <a:ext cx="52445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Advisory opinion on drug companies  providing patient travel &amp; lodging for REMS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ECB01B1-6A81-0E4A-AE26-BE0CBF21ABC4}"/>
                </a:ext>
              </a:extLst>
            </p:cNvPr>
            <p:cNvCxnSpPr>
              <a:cxnSpLocks/>
            </p:cNvCxnSpPr>
            <p:nvPr/>
          </p:nvCxnSpPr>
          <p:spPr>
            <a:xfrm>
              <a:off x="2121590" y="2541196"/>
              <a:ext cx="0" cy="931210"/>
            </a:xfrm>
            <a:prstGeom prst="line">
              <a:avLst/>
            </a:prstGeom>
            <a:ln w="15875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A picture containing clock, dog, plate, table&#10;&#10;Description automatically generated">
              <a:extLst>
                <a:ext uri="{FF2B5EF4-FFF2-40B4-BE49-F238E27FC236}">
                  <a16:creationId xmlns:a16="http://schemas.microsoft.com/office/drawing/2014/main" id="{7D7FBDEE-7EEB-DE44-BAC5-1451B9F2C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71" t="2365" r="2326" b="2615"/>
            <a:stretch/>
          </p:blipFill>
          <p:spPr>
            <a:xfrm>
              <a:off x="1063201" y="2476983"/>
              <a:ext cx="823574" cy="1067348"/>
            </a:xfrm>
            <a:prstGeom prst="ellipse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6D0073-4BC7-4E8E-A4C0-6F8E805F0BF1}"/>
              </a:ext>
            </a:extLst>
          </p:cNvPr>
          <p:cNvGrpSpPr/>
          <p:nvPr/>
        </p:nvGrpSpPr>
        <p:grpSpPr>
          <a:xfrm>
            <a:off x="3471355" y="1207487"/>
            <a:ext cx="8075054" cy="1690352"/>
            <a:chOff x="3126797" y="445070"/>
            <a:chExt cx="8075054" cy="169035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CE3ADC5-8641-4B11-8C91-4089C77D4197}"/>
                </a:ext>
              </a:extLst>
            </p:cNvPr>
            <p:cNvGrpSpPr/>
            <p:nvPr/>
          </p:nvGrpSpPr>
          <p:grpSpPr>
            <a:xfrm>
              <a:off x="3126797" y="445070"/>
              <a:ext cx="8075054" cy="1690352"/>
              <a:chOff x="2125013" y="3886200"/>
              <a:chExt cx="8075054" cy="169035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43C80CE-59A6-496E-97D9-FEBA35DAFAD4}"/>
                  </a:ext>
                </a:extLst>
              </p:cNvPr>
              <p:cNvGrpSpPr/>
              <p:nvPr/>
            </p:nvGrpSpPr>
            <p:grpSpPr>
              <a:xfrm>
                <a:off x="2125013" y="3886200"/>
                <a:ext cx="8075054" cy="1690352"/>
                <a:chOff x="5653824" y="2124567"/>
                <a:chExt cx="8075054" cy="1690352"/>
              </a:xfrm>
            </p:grpSpPr>
            <p:pic>
              <p:nvPicPr>
                <p:cNvPr id="43" name="Picture 42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4201E33D-F8E6-4C0F-9338-C8962ADF5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53824" y="2124567"/>
                  <a:ext cx="8075054" cy="1690352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2003EA6-0DFA-4795-BAA0-6CFB45DCF704}"/>
                    </a:ext>
                  </a:extLst>
                </p:cNvPr>
                <p:cNvSpPr txBox="1"/>
                <p:nvPr/>
              </p:nvSpPr>
              <p:spPr>
                <a:xfrm>
                  <a:off x="7373724" y="2529313"/>
                  <a:ext cx="579547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Teva bails on negotiations to settle price-fixing probe, betting on role in pandemic</a:t>
                  </a:r>
                  <a:endParaRPr lang="en-US" sz="240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642D904-5E3E-4BED-997A-0711E7B5B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610" y="4237149"/>
                <a:ext cx="0" cy="1030310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A281E3C-B956-4386-8CE7-F99353C53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442948" y="1117013"/>
              <a:ext cx="1019091" cy="35314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A491390-0A3E-E94F-BAEE-42422D433DA8}"/>
              </a:ext>
            </a:extLst>
          </p:cNvPr>
          <p:cNvSpPr/>
          <p:nvPr/>
        </p:nvSpPr>
        <p:spPr>
          <a:xfrm>
            <a:off x="701458" y="6375748"/>
            <a:ext cx="3632547" cy="275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631112-50E1-4A44-B823-4BB9EEB031E7}"/>
              </a:ext>
            </a:extLst>
          </p:cNvPr>
          <p:cNvGrpSpPr/>
          <p:nvPr/>
        </p:nvGrpSpPr>
        <p:grpSpPr>
          <a:xfrm>
            <a:off x="5285983" y="2558154"/>
            <a:ext cx="6613743" cy="1398748"/>
            <a:chOff x="4334005" y="3323513"/>
            <a:chExt cx="6613743" cy="139874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CCFA36A-BBA3-4229-A20A-06C58F3B13C9}"/>
                </a:ext>
              </a:extLst>
            </p:cNvPr>
            <p:cNvGrpSpPr/>
            <p:nvPr/>
          </p:nvGrpSpPr>
          <p:grpSpPr>
            <a:xfrm>
              <a:off x="4334005" y="3323513"/>
              <a:ext cx="6613743" cy="1398748"/>
              <a:chOff x="2125013" y="3886200"/>
              <a:chExt cx="6613743" cy="1690352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58BE23F-90B8-437E-9501-6450FAA2A327}"/>
                  </a:ext>
                </a:extLst>
              </p:cNvPr>
              <p:cNvGrpSpPr/>
              <p:nvPr/>
            </p:nvGrpSpPr>
            <p:grpSpPr>
              <a:xfrm>
                <a:off x="2125013" y="3886200"/>
                <a:ext cx="6613743" cy="1690352"/>
                <a:chOff x="5653824" y="2124567"/>
                <a:chExt cx="6613743" cy="1690352"/>
              </a:xfrm>
            </p:grpSpPr>
            <p:pic>
              <p:nvPicPr>
                <p:cNvPr id="49" name="Picture 48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948763D2-A920-4A73-926B-1B957D0337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53824" y="2124567"/>
                  <a:ext cx="6613743" cy="1690352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4D73158-CEB3-4D66-BD30-CCD8C2B4B7EF}"/>
                    </a:ext>
                  </a:extLst>
                </p:cNvPr>
                <p:cNvSpPr txBox="1"/>
                <p:nvPr/>
              </p:nvSpPr>
              <p:spPr>
                <a:xfrm>
                  <a:off x="7373725" y="2459234"/>
                  <a:ext cx="4467958" cy="1004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FDA Moves to Enforce ClinicalTrials.gov Requirements</a:t>
                  </a:r>
                </a:p>
              </p:txBody>
            </p: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B4B5FDA-4BA2-4594-993D-A91342167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610" y="4237149"/>
                <a:ext cx="0" cy="1030310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6035D847-D98F-462C-83F9-9D5A01BE7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4750747" y="3569992"/>
              <a:ext cx="891010" cy="891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C67917-B627-1A4D-9928-E84B4FAD4719}"/>
              </a:ext>
            </a:extLst>
          </p:cNvPr>
          <p:cNvGrpSpPr/>
          <p:nvPr/>
        </p:nvGrpSpPr>
        <p:grpSpPr>
          <a:xfrm>
            <a:off x="1943102" y="2954692"/>
            <a:ext cx="8063380" cy="1605352"/>
            <a:chOff x="3761191" y="4384110"/>
            <a:chExt cx="8063380" cy="160535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2F3FAA-A289-426C-BA40-F6D9E4499456}"/>
                </a:ext>
              </a:extLst>
            </p:cNvPr>
            <p:cNvGrpSpPr/>
            <p:nvPr/>
          </p:nvGrpSpPr>
          <p:grpSpPr>
            <a:xfrm>
              <a:off x="3761191" y="4384110"/>
              <a:ext cx="8063380" cy="1605352"/>
              <a:chOff x="2125013" y="1820429"/>
              <a:chExt cx="8063380" cy="160535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ACC0386-33B6-4B0F-928B-59808D314CA4}"/>
                  </a:ext>
                </a:extLst>
              </p:cNvPr>
              <p:cNvGrpSpPr/>
              <p:nvPr/>
            </p:nvGrpSpPr>
            <p:grpSpPr>
              <a:xfrm>
                <a:off x="2125013" y="1820429"/>
                <a:ext cx="8063380" cy="1605352"/>
                <a:chOff x="5653824" y="1923459"/>
                <a:chExt cx="8063380" cy="1605352"/>
              </a:xfrm>
            </p:grpSpPr>
            <p:pic>
              <p:nvPicPr>
                <p:cNvPr id="60" name="Picture 59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34E9DD41-892D-4DA4-A3B5-C4E485B8A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53824" y="1923459"/>
                  <a:ext cx="8063380" cy="1605352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7B526F7-8137-4DFE-B2CD-83FA1C3FE4B3}"/>
                    </a:ext>
                  </a:extLst>
                </p:cNvPr>
                <p:cNvSpPr txBox="1"/>
                <p:nvPr/>
              </p:nvSpPr>
              <p:spPr>
                <a:xfrm>
                  <a:off x="7403720" y="2273256"/>
                  <a:ext cx="574981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chemeClr val="dk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Trump Administration Reissues </a:t>
                  </a:r>
                </a:p>
                <a:p>
                  <a:r>
                    <a:rPr lang="en-US" sz="2400">
                      <a:solidFill>
                        <a:schemeClr val="dk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“Most-Favored-Nation” Executive Order</a:t>
                  </a:r>
                </a:p>
              </p:txBody>
            </p: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261B5FB-551C-4AB9-8AA7-13BF5B0216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4520" y="2152860"/>
                <a:ext cx="0" cy="888642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F8F12E6-1CCB-4A6B-A826-37C457A11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04071" y="4613436"/>
              <a:ext cx="1069407" cy="106984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BE2EF6-964B-054F-A738-2B092BFE94A9}"/>
              </a:ext>
            </a:extLst>
          </p:cNvPr>
          <p:cNvGrpSpPr/>
          <p:nvPr/>
        </p:nvGrpSpPr>
        <p:grpSpPr>
          <a:xfrm>
            <a:off x="1019510" y="3322172"/>
            <a:ext cx="8462108" cy="1805875"/>
            <a:chOff x="-125259" y="2490552"/>
            <a:chExt cx="8462108" cy="1805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2C39E49-EB3A-44D9-AD6F-6FF5E3FC8418}"/>
                </a:ext>
              </a:extLst>
            </p:cNvPr>
            <p:cNvGrpSpPr/>
            <p:nvPr/>
          </p:nvGrpSpPr>
          <p:grpSpPr>
            <a:xfrm>
              <a:off x="-125259" y="2490552"/>
              <a:ext cx="8462108" cy="1805875"/>
              <a:chOff x="930708" y="2068532"/>
              <a:chExt cx="6525442" cy="1805875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C65C3EB-0BE8-4C55-89E8-5EAC4852DC8A}"/>
                  </a:ext>
                </a:extLst>
              </p:cNvPr>
              <p:cNvGrpSpPr/>
              <p:nvPr/>
            </p:nvGrpSpPr>
            <p:grpSpPr>
              <a:xfrm>
                <a:off x="930708" y="2068532"/>
                <a:ext cx="6525442" cy="1805875"/>
                <a:chOff x="6484183" y="2036884"/>
                <a:chExt cx="7244694" cy="1805875"/>
              </a:xfrm>
            </p:grpSpPr>
            <p:pic>
              <p:nvPicPr>
                <p:cNvPr id="66" name="Picture 65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25AF2161-7170-41B7-9652-F70CD3CB8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84183" y="2036884"/>
                  <a:ext cx="7244694" cy="1805875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CDB50AC-BE1C-4098-9CE9-BE3AACFE6BE6}"/>
                    </a:ext>
                  </a:extLst>
                </p:cNvPr>
                <p:cNvSpPr txBox="1"/>
                <p:nvPr/>
              </p:nvSpPr>
              <p:spPr>
                <a:xfrm>
                  <a:off x="8046773" y="2376912"/>
                  <a:ext cx="5244594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chemeClr val="dk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OIG-HHS Rejects Manufacturer’s Proposal to Provide Copay Assistance to Medicare Part D Beneficiaries</a:t>
                  </a:r>
                </a:p>
              </p:txBody>
            </p:sp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8BB8759-6FDF-47C7-8FA7-623B0E02A9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1590" y="2541196"/>
                <a:ext cx="0" cy="931210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77CFACA-5D70-4881-A9EE-C99A13712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79792" y="2884322"/>
              <a:ext cx="1065568" cy="1069848"/>
            </a:xfrm>
            <a:prstGeom prst="ellipse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7BEF1B-AD3E-4347-8CD6-2C8786630949}"/>
              </a:ext>
            </a:extLst>
          </p:cNvPr>
          <p:cNvGrpSpPr/>
          <p:nvPr/>
        </p:nvGrpSpPr>
        <p:grpSpPr>
          <a:xfrm>
            <a:off x="626302" y="4055941"/>
            <a:ext cx="7915452" cy="1781187"/>
            <a:chOff x="-1635770" y="5333597"/>
            <a:chExt cx="7915452" cy="178118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8615B7D-B379-411D-962F-F79562E7C4AE}"/>
                </a:ext>
              </a:extLst>
            </p:cNvPr>
            <p:cNvGrpSpPr/>
            <p:nvPr/>
          </p:nvGrpSpPr>
          <p:grpSpPr>
            <a:xfrm>
              <a:off x="-1635770" y="5333597"/>
              <a:ext cx="7915452" cy="1781187"/>
              <a:chOff x="2125013" y="3886199"/>
              <a:chExt cx="7915452" cy="1781187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D97BE41-60DA-4980-B808-A93D751D47F7}"/>
                  </a:ext>
                </a:extLst>
              </p:cNvPr>
              <p:cNvGrpSpPr/>
              <p:nvPr/>
            </p:nvGrpSpPr>
            <p:grpSpPr>
              <a:xfrm>
                <a:off x="2125013" y="3886199"/>
                <a:ext cx="7915452" cy="1781187"/>
                <a:chOff x="5653824" y="2124566"/>
                <a:chExt cx="7915452" cy="1781187"/>
              </a:xfrm>
            </p:grpSpPr>
            <p:pic>
              <p:nvPicPr>
                <p:cNvPr id="72" name="Picture 71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BF672CB6-BD5B-44BE-AAD1-DF96D48B3C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53824" y="2124566"/>
                  <a:ext cx="7915452" cy="1781187"/>
                </a:xfrm>
                <a:prstGeom prst="rect">
                  <a:avLst/>
                </a:prstGeom>
                <a:effectLst>
                  <a:outerShdw blurRad="101600" dist="76200" dir="240000" algn="tl" rotWithShape="0">
                    <a:prstClr val="black">
                      <a:alpha val="50000"/>
                    </a:prstClr>
                  </a:outerShdw>
                </a:effectLst>
              </p:spPr>
            </p:pic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279DFF9-52FF-410D-BB15-DC5CD3F017D4}"/>
                    </a:ext>
                  </a:extLst>
                </p:cNvPr>
                <p:cNvSpPr txBox="1"/>
                <p:nvPr/>
              </p:nvSpPr>
              <p:spPr>
                <a:xfrm>
                  <a:off x="7373725" y="2529313"/>
                  <a:ext cx="55507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908A2CB-816C-4BF9-ADC2-FFB34501B1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610" y="4237149"/>
                <a:ext cx="0" cy="1030310"/>
              </a:xfrm>
              <a:prstGeom prst="line">
                <a:avLst/>
              </a:prstGeom>
              <a:ln w="15875" cap="rnd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E645DB2-F922-48DA-875C-51E105697525}"/>
                </a:ext>
              </a:extLst>
            </p:cNvPr>
            <p:cNvSpPr txBox="1"/>
            <p:nvPr/>
          </p:nvSpPr>
          <p:spPr>
            <a:xfrm>
              <a:off x="14725" y="5618286"/>
              <a:ext cx="59955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HHS and FDA release provision allowing states to import certain prescription drugs from Canada</a:t>
              </a:r>
            </a:p>
          </p:txBody>
        </p:sp>
        <p:pic>
          <p:nvPicPr>
            <p:cNvPr id="75" name="Picture 2" descr="DHHS logo | 2018 HHS Holiday Open House | U.S. Dept. of Health ...">
              <a:extLst>
                <a:ext uri="{FF2B5EF4-FFF2-40B4-BE49-F238E27FC236}">
                  <a16:creationId xmlns:a16="http://schemas.microsoft.com/office/drawing/2014/main" id="{C3E4A8AE-65C6-43CF-8D17-B2441A9F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8167" y="5684547"/>
              <a:ext cx="981606" cy="933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9557549"/>
      </p:ext>
    </p:extLst>
  </p:cSld>
  <p:clrMapOvr>
    <a:masterClrMapping/>
  </p:clrMapOvr>
  <p:transition spd="slow" advClick="0" advTm="23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11896D-23A9-8A40-BB19-00ADAC8E2A3C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10B3B15F-60CE-B744-9810-9BE3D78F8B14}"/>
              </a:ext>
            </a:extLst>
          </p:cNvPr>
          <p:cNvSpPr txBox="1">
            <a:spLocks/>
          </p:cNvSpPr>
          <p:nvPr/>
        </p:nvSpPr>
        <p:spPr>
          <a:xfrm>
            <a:off x="862085" y="1296873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780A2F-5AE3-1B4B-902C-9B4936EB477A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FA5EFC-BC10-D440-8DE0-AF9B0A29879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3D0885-4E4A-F146-88FA-B37638611EA2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595156E-1650-6147-A224-060D1F92A676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010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BC98225D-0516-0E4E-AB58-93BB249E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49"/>
          <a:stretch/>
        </p:blipFill>
        <p:spPr>
          <a:xfrm>
            <a:off x="1079946" y="1152395"/>
            <a:ext cx="3303935" cy="43879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C6013E-D89E-F942-8EF2-33CAC72DB791}"/>
              </a:ext>
            </a:extLst>
          </p:cNvPr>
          <p:cNvSpPr txBox="1"/>
          <p:nvPr/>
        </p:nvSpPr>
        <p:spPr>
          <a:xfrm>
            <a:off x="6159836" y="714309"/>
            <a:ext cx="4435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EUROPEAN UNION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11E5B92D-6360-FB49-B9AD-F62F98CC6A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38" t="23688" r="23687" b="23437"/>
          <a:stretch/>
        </p:blipFill>
        <p:spPr>
          <a:xfrm>
            <a:off x="5038681" y="488475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1DC1F-42F6-6D44-8FC7-0E8635F7AB1A}"/>
              </a:ext>
            </a:extLst>
          </p:cNvPr>
          <p:cNvGrpSpPr/>
          <p:nvPr/>
        </p:nvGrpSpPr>
        <p:grpSpPr>
          <a:xfrm>
            <a:off x="2032000" y="862885"/>
            <a:ext cx="2888593" cy="2032715"/>
            <a:chOff x="2032000" y="405685"/>
            <a:chExt cx="2888593" cy="203271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F434C70-7021-664A-B2CF-1269C5759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6502" y="405685"/>
              <a:ext cx="0" cy="794615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3ACE75-A084-4341-A18A-D15726FAEAD1}"/>
                </a:ext>
              </a:extLst>
            </p:cNvPr>
            <p:cNvSpPr/>
            <p:nvPr/>
          </p:nvSpPr>
          <p:spPr>
            <a:xfrm>
              <a:off x="2032000" y="1193800"/>
              <a:ext cx="1244600" cy="1244600"/>
            </a:xfrm>
            <a:prstGeom prst="ellipse">
              <a:avLst/>
            </a:prstGeom>
            <a:noFill/>
            <a:ln w="22225">
              <a:solidFill>
                <a:srgbClr val="022D58"/>
              </a:solidFill>
            </a:ln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E5C4C26-1F68-2544-BFE1-B5F4F037BCA3}"/>
                </a:ext>
              </a:extLst>
            </p:cNvPr>
            <p:cNvCxnSpPr>
              <a:cxnSpLocks/>
            </p:cNvCxnSpPr>
            <p:nvPr/>
          </p:nvCxnSpPr>
          <p:spPr>
            <a:xfrm>
              <a:off x="2634593" y="416627"/>
              <a:ext cx="2286000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ADC67A6-ADC1-BF4B-85A7-A57134A7F77A}"/>
              </a:ext>
            </a:extLst>
          </p:cNvPr>
          <p:cNvSpPr txBox="1"/>
          <p:nvPr/>
        </p:nvSpPr>
        <p:spPr>
          <a:xfrm>
            <a:off x="5309902" y="3980748"/>
            <a:ext cx="541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B67173-5927-0045-8BF6-9C56CC705B03}"/>
              </a:ext>
            </a:extLst>
          </p:cNvPr>
          <p:cNvSpPr txBox="1"/>
          <p:nvPr/>
        </p:nvSpPr>
        <p:spPr>
          <a:xfrm>
            <a:off x="6160064" y="1341142"/>
            <a:ext cx="480737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Invalidates Privacy Shield; issues new guidance on cross-border data transfers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5944E9-A57F-CD43-BB43-F47DB37DDF3A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065399-A5A9-C24C-B66D-09F3FA33396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0F40B4-E272-BA48-9F14-E63D6EFA1D0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118BC9-2CFA-D246-A0A9-F944AE168FC0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E27F2D9-1655-894E-9249-BF803A2F6BD9}"/>
              </a:ext>
            </a:extLst>
          </p:cNvPr>
          <p:cNvSpPr txBox="1"/>
          <p:nvPr/>
        </p:nvSpPr>
        <p:spPr>
          <a:xfrm>
            <a:off x="6144503" y="3299147"/>
            <a:ext cx="436483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Whistleblowing Directive goes into effect for member states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CDC9C-FF11-455F-9AEB-D8E3EBE4C5A6}"/>
              </a:ext>
            </a:extLst>
          </p:cNvPr>
          <p:cNvSpPr txBox="1"/>
          <p:nvPr/>
        </p:nvSpPr>
        <p:spPr>
          <a:xfrm>
            <a:off x="6159836" y="2330520"/>
            <a:ext cx="450364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Court of Justice rules GSK violated EU competition law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585555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8" grpId="1"/>
      <p:bldP spid="33" grpId="0"/>
      <p:bldP spid="20" grpId="0"/>
      <p:bldP spid="2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4016EC8-64FD-0147-991B-6547334EC2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3" b="-2864"/>
          <a:stretch/>
        </p:blipFill>
        <p:spPr>
          <a:xfrm>
            <a:off x="914399" y="1063090"/>
            <a:ext cx="3703320" cy="460135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ADC67A6-ADC1-BF4B-85A7-A57134A7F77A}"/>
              </a:ext>
            </a:extLst>
          </p:cNvPr>
          <p:cNvSpPr txBox="1"/>
          <p:nvPr/>
        </p:nvSpPr>
        <p:spPr>
          <a:xfrm>
            <a:off x="5178912" y="3571132"/>
            <a:ext cx="541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5944E9-A57F-CD43-BB43-F47DB37DDF3A}"/>
              </a:ext>
            </a:extLst>
          </p:cNvPr>
          <p:cNvGrpSpPr/>
          <p:nvPr/>
        </p:nvGrpSpPr>
        <p:grpSpPr>
          <a:xfrm>
            <a:off x="-9143" y="6004235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065399-A5A9-C24C-B66D-09F3FA33396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0F40B4-E272-BA48-9F14-E63D6EFA1D0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118BC9-2CFA-D246-A0A9-F944AE168FC0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352D6D0-04C9-2146-90C2-0C2BFB16949D}"/>
              </a:ext>
            </a:extLst>
          </p:cNvPr>
          <p:cNvSpPr txBox="1"/>
          <p:nvPr/>
        </p:nvSpPr>
        <p:spPr>
          <a:xfrm>
            <a:off x="6163056" y="1430196"/>
            <a:ext cx="5109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Introduces </a:t>
            </a:r>
            <a:r>
              <a:rPr lang="en-US" sz="220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Medicines and Medical Device 2019-20</a:t>
            </a:r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803BD3-FD6C-CA45-9165-B412E8E46CC9}"/>
              </a:ext>
            </a:extLst>
          </p:cNvPr>
          <p:cNvGrpSpPr/>
          <p:nvPr/>
        </p:nvGrpSpPr>
        <p:grpSpPr>
          <a:xfrm>
            <a:off x="2379244" y="920398"/>
            <a:ext cx="2560320" cy="1280160"/>
            <a:chOff x="2379244" y="1145867"/>
            <a:chExt cx="2560320" cy="1280160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4516D7-44B2-7040-8B5E-532E1C7ED88F}"/>
                </a:ext>
              </a:extLst>
            </p:cNvPr>
            <p:cNvCxnSpPr>
              <a:cxnSpLocks/>
            </p:cNvCxnSpPr>
            <p:nvPr/>
          </p:nvCxnSpPr>
          <p:spPr>
            <a:xfrm>
              <a:off x="2379244" y="1145867"/>
              <a:ext cx="2560320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176497A-F98E-424A-A363-99CB67C5E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9244" y="1145867"/>
              <a:ext cx="0" cy="1280160"/>
            </a:xfrm>
            <a:prstGeom prst="line">
              <a:avLst/>
            </a:prstGeom>
            <a:ln w="22225">
              <a:solidFill>
                <a:srgbClr val="022D58"/>
              </a:solidFill>
              <a:head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13B3B183-1010-E642-AB4F-CC594047B2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581" t="30619" r="46745" b="61706"/>
          <a:stretch/>
        </p:blipFill>
        <p:spPr>
          <a:xfrm>
            <a:off x="5038681" y="516503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B875DC-B1F2-BD47-A758-AC5EF0FD5D15}"/>
              </a:ext>
            </a:extLst>
          </p:cNvPr>
          <p:cNvSpPr txBox="1"/>
          <p:nvPr/>
        </p:nvSpPr>
        <p:spPr>
          <a:xfrm>
            <a:off x="6163055" y="2512685"/>
            <a:ext cx="567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 and Markets Authority fines </a:t>
            </a:r>
          </a:p>
          <a:p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companies for anti-competitive behavior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BBAF7-E540-A241-8695-DF6DF426142C}"/>
              </a:ext>
            </a:extLst>
          </p:cNvPr>
          <p:cNvGrpSpPr/>
          <p:nvPr/>
        </p:nvGrpSpPr>
        <p:grpSpPr>
          <a:xfrm>
            <a:off x="6159836" y="3559546"/>
            <a:ext cx="5307582" cy="727195"/>
            <a:chOff x="6290826" y="3900321"/>
            <a:chExt cx="5307582" cy="7271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743F3C-087A-284E-9581-DBE9FB4ED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92847" y="3900321"/>
              <a:ext cx="876911" cy="727195"/>
            </a:xfrm>
            <a:prstGeom prst="rect">
              <a:avLst/>
            </a:prstGeom>
          </p:spPr>
        </p:pic>
        <p:pic>
          <p:nvPicPr>
            <p:cNvPr id="32" name="Picture 3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ACECA74-BC41-0B45-87EC-32049D0B7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4061" y="4041991"/>
              <a:ext cx="724347" cy="51194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142342A-AB82-6145-83FF-64D4C697C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5100" y="4247024"/>
              <a:ext cx="936939" cy="2593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2B10A2A-8095-9148-A1F3-F2B501E76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6290826" y="3902299"/>
              <a:ext cx="1681195" cy="59445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5FA8546-30A3-49DE-B75D-429F55B77555}"/>
              </a:ext>
            </a:extLst>
          </p:cNvPr>
          <p:cNvSpPr txBox="1"/>
          <p:nvPr/>
        </p:nvSpPr>
        <p:spPr>
          <a:xfrm>
            <a:off x="6159836" y="714309"/>
            <a:ext cx="4435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UNITED KINGDOM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819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500">
        <p159:morph option="byChar"/>
      </p:transition>
    </mc:Choice>
    <mc:Fallback xmlns="">
      <p:transition spd="slow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C8C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9FC66E1C-1E1D-684A-A32B-EAD5B5AF18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3" b="-2864"/>
          <a:stretch/>
        </p:blipFill>
        <p:spPr>
          <a:xfrm>
            <a:off x="914399" y="1063090"/>
            <a:ext cx="3703320" cy="460135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AD8128F-3E61-924C-9DEC-27FBF2ECF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3" b="454"/>
          <a:stretch/>
        </p:blipFill>
        <p:spPr>
          <a:xfrm>
            <a:off x="1064908" y="1027134"/>
            <a:ext cx="3392500" cy="446427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8608382-AFC5-C843-9F42-A451C707AC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" b="-895"/>
          <a:stretch/>
        </p:blipFill>
        <p:spPr>
          <a:xfrm>
            <a:off x="1027327" y="1055230"/>
            <a:ext cx="3429228" cy="430833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85944E9-A57F-CD43-BB43-F47DB37DDF3A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065399-A5A9-C24C-B66D-09F3FA33396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0F40B4-E272-BA48-9F14-E63D6EFA1D0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118BC9-2CFA-D246-A0A9-F944AE168FC0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2DB8D0-1399-D641-B01B-49AECF7D7515}"/>
              </a:ext>
            </a:extLst>
          </p:cNvPr>
          <p:cNvGrpSpPr/>
          <p:nvPr/>
        </p:nvGrpSpPr>
        <p:grpSpPr>
          <a:xfrm>
            <a:off x="2447446" y="2605739"/>
            <a:ext cx="8824788" cy="1314908"/>
            <a:chOff x="2447446" y="2605739"/>
            <a:chExt cx="8824788" cy="131490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AC6013E-D89E-F942-8EF2-33CAC72DB791}"/>
                </a:ext>
              </a:extLst>
            </p:cNvPr>
            <p:cNvSpPr txBox="1"/>
            <p:nvPr/>
          </p:nvSpPr>
          <p:spPr>
            <a:xfrm>
              <a:off x="6159836" y="2605739"/>
              <a:ext cx="44357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BRAZIL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11DC1F-42F6-6D44-8FC7-0E8635F7AB1A}"/>
                </a:ext>
              </a:extLst>
            </p:cNvPr>
            <p:cNvGrpSpPr/>
            <p:nvPr/>
          </p:nvGrpSpPr>
          <p:grpSpPr>
            <a:xfrm>
              <a:off x="2447446" y="2768252"/>
              <a:ext cx="2437705" cy="1152395"/>
              <a:chOff x="3224059" y="2398734"/>
              <a:chExt cx="2437705" cy="1152395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E5C4C26-1F68-2544-BFE1-B5F4F037B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548" y="2408265"/>
                <a:ext cx="2029216" cy="0"/>
              </a:xfrm>
              <a:prstGeom prst="line">
                <a:avLst/>
              </a:prstGeom>
              <a:ln w="22225">
                <a:solidFill>
                  <a:srgbClr val="022D58"/>
                </a:solidFill>
                <a:headEnd w="lg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F434C70-7021-664A-B2CF-1269C57594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8584" y="2398734"/>
                <a:ext cx="0" cy="365760"/>
              </a:xfrm>
              <a:prstGeom prst="line">
                <a:avLst/>
              </a:prstGeom>
              <a:ln w="22225">
                <a:solidFill>
                  <a:srgbClr val="022D58"/>
                </a:solidFill>
                <a:headEnd w="lg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B3ACE75-A084-4341-A18A-D15726FAEAD1}"/>
                  </a:ext>
                </a:extLst>
              </p:cNvPr>
              <p:cNvSpPr/>
              <p:nvPr/>
            </p:nvSpPr>
            <p:spPr>
              <a:xfrm>
                <a:off x="3224059" y="2759554"/>
                <a:ext cx="791575" cy="791575"/>
              </a:xfrm>
              <a:prstGeom prst="ellipse">
                <a:avLst/>
              </a:prstGeom>
              <a:noFill/>
              <a:ln w="22225">
                <a:solidFill>
                  <a:srgbClr val="022D58"/>
                </a:solidFill>
              </a:ln>
              <a:effectLst>
                <a:outerShdw blurRad="762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DEEDF3-4913-44D2-825A-76C21ED812A0}"/>
                </a:ext>
              </a:extLst>
            </p:cNvPr>
            <p:cNvSpPr txBox="1"/>
            <p:nvPr/>
          </p:nvSpPr>
          <p:spPr>
            <a:xfrm>
              <a:off x="6163056" y="3058580"/>
              <a:ext cx="5109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Enacts comprehensive privacy law, known as LGPD, modeled after GDPR</a:t>
              </a:r>
            </a:p>
          </p:txBody>
        </p:sp>
      </p:grpSp>
      <p:pic>
        <p:nvPicPr>
          <p:cNvPr id="41" name="Graphic 42">
            <a:extLst>
              <a:ext uri="{FF2B5EF4-FFF2-40B4-BE49-F238E27FC236}">
                <a16:creationId xmlns:a16="http://schemas.microsoft.com/office/drawing/2014/main" id="{A6CB2B39-714D-5748-9D34-B248917D2A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681" y="674996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0" name="Graphic 42">
            <a:extLst>
              <a:ext uri="{FF2B5EF4-FFF2-40B4-BE49-F238E27FC236}">
                <a16:creationId xmlns:a16="http://schemas.microsoft.com/office/drawing/2014/main" id="{C3B5F029-126E-4542-9F58-BF2CA2E7B7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681" y="2379905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D58AA6-A134-E34C-B358-3C24D9A79011}"/>
              </a:ext>
            </a:extLst>
          </p:cNvPr>
          <p:cNvGrpSpPr/>
          <p:nvPr/>
        </p:nvGrpSpPr>
        <p:grpSpPr>
          <a:xfrm>
            <a:off x="2297134" y="875778"/>
            <a:ext cx="8975100" cy="1874339"/>
            <a:chOff x="2297134" y="1426923"/>
            <a:chExt cx="8975100" cy="18743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054275-DA83-094E-8428-A3AE7BF5036D}"/>
                </a:ext>
              </a:extLst>
            </p:cNvPr>
            <p:cNvGrpSpPr/>
            <p:nvPr/>
          </p:nvGrpSpPr>
          <p:grpSpPr>
            <a:xfrm>
              <a:off x="2297134" y="1426923"/>
              <a:ext cx="8298441" cy="1491640"/>
              <a:chOff x="2297134" y="1426923"/>
              <a:chExt cx="8298441" cy="149164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4B8891-7DE4-A948-9854-7498E492A195}"/>
                  </a:ext>
                </a:extLst>
              </p:cNvPr>
              <p:cNvSpPr txBox="1"/>
              <p:nvPr/>
            </p:nvSpPr>
            <p:spPr>
              <a:xfrm>
                <a:off x="6159836" y="1426923"/>
                <a:ext cx="443573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>
                    <a:solidFill>
                      <a:schemeClr val="accent1">
                        <a:lumMod val="75000"/>
                      </a:schemeClr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CANADA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FD43351-83FD-3C48-9717-1A47FDED9751}"/>
                  </a:ext>
                </a:extLst>
              </p:cNvPr>
              <p:cNvGrpSpPr/>
              <p:nvPr/>
            </p:nvGrpSpPr>
            <p:grpSpPr>
              <a:xfrm>
                <a:off x="2297134" y="1591223"/>
                <a:ext cx="2624342" cy="1327340"/>
                <a:chOff x="2297134" y="2901562"/>
                <a:chExt cx="2624342" cy="1327340"/>
              </a:xfrm>
            </p:grpSpPr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C49D2C8-1FE1-884E-AEF5-6C13614A96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18356" y="2909307"/>
                  <a:ext cx="2103120" cy="0"/>
                </a:xfrm>
                <a:prstGeom prst="line">
                  <a:avLst/>
                </a:prstGeom>
                <a:ln w="22225">
                  <a:solidFill>
                    <a:srgbClr val="022D58"/>
                  </a:solidFill>
                  <a:headEnd w="lg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614FAEE-085E-8844-B072-309DE5B2CBFE}"/>
                    </a:ext>
                  </a:extLst>
                </p:cNvPr>
                <p:cNvSpPr/>
                <p:nvPr/>
              </p:nvSpPr>
              <p:spPr>
                <a:xfrm>
                  <a:off x="2297134" y="3160385"/>
                  <a:ext cx="1068517" cy="1068517"/>
                </a:xfrm>
                <a:prstGeom prst="ellipse">
                  <a:avLst/>
                </a:prstGeom>
                <a:noFill/>
                <a:ln w="22225">
                  <a:solidFill>
                    <a:srgbClr val="022D58"/>
                  </a:solidFill>
                </a:ln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660EE837-1DBE-5548-A86D-2F8D652566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684954" y="3038722"/>
                  <a:ext cx="274320" cy="0"/>
                </a:xfrm>
                <a:prstGeom prst="line">
                  <a:avLst/>
                </a:prstGeom>
                <a:ln w="22225">
                  <a:solidFill>
                    <a:srgbClr val="022D58"/>
                  </a:solidFill>
                  <a:headEnd w="lg" len="lg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5BF472C-163B-A64D-AE9F-6C104195C8F7}"/>
                </a:ext>
              </a:extLst>
            </p:cNvPr>
            <p:cNvSpPr txBox="1"/>
            <p:nvPr/>
          </p:nvSpPr>
          <p:spPr>
            <a:xfrm>
              <a:off x="6163056" y="1854712"/>
              <a:ext cx="51091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Releases final version of Patented Medicine Prices Review Board (PMPRB) Guidelines</a:t>
              </a:r>
            </a:p>
            <a:p>
              <a:endParaRPr lang="en-US" sz="2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4674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6500">
        <p159:morph option="byObject"/>
      </p:transition>
    </mc:Choice>
    <mc:Fallback xmlns="">
      <p:transition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4ADC67A6-ADC1-BF4B-85A7-A57134A7F77A}"/>
              </a:ext>
            </a:extLst>
          </p:cNvPr>
          <p:cNvSpPr txBox="1"/>
          <p:nvPr/>
        </p:nvSpPr>
        <p:spPr>
          <a:xfrm>
            <a:off x="5309902" y="3980748"/>
            <a:ext cx="541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5944E9-A57F-CD43-BB43-F47DB37DDF3A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065399-A5A9-C24C-B66D-09F3FA33396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0F40B4-E272-BA48-9F14-E63D6EFA1D0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118BC9-2CFA-D246-A0A9-F944AE168FC0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0ED0B14-00AF-A444-A049-EC874764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" b="-895"/>
          <a:stretch/>
        </p:blipFill>
        <p:spPr>
          <a:xfrm>
            <a:off x="1027327" y="1055230"/>
            <a:ext cx="3429228" cy="43083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C917DE-617C-2E4D-9621-2F0EF83842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5" b="-2371"/>
          <a:stretch/>
        </p:blipFill>
        <p:spPr>
          <a:xfrm>
            <a:off x="1041941" y="939452"/>
            <a:ext cx="3429228" cy="465968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11E5B92D-6360-FB49-B9AD-F62F98CC6A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681" y="1139828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22BE2DF-1FD5-E142-80DC-2ECFE23927E5}"/>
              </a:ext>
            </a:extLst>
          </p:cNvPr>
          <p:cNvGrpSpPr/>
          <p:nvPr/>
        </p:nvGrpSpPr>
        <p:grpSpPr>
          <a:xfrm>
            <a:off x="1490597" y="1353137"/>
            <a:ext cx="9104978" cy="1527849"/>
            <a:chOff x="1490597" y="1353137"/>
            <a:chExt cx="9104978" cy="152784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AC6013E-D89E-F942-8EF2-33CAC72DB791}"/>
                </a:ext>
              </a:extLst>
            </p:cNvPr>
            <p:cNvSpPr txBox="1"/>
            <p:nvPr/>
          </p:nvSpPr>
          <p:spPr>
            <a:xfrm>
              <a:off x="6159836" y="1353137"/>
              <a:ext cx="44357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CHINA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11DC1F-42F6-6D44-8FC7-0E8635F7AB1A}"/>
                </a:ext>
              </a:extLst>
            </p:cNvPr>
            <p:cNvGrpSpPr/>
            <p:nvPr/>
          </p:nvGrpSpPr>
          <p:grpSpPr>
            <a:xfrm>
              <a:off x="1490597" y="1512655"/>
              <a:ext cx="3393670" cy="1368331"/>
              <a:chOff x="1490597" y="1055455"/>
              <a:chExt cx="3393670" cy="1368331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F434C70-7021-664A-B2CF-1269C57594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0096" y="1058449"/>
                <a:ext cx="0" cy="404899"/>
              </a:xfrm>
              <a:prstGeom prst="line">
                <a:avLst/>
              </a:prstGeom>
              <a:ln w="22225">
                <a:solidFill>
                  <a:srgbClr val="022D58"/>
                </a:solidFill>
                <a:headEnd w="lg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B3ACE75-A084-4341-A18A-D15726FAEAD1}"/>
                  </a:ext>
                </a:extLst>
              </p:cNvPr>
              <p:cNvSpPr/>
              <p:nvPr/>
            </p:nvSpPr>
            <p:spPr>
              <a:xfrm>
                <a:off x="1490597" y="1471808"/>
                <a:ext cx="951978" cy="951978"/>
              </a:xfrm>
              <a:prstGeom prst="ellipse">
                <a:avLst/>
              </a:prstGeom>
              <a:noFill/>
              <a:ln w="22225">
                <a:solidFill>
                  <a:srgbClr val="022D58"/>
                </a:solidFill>
              </a:ln>
              <a:effectLst>
                <a:outerShdw blurRad="762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E5C4C26-1F68-2544-BFE1-B5F4F037B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8187" y="1055455"/>
                <a:ext cx="2926080" cy="0"/>
              </a:xfrm>
              <a:prstGeom prst="line">
                <a:avLst/>
              </a:prstGeom>
              <a:ln w="22225">
                <a:solidFill>
                  <a:srgbClr val="022D58"/>
                </a:solidFill>
                <a:headEnd w="lg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DEEDF3-4913-44D2-825A-76C21ED812A0}"/>
                </a:ext>
              </a:extLst>
            </p:cNvPr>
            <p:cNvSpPr txBox="1"/>
            <p:nvPr/>
          </p:nvSpPr>
          <p:spPr>
            <a:xfrm>
              <a:off x="6163056" y="1780926"/>
              <a:ext cx="3682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Publishes Antitrust Compliance Guidelines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E850B7-E1B6-CB45-9086-42E836708B8A}"/>
              </a:ext>
            </a:extLst>
          </p:cNvPr>
          <p:cNvGrpSpPr/>
          <p:nvPr/>
        </p:nvGrpSpPr>
        <p:grpSpPr>
          <a:xfrm>
            <a:off x="2004164" y="2893838"/>
            <a:ext cx="9268070" cy="883727"/>
            <a:chOff x="2004164" y="2605739"/>
            <a:chExt cx="9268070" cy="88372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85269E-4807-134C-A517-2296FEC3F20F}"/>
                </a:ext>
              </a:extLst>
            </p:cNvPr>
            <p:cNvSpPr txBox="1"/>
            <p:nvPr/>
          </p:nvSpPr>
          <p:spPr>
            <a:xfrm>
              <a:off x="6159836" y="2605739"/>
              <a:ext cx="44357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SINGAPORE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D267A7-7942-EB40-9B91-72DC17FD20FC}"/>
                </a:ext>
              </a:extLst>
            </p:cNvPr>
            <p:cNvCxnSpPr>
              <a:cxnSpLocks/>
            </p:cNvCxnSpPr>
            <p:nvPr/>
          </p:nvCxnSpPr>
          <p:spPr>
            <a:xfrm>
              <a:off x="2004164" y="2777783"/>
              <a:ext cx="2880987" cy="0"/>
            </a:xfrm>
            <a:prstGeom prst="line">
              <a:avLst/>
            </a:prstGeom>
            <a:ln w="22225">
              <a:solidFill>
                <a:srgbClr val="022D58"/>
              </a:solidFill>
              <a:head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CD8AC0-A459-D445-9E19-EF8571C8DF71}"/>
                </a:ext>
              </a:extLst>
            </p:cNvPr>
            <p:cNvSpPr txBox="1"/>
            <p:nvPr/>
          </p:nvSpPr>
          <p:spPr>
            <a:xfrm>
              <a:off x="6163056" y="3058579"/>
              <a:ext cx="51091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Amends Personal Data Protection Act</a:t>
              </a:r>
            </a:p>
          </p:txBody>
        </p:sp>
      </p:grpSp>
      <p:pic>
        <p:nvPicPr>
          <p:cNvPr id="35" name="Graphic 42">
            <a:extLst>
              <a:ext uri="{FF2B5EF4-FFF2-40B4-BE49-F238E27FC236}">
                <a16:creationId xmlns:a16="http://schemas.microsoft.com/office/drawing/2014/main" id="{3642B7C8-EAB7-3543-983C-BB3253A6C1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681" y="2672528"/>
            <a:ext cx="859535" cy="85048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6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3EC7F2B6-F5AA-7A45-837E-D47A14ED9255}"/>
              </a:ext>
            </a:extLst>
          </p:cNvPr>
          <p:cNvSpPr txBox="1">
            <a:spLocks/>
          </p:cNvSpPr>
          <p:nvPr/>
        </p:nvSpPr>
        <p:spPr>
          <a:xfrm>
            <a:off x="862085" y="1042230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BLACK LIVES MATTER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51CC6-B15E-8A4A-AFDA-92EA0D5A5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5" t="1541" r="5305" b="32990"/>
          <a:stretch/>
        </p:blipFill>
        <p:spPr>
          <a:xfrm>
            <a:off x="1" y="0"/>
            <a:ext cx="12191999" cy="6217920"/>
          </a:xfrm>
          <a:prstGeom prst="rect">
            <a:avLst/>
          </a:prstGeom>
          <a:solidFill>
            <a:srgbClr val="008A94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9F9176-D23E-1F48-91A4-D2DF666B1FA1}"/>
              </a:ext>
            </a:extLst>
          </p:cNvPr>
          <p:cNvSpPr txBox="1"/>
          <p:nvPr/>
        </p:nvSpPr>
        <p:spPr>
          <a:xfrm>
            <a:off x="502165" y="356180"/>
            <a:ext cx="3388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120">
                <a:solidFill>
                  <a:schemeClr val="accent1">
                    <a:lumMod val="50000"/>
                    <a:alpha val="5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LIVES MATTER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F9761-A5D6-1242-B28D-1F66EAC30370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57C54E-295D-204E-96CB-822B9BADAC4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B061CC-D306-8247-87F9-9FAA3AC3D7CD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F57203-8764-4945-8347-1D90E45675A7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441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1250">
        <p15:prstTrans prst="pageCurlDouble"/>
      </p:transition>
    </mc:Choice>
    <mc:Fallback xmlns="">
      <p:transition spd="med" advClick="0" advTm="1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9B5A300-6E7A-6A44-9BCF-E0D91CCCEEE6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C1FBD3-9AE9-3F4F-8AFD-2D945A3A9A2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A9D9D1-616A-6C48-AF69-376D92EAD1A6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31F063-1074-9E4F-B485-CEF8A4FC5E54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FB79E5E-936F-4682-975A-BD330DD64B31}"/>
              </a:ext>
            </a:extLst>
          </p:cNvPr>
          <p:cNvSpPr/>
          <p:nvPr/>
        </p:nvSpPr>
        <p:spPr>
          <a:xfrm>
            <a:off x="6108706" y="510282"/>
            <a:ext cx="6583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Sackler Family</a:t>
            </a:r>
          </a:p>
        </p:txBody>
      </p:sp>
      <p:pic>
        <p:nvPicPr>
          <p:cNvPr id="20" name="Picture 2" descr="News.Law | Big Pharma liable under 'drug dealer' act">
            <a:extLst>
              <a:ext uri="{FF2B5EF4-FFF2-40B4-BE49-F238E27FC236}">
                <a16:creationId xmlns:a16="http://schemas.microsoft.com/office/drawing/2014/main" id="{0F12298A-3802-4C25-AA09-58D0A01E3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46"/>
          <a:stretch/>
        </p:blipFill>
        <p:spPr bwMode="auto">
          <a:xfrm>
            <a:off x="3582185" y="265043"/>
            <a:ext cx="2138652" cy="113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A393106-EAC5-4260-8CCA-A031E88F5F58}"/>
              </a:ext>
            </a:extLst>
          </p:cNvPr>
          <p:cNvGrpSpPr/>
          <p:nvPr/>
        </p:nvGrpSpPr>
        <p:grpSpPr>
          <a:xfrm>
            <a:off x="2274088" y="2082102"/>
            <a:ext cx="7699252" cy="1323439"/>
            <a:chOff x="2274088" y="2082102"/>
            <a:chExt cx="7699252" cy="132343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FD111C-9264-E042-82AE-0F6CC5FAD245}"/>
                </a:ext>
              </a:extLst>
            </p:cNvPr>
            <p:cNvSpPr txBox="1"/>
            <p:nvPr/>
          </p:nvSpPr>
          <p:spPr>
            <a:xfrm>
              <a:off x="7587703" y="2082102"/>
              <a:ext cx="23856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spc="12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2000" spc="0">
                  <a:solidFill>
                    <a:schemeClr val="accent1">
                      <a:lumMod val="75000"/>
                    </a:schemeClr>
                  </a:solidFill>
                </a:rPr>
                <a:t>Transferred company assets to family holding companies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4D8446-100A-0C4C-B0AB-272F39AB420F}"/>
                </a:ext>
              </a:extLst>
            </p:cNvPr>
            <p:cNvSpPr txBox="1"/>
            <p:nvPr/>
          </p:nvSpPr>
          <p:spPr>
            <a:xfrm>
              <a:off x="2274088" y="2082102"/>
              <a:ext cx="23820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spc="12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2000" spc="0">
                  <a:solidFill>
                    <a:schemeClr val="accent1">
                      <a:lumMod val="75000"/>
                    </a:schemeClr>
                  </a:solidFill>
                </a:rPr>
                <a:t>Targeted high volume opioid prescribers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6F9E98-9583-4334-AA97-04F62A77031D}"/>
              </a:ext>
            </a:extLst>
          </p:cNvPr>
          <p:cNvGrpSpPr/>
          <p:nvPr/>
        </p:nvGrpSpPr>
        <p:grpSpPr>
          <a:xfrm>
            <a:off x="4210491" y="2998381"/>
            <a:ext cx="3540642" cy="2664182"/>
            <a:chOff x="4210491" y="2998381"/>
            <a:chExt cx="3540642" cy="266418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349C4AD-EF2E-4EE4-80D1-E446963101A1}"/>
                </a:ext>
              </a:extLst>
            </p:cNvPr>
            <p:cNvGrpSpPr/>
            <p:nvPr/>
          </p:nvGrpSpPr>
          <p:grpSpPr>
            <a:xfrm>
              <a:off x="4758103" y="3093099"/>
              <a:ext cx="2569464" cy="2569464"/>
              <a:chOff x="4758103" y="3093099"/>
              <a:chExt cx="2569464" cy="256946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AB41A04-6EA6-468F-BBA8-79DF83C54D06}"/>
                  </a:ext>
                </a:extLst>
              </p:cNvPr>
              <p:cNvSpPr/>
              <p:nvPr/>
            </p:nvSpPr>
            <p:spPr>
              <a:xfrm>
                <a:off x="4758103" y="3093099"/>
                <a:ext cx="2569464" cy="2569464"/>
              </a:xfrm>
              <a:prstGeom prst="ellipse">
                <a:avLst/>
              </a:prstGeom>
              <a:solidFill>
                <a:srgbClr val="DDE9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F72BD5-D670-D245-A4F4-B1DA86DBCE16}"/>
                  </a:ext>
                </a:extLst>
              </p:cNvPr>
              <p:cNvSpPr txBox="1"/>
              <p:nvPr/>
            </p:nvSpPr>
            <p:spPr>
              <a:xfrm>
                <a:off x="4954694" y="4155849"/>
                <a:ext cx="217628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$225 million</a:t>
                </a: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39A3B89-C979-3F40-A27E-8EED7BDE6BEF}"/>
                </a:ext>
              </a:extLst>
            </p:cNvPr>
            <p:cNvCxnSpPr>
              <a:cxnSpLocks/>
            </p:cNvCxnSpPr>
            <p:nvPr/>
          </p:nvCxnSpPr>
          <p:spPr>
            <a:xfrm>
              <a:off x="4210491" y="2998381"/>
              <a:ext cx="647391" cy="607845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C421724-C841-FF4C-A6BF-DC64AF8D56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5261" y="2998381"/>
              <a:ext cx="565872" cy="612648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06640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F4A0037-0871-1D42-9EBB-B3BE6E111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" t="6234" r="42920" b="51371"/>
          <a:stretch/>
        </p:blipFill>
        <p:spPr>
          <a:xfrm>
            <a:off x="1" y="0"/>
            <a:ext cx="12191999" cy="6217920"/>
          </a:xfrm>
          <a:prstGeom prst="rect">
            <a:avLst/>
          </a:prstGeom>
          <a:solidFill>
            <a:srgbClr val="008A94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74A0C93-8CEE-6146-9485-BC3B9AE70F32}"/>
              </a:ext>
            </a:extLst>
          </p:cNvPr>
          <p:cNvSpPr/>
          <p:nvPr/>
        </p:nvSpPr>
        <p:spPr>
          <a:xfrm flipH="1" flipV="1">
            <a:off x="0" y="0"/>
            <a:ext cx="12201144" cy="685800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A1935-0E6B-5749-807A-D9877D3EB0DF}"/>
              </a:ext>
            </a:extLst>
          </p:cNvPr>
          <p:cNvSpPr/>
          <p:nvPr/>
        </p:nvSpPr>
        <p:spPr>
          <a:xfrm flipH="1" flipV="1">
            <a:off x="0" y="0"/>
            <a:ext cx="12201144" cy="6858000"/>
          </a:xfrm>
          <a:prstGeom prst="rect">
            <a:avLst/>
          </a:prstGeom>
          <a:gradFill>
            <a:gsLst>
              <a:gs pos="21000">
                <a:schemeClr val="accent1"/>
              </a:gs>
              <a:gs pos="71000">
                <a:schemeClr val="accent1">
                  <a:alpha val="0"/>
                </a:schemeClr>
              </a:gs>
            </a:gsLst>
            <a:lin ang="108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8F657F-10FB-A84B-96D2-7C9C293DCE44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DE593E-3611-A848-AA56-E287309A9B2D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4FBB7A-7B3E-5E45-9B3F-96D841DDE1C4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1AED7D1-265A-0646-8710-F7287B882077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2839D1-03C3-5E48-8F45-7E4AAC208920}"/>
              </a:ext>
            </a:extLst>
          </p:cNvPr>
          <p:cNvSpPr txBox="1"/>
          <p:nvPr/>
        </p:nvSpPr>
        <p:spPr>
          <a:xfrm>
            <a:off x="502165" y="356180"/>
            <a:ext cx="3388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120">
                <a:solidFill>
                  <a:schemeClr val="bg1">
                    <a:alpha val="5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LIVES MATTER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DC8B9-F92B-684D-86F8-EBC1D14338B1}"/>
              </a:ext>
            </a:extLst>
          </p:cNvPr>
          <p:cNvSpPr txBox="1"/>
          <p:nvPr/>
        </p:nvSpPr>
        <p:spPr>
          <a:xfrm>
            <a:off x="389373" y="4032197"/>
            <a:ext cx="2603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PhRMA adds section to </a:t>
            </a:r>
            <a:r>
              <a:rPr lang="en-US" sz="17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Trials</a:t>
            </a: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code, emphasizing diversity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F55FA9-7001-CB48-A1D5-57E13E3997FA}"/>
              </a:ext>
            </a:extLst>
          </p:cNvPr>
          <p:cNvSpPr txBox="1"/>
          <p:nvPr/>
        </p:nvSpPr>
        <p:spPr>
          <a:xfrm>
            <a:off x="3213354" y="4032197"/>
            <a:ext cx="2915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 pledges $300 million </a:t>
            </a:r>
          </a:p>
          <a:p>
            <a:pPr algn="ctr"/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address racial health disparities and improve access to healthcare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90CB3-8A0F-1142-99D8-DEB85530E2D0}"/>
              </a:ext>
            </a:extLst>
          </p:cNvPr>
          <p:cNvSpPr txBox="1"/>
          <p:nvPr/>
        </p:nvSpPr>
        <p:spPr>
          <a:xfrm>
            <a:off x="6349866" y="4032197"/>
            <a:ext cx="302115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J&amp;J donates $100 million </a:t>
            </a:r>
          </a:p>
          <a:p>
            <a:pPr algn="ctr"/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address health inequities for communities of color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F2634C-FB3F-974A-A998-0FC7EE08681C}"/>
              </a:ext>
            </a:extLst>
          </p:cNvPr>
          <p:cNvSpPr txBox="1"/>
          <p:nvPr/>
        </p:nvSpPr>
        <p:spPr>
          <a:xfrm>
            <a:off x="9591669" y="4032197"/>
            <a:ext cx="23217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AbbVie donates </a:t>
            </a:r>
          </a:p>
          <a:p>
            <a:pPr algn="ctr"/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 million to support underserved black communities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65C0BB-F0F5-5B45-A8A1-899BA39B92D6}"/>
              </a:ext>
            </a:extLst>
          </p:cNvPr>
          <p:cNvSpPr/>
          <p:nvPr/>
        </p:nvSpPr>
        <p:spPr>
          <a:xfrm>
            <a:off x="459351" y="820151"/>
            <a:ext cx="7017213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800"/>
              </a:lnSpc>
            </a:pPr>
            <a:r>
              <a:rPr lang="en-US" sz="5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 industry takes action</a:t>
            </a:r>
            <a:endParaRPr lang="en-US" sz="5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35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4D1F9265-0B2B-3347-BA58-DC823F810E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98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F9761-A5D6-1242-B28D-1F66EAC30370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57C54E-295D-204E-96CB-822B9BADAC4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B061CC-D306-8247-87F9-9FAA3AC3D7CD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F57203-8764-4945-8347-1D90E45675A7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itle 6">
            <a:extLst>
              <a:ext uri="{FF2B5EF4-FFF2-40B4-BE49-F238E27FC236}">
                <a16:creationId xmlns:a16="http://schemas.microsoft.com/office/drawing/2014/main" id="{3EC7F2B6-F5AA-7A45-837E-D47A14ED9255}"/>
              </a:ext>
            </a:extLst>
          </p:cNvPr>
          <p:cNvSpPr txBox="1">
            <a:spLocks/>
          </p:cNvSpPr>
          <p:nvPr/>
        </p:nvSpPr>
        <p:spPr>
          <a:xfrm>
            <a:off x="862085" y="1334838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COVID-19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500">
        <p15:prstTrans prst="pageCurlDouble"/>
      </p:transition>
    </mc:Choice>
    <mc:Fallback xmlns="">
      <p:transition spd="slow" advClick="0" advTm="15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C37C3A4-3849-6649-95AE-BE3A49581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040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10E6A5-6502-4D4F-8195-4551EA178A5D}"/>
              </a:ext>
            </a:extLst>
          </p:cNvPr>
          <p:cNvGrpSpPr/>
          <p:nvPr/>
        </p:nvGrpSpPr>
        <p:grpSpPr>
          <a:xfrm>
            <a:off x="0" y="0"/>
            <a:ext cx="12204525" cy="6858000"/>
            <a:chOff x="-250520" y="0"/>
            <a:chExt cx="12204525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0952CD-65E5-D545-B31C-A2F94BE6E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-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7994" y="0"/>
              <a:ext cx="12191999" cy="63040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D32C5F-688D-D34C-B318-3F790F5D899A}"/>
                </a:ext>
              </a:extLst>
            </p:cNvPr>
            <p:cNvSpPr/>
            <p:nvPr/>
          </p:nvSpPr>
          <p:spPr>
            <a:xfrm>
              <a:off x="-250520" y="0"/>
              <a:ext cx="12201144" cy="6858000"/>
            </a:xfrm>
            <a:prstGeom prst="rect">
              <a:avLst/>
            </a:prstGeom>
            <a:solidFill>
              <a:schemeClr val="bg2">
                <a:lumMod val="50000"/>
                <a:alpha val="6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CF9C2F-23B9-FC4E-90C5-EE68EE90244B}"/>
              </a:ext>
            </a:extLst>
          </p:cNvPr>
          <p:cNvGrpSpPr/>
          <p:nvPr/>
        </p:nvGrpSpPr>
        <p:grpSpPr>
          <a:xfrm>
            <a:off x="0" y="0"/>
            <a:ext cx="12232256" cy="6858001"/>
            <a:chOff x="1064595" y="0"/>
            <a:chExt cx="12232256" cy="685800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DFD2458-0CA5-524E-AD47-B3466B230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-16000" contrast="-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64595" y="0"/>
              <a:ext cx="12232256" cy="630404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50FE4A1-858E-784E-A166-2642FD5FE3AE}"/>
                </a:ext>
              </a:extLst>
            </p:cNvPr>
            <p:cNvSpPr/>
            <p:nvPr/>
          </p:nvSpPr>
          <p:spPr>
            <a:xfrm>
              <a:off x="1064595" y="1"/>
              <a:ext cx="12201144" cy="6858000"/>
            </a:xfrm>
            <a:prstGeom prst="rect">
              <a:avLst/>
            </a:prstGeom>
            <a:solidFill>
              <a:schemeClr val="bg2">
                <a:lumMod val="2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3633C3-FA20-9849-9BA6-8BFDA066584A}"/>
              </a:ext>
            </a:extLst>
          </p:cNvPr>
          <p:cNvGrpSpPr/>
          <p:nvPr/>
        </p:nvGrpSpPr>
        <p:grpSpPr>
          <a:xfrm>
            <a:off x="0" y="0"/>
            <a:ext cx="12201144" cy="6858001"/>
            <a:chOff x="-237994" y="0"/>
            <a:chExt cx="12201144" cy="685800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9FFBC0C-A97D-7243-B6FF-59BCF8E3A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7994" y="0"/>
              <a:ext cx="12191999" cy="630404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5E45C74-5840-7145-B158-78C27E0CD881}"/>
                </a:ext>
              </a:extLst>
            </p:cNvPr>
            <p:cNvSpPr/>
            <p:nvPr/>
          </p:nvSpPr>
          <p:spPr>
            <a:xfrm>
              <a:off x="-237994" y="1"/>
              <a:ext cx="12201144" cy="6858000"/>
            </a:xfrm>
            <a:prstGeom prst="rect">
              <a:avLst/>
            </a:prstGeom>
            <a:solidFill>
              <a:schemeClr val="bg2">
                <a:lumMod val="25000"/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E5D026-087A-3745-B0A1-795B34E0D13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9524" cy="6854584"/>
            <a:chOff x="-242457" y="-1"/>
            <a:chExt cx="12205605" cy="685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DA6AF8-76E1-A440-9E2A-F6A92FFAF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457" y="1576"/>
              <a:ext cx="12204176" cy="671229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019073-19C4-E341-8EDB-C7613810E5EF}"/>
                </a:ext>
              </a:extLst>
            </p:cNvPr>
            <p:cNvSpPr/>
            <p:nvPr/>
          </p:nvSpPr>
          <p:spPr>
            <a:xfrm>
              <a:off x="-237996" y="-1"/>
              <a:ext cx="12201144" cy="68580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4391B9-C34B-954A-B321-735F62CF761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8096" cy="6858001"/>
            <a:chOff x="-237995" y="-1"/>
            <a:chExt cx="12204176" cy="686141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BA62D1C-665B-424B-B610-FFD8632F9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252" b="5252"/>
            <a:stretch/>
          </p:blipFill>
          <p:spPr>
            <a:xfrm>
              <a:off x="-237995" y="-1"/>
              <a:ext cx="12204176" cy="631034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51AD87-6F87-5045-80DB-B0358BC813D2}"/>
                </a:ext>
              </a:extLst>
            </p:cNvPr>
            <p:cNvSpPr/>
            <p:nvPr/>
          </p:nvSpPr>
          <p:spPr>
            <a:xfrm>
              <a:off x="-237995" y="3418"/>
              <a:ext cx="12201144" cy="68580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6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064039-3F4E-3842-8994-A262EAD79374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39855C-0881-0B46-97AF-BFDD810C7BB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BF1D9B-E308-0E40-9A7B-AC233F96A98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5">
                    <a:lumMod val="60000"/>
                    <a:lumOff val="40000"/>
                  </a:schemeClr>
                </a:gs>
                <a:gs pos="55000">
                  <a:schemeClr val="accent2"/>
                </a:gs>
                <a:gs pos="9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606809-AFD8-0A40-AA34-76F9AB725F0B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642E1D6-102F-4397-BB68-30FBE1025A7A}"/>
              </a:ext>
            </a:extLst>
          </p:cNvPr>
          <p:cNvSpPr txBox="1">
            <a:spLocks/>
          </p:cNvSpPr>
          <p:nvPr/>
        </p:nvSpPr>
        <p:spPr>
          <a:xfrm>
            <a:off x="495299" y="713287"/>
            <a:ext cx="3876285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government and life science industry respond to unprecedented challenges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B91EBB-99C4-4C24-99D1-9A337126C455}"/>
              </a:ext>
            </a:extLst>
          </p:cNvPr>
          <p:cNvSpPr txBox="1"/>
          <p:nvPr/>
        </p:nvSpPr>
        <p:spPr>
          <a:xfrm>
            <a:off x="506420" y="380039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en-US" sz="2000" spc="12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42F260A-9C0E-8948-A38E-4AEF52D222C2}"/>
              </a:ext>
            </a:extLst>
          </p:cNvPr>
          <p:cNvSpPr/>
          <p:nvPr/>
        </p:nvSpPr>
        <p:spPr>
          <a:xfrm>
            <a:off x="5590584" y="759126"/>
            <a:ext cx="6601416" cy="829180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rIns="182880" anchor="ctr">
            <a:noAutofit/>
          </a:bodyPr>
          <a:lstStyle/>
          <a:p>
            <a:pPr lvl="0" indent="-15875"/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02E879-DE7B-4AA5-BB12-CBADB0DC404F}"/>
              </a:ext>
            </a:extLst>
          </p:cNvPr>
          <p:cNvSpPr/>
          <p:nvPr/>
        </p:nvSpPr>
        <p:spPr>
          <a:xfrm>
            <a:off x="5590584" y="759126"/>
            <a:ext cx="6601416" cy="829180"/>
          </a:xfrm>
          <a:prstGeom prst="rect">
            <a:avLst/>
          </a:prstGeom>
          <a:noFill/>
        </p:spPr>
        <p:txBody>
          <a:bodyPr wrap="square" lIns="182880" rIns="182880" anchor="ctr">
            <a:noAutofit/>
          </a:bodyPr>
          <a:lstStyle/>
          <a:p>
            <a:pPr lvl="0" indent="-15875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 companies provide resources, equipment, and treatments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0B0A59-A226-B744-B9F6-A00B1B4780D2}"/>
              </a:ext>
            </a:extLst>
          </p:cNvPr>
          <p:cNvSpPr/>
          <p:nvPr/>
        </p:nvSpPr>
        <p:spPr>
          <a:xfrm>
            <a:off x="5590584" y="1764804"/>
            <a:ext cx="6601416" cy="829180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rIns="822960" anchor="ctr">
            <a:noAutofit/>
          </a:bodyPr>
          <a:lstStyle/>
          <a:p>
            <a:pPr lvl="0" indent="-33338"/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0F8C88-708E-44AA-96CE-68F838CE174F}"/>
              </a:ext>
            </a:extLst>
          </p:cNvPr>
          <p:cNvSpPr/>
          <p:nvPr/>
        </p:nvSpPr>
        <p:spPr>
          <a:xfrm>
            <a:off x="5590584" y="1752255"/>
            <a:ext cx="5134928" cy="829180"/>
          </a:xfrm>
          <a:prstGeom prst="rect">
            <a:avLst/>
          </a:prstGeom>
          <a:noFill/>
        </p:spPr>
        <p:txBody>
          <a:bodyPr wrap="square" lIns="182880" rIns="822960" anchor="ctr">
            <a:noAutofit/>
          </a:bodyPr>
          <a:lstStyle/>
          <a:p>
            <a:pPr lvl="0" indent="-33338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 and FDA work to combat COVID-19 fraud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029B117-FE02-114C-BB3F-FF5C4D5A90EB}"/>
              </a:ext>
            </a:extLst>
          </p:cNvPr>
          <p:cNvSpPr/>
          <p:nvPr/>
        </p:nvSpPr>
        <p:spPr>
          <a:xfrm>
            <a:off x="5590584" y="2770482"/>
            <a:ext cx="6601416" cy="829180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rIns="822960" anchor="ctr">
            <a:noAutofit/>
          </a:bodyPr>
          <a:lstStyle/>
          <a:p>
            <a:pPr lvl="0" indent="-33338"/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6158C1-B08F-41EC-9165-B3ECD2006B06}"/>
              </a:ext>
            </a:extLst>
          </p:cNvPr>
          <p:cNvSpPr/>
          <p:nvPr/>
        </p:nvSpPr>
        <p:spPr>
          <a:xfrm>
            <a:off x="5590584" y="2745384"/>
            <a:ext cx="5134928" cy="829180"/>
          </a:xfrm>
          <a:prstGeom prst="rect">
            <a:avLst/>
          </a:prstGeom>
          <a:noFill/>
        </p:spPr>
        <p:txBody>
          <a:bodyPr wrap="square" lIns="182880" rIns="1097280" anchor="ctr">
            <a:noAutofit/>
          </a:bodyPr>
          <a:lstStyle/>
          <a:p>
            <a:pPr lvl="0" indent="-33338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enacts large economic stimulus bills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6C92BD-ABF8-2544-B592-D083BC547140}"/>
              </a:ext>
            </a:extLst>
          </p:cNvPr>
          <p:cNvSpPr/>
          <p:nvPr/>
        </p:nvSpPr>
        <p:spPr>
          <a:xfrm>
            <a:off x="5590584" y="3776160"/>
            <a:ext cx="6601416" cy="829180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rIns="822960" anchor="ctr">
            <a:noAutofit/>
          </a:bodyPr>
          <a:lstStyle/>
          <a:p>
            <a:pPr lvl="0" indent="-33338"/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D96E4C-FD42-4267-8597-D3FAAD6F865B}"/>
              </a:ext>
            </a:extLst>
          </p:cNvPr>
          <p:cNvSpPr/>
          <p:nvPr/>
        </p:nvSpPr>
        <p:spPr>
          <a:xfrm>
            <a:off x="5590584" y="3738513"/>
            <a:ext cx="5134928" cy="860616"/>
          </a:xfrm>
          <a:prstGeom prst="rect">
            <a:avLst/>
          </a:prstGeom>
          <a:noFill/>
        </p:spPr>
        <p:txBody>
          <a:bodyPr wrap="square" lIns="182880" rIns="1188720" anchor="ctr">
            <a:noAutofit/>
          </a:bodyPr>
          <a:lstStyle/>
          <a:p>
            <a:pPr lvl="0" indent="-33338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looks to permanently expand telehealth services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F325B1-5FC1-A143-BBA1-587484CF2589}"/>
              </a:ext>
            </a:extLst>
          </p:cNvPr>
          <p:cNvSpPr/>
          <p:nvPr/>
        </p:nvSpPr>
        <p:spPr>
          <a:xfrm>
            <a:off x="5590584" y="4781839"/>
            <a:ext cx="6601416" cy="829180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rIns="182880" anchor="ctr">
            <a:noAutofit/>
          </a:bodyPr>
          <a:lstStyle/>
          <a:p>
            <a:pPr lvl="0" indent="-15875"/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60B14-D912-42B5-BA40-E37C8375964E}"/>
              </a:ext>
            </a:extLst>
          </p:cNvPr>
          <p:cNvSpPr/>
          <p:nvPr/>
        </p:nvSpPr>
        <p:spPr>
          <a:xfrm>
            <a:off x="5590584" y="4766661"/>
            <a:ext cx="6767842" cy="859536"/>
          </a:xfrm>
          <a:prstGeom prst="rect">
            <a:avLst/>
          </a:prstGeom>
          <a:noFill/>
        </p:spPr>
        <p:txBody>
          <a:bodyPr wrap="square" lIns="182880" rIns="182880" anchor="ctr">
            <a:noAutofit/>
          </a:bodyPr>
          <a:lstStyle/>
          <a:p>
            <a:pPr lvl="0" indent="-33338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Pfizer and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BioNTech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receive first emergency vaccine authorization in the US;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receives second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956788"/>
      </p:ext>
    </p:extLst>
  </p:cSld>
  <p:clrMapOvr>
    <a:masterClrMapping/>
  </p:clrMapOvr>
  <p:transition spd="slow" advClick="0" advTm="2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30" grpId="0"/>
      <p:bldP spid="30" grpId="1"/>
      <p:bldP spid="38" grpId="0" animBg="1"/>
      <p:bldP spid="38" grpId="1" animBg="1"/>
      <p:bldP spid="33" grpId="0"/>
      <p:bldP spid="33" grpId="1"/>
      <p:bldP spid="44" grpId="0" animBg="1"/>
      <p:bldP spid="44" grpId="1" animBg="1"/>
      <p:bldP spid="34" grpId="0"/>
      <p:bldP spid="34" grpId="1"/>
      <p:bldP spid="45" grpId="0" animBg="1"/>
      <p:bldP spid="45" grpId="1" animBg="1"/>
      <p:bldP spid="18" grpId="0"/>
      <p:bldP spid="18" grpId="1"/>
      <p:bldP spid="46" grpId="0" animBg="1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191957A-5B16-E149-89BF-857936026640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CDEE4A-9EAD-E249-A866-00540651E4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932" y="0"/>
            <a:ext cx="4118851" cy="6858000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11ABD2-85CF-8041-B68A-11F9FE2DDA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203" y="0"/>
            <a:ext cx="4070797" cy="6857999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EDB174-92B1-B640-ABC1-4EA6A54AAB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82603" cy="685799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43B41BC-1C0C-5747-B028-BD572FD36562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31BD752C-221D-B249-8E9C-F252279C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45" y="1439793"/>
            <a:ext cx="9545710" cy="36576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>
                <a:solidFill>
                  <a:schemeClr val="bg1"/>
                </a:solidFill>
                <a:latin typeface="Arial"/>
                <a:cs typeface="Arial"/>
              </a:rPr>
              <a:t>2020 has been a time of </a:t>
            </a:r>
            <a:br>
              <a:rPr lang="en-US" sz="60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6000" b="1">
                <a:solidFill>
                  <a:schemeClr val="bg1"/>
                </a:solidFill>
                <a:latin typeface="Arial"/>
                <a:cs typeface="Arial"/>
              </a:rPr>
              <a:t>  change and upheaval…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382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0"/>
            <a:ext cx="12201142" cy="60639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127D4B-F158-CA40-B0B8-57D4FF0D083B}"/>
              </a:ext>
            </a:extLst>
          </p:cNvPr>
          <p:cNvSpPr txBox="1"/>
          <p:nvPr/>
        </p:nvSpPr>
        <p:spPr>
          <a:xfrm>
            <a:off x="3140939" y="28936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TO EXPECT IN 2021?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049505-02AF-6D49-94D3-66BCFCDAB8D9}"/>
              </a:ext>
            </a:extLst>
          </p:cNvPr>
          <p:cNvCxnSpPr>
            <a:cxnSpLocks/>
          </p:cNvCxnSpPr>
          <p:nvPr/>
        </p:nvCxnSpPr>
        <p:spPr>
          <a:xfrm>
            <a:off x="5885448" y="794693"/>
            <a:ext cx="42110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E86899E8-5DBA-0140-9808-2E2FF6C68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949" y="2486538"/>
            <a:ext cx="1087328" cy="1087109"/>
          </a:xfrm>
          <a:prstGeom prst="ellipse">
            <a:avLst/>
          </a:prstGeom>
          <a:ln w="254000">
            <a:solidFill>
              <a:srgbClr val="4C83C3">
                <a:alpha val="48000"/>
              </a:srgbClr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0971BEE-4EB1-9040-A5B3-DCAB007B2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994" y="2487369"/>
            <a:ext cx="1087328" cy="1085446"/>
          </a:xfrm>
          <a:prstGeom prst="ellipse">
            <a:avLst/>
          </a:prstGeom>
          <a:ln w="254000">
            <a:solidFill>
              <a:srgbClr val="4C83C3">
                <a:alpha val="48000"/>
              </a:srgbClr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41A1407-1071-0841-B16C-3FD3DD9A5D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307" y="2485960"/>
            <a:ext cx="1094635" cy="1088265"/>
          </a:xfrm>
          <a:prstGeom prst="ellipse">
            <a:avLst/>
          </a:prstGeom>
          <a:ln w="254000">
            <a:solidFill>
              <a:srgbClr val="4C83C3">
                <a:alpha val="48000"/>
              </a:srgb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B90BC-921A-7742-B57F-DAA897CF936F}"/>
              </a:ext>
            </a:extLst>
          </p:cNvPr>
          <p:cNvSpPr txBox="1"/>
          <p:nvPr/>
        </p:nvSpPr>
        <p:spPr>
          <a:xfrm>
            <a:off x="274122" y="1428135"/>
            <a:ext cx="11504412" cy="356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  <a:spcBef>
                <a:spcPts val="3200"/>
              </a:spcBef>
            </a:pPr>
            <a:r>
              <a:rPr lang="en-US"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scrutiny of speaker programs</a:t>
            </a:r>
          </a:p>
          <a:p>
            <a:pPr algn="ctr">
              <a:lnSpc>
                <a:spcPts val="4500"/>
              </a:lnSpc>
              <a:spcBef>
                <a:spcPts val="3200"/>
              </a:spcBef>
            </a:pPr>
            <a:r>
              <a:rPr lang="en-US"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support for diversity and inclusion initiatives</a:t>
            </a:r>
          </a:p>
          <a:p>
            <a:pPr algn="ctr">
              <a:lnSpc>
                <a:spcPts val="4500"/>
              </a:lnSpc>
              <a:spcBef>
                <a:spcPts val="3200"/>
              </a:spcBef>
            </a:pPr>
            <a:r>
              <a:rPr lang="en-US"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effectiveness of compliance programs</a:t>
            </a:r>
          </a:p>
          <a:p>
            <a:pPr algn="ctr">
              <a:lnSpc>
                <a:spcPts val="4500"/>
              </a:lnSpc>
              <a:spcBef>
                <a:spcPts val="3200"/>
              </a:spcBef>
            </a:pPr>
            <a:r>
              <a:rPr lang="en-US"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COVID vaccines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1E619-BC8A-7D40-A06A-7B86177D74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41"/>
          <a:stretch/>
        </p:blipFill>
        <p:spPr>
          <a:xfrm>
            <a:off x="0" y="0"/>
            <a:ext cx="5193792" cy="6171562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F3131A53-570E-A244-88B8-715ED696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424" y="978195"/>
            <a:ext cx="5672708" cy="4119198"/>
          </a:xfrm>
        </p:spPr>
        <p:txBody>
          <a:bodyPr anchor="ctr">
            <a:noAutofit/>
          </a:bodyPr>
          <a:lstStyle/>
          <a:p>
            <a:pPr>
              <a:lnSpc>
                <a:spcPts val="4700"/>
              </a:lnSpc>
            </a:pPr>
            <a:r>
              <a:rPr lang="en-US" b="1" spc="100">
                <a:solidFill>
                  <a:srgbClr val="00CFCB"/>
                </a:solidFill>
                <a:latin typeface="Arial"/>
                <a:cs typeface="Arial"/>
              </a:rPr>
              <a:t>HOPING FOR A HAPPY AND HEALTHY 2021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9641F1-A205-FA4B-B736-E5415EC63811}"/>
              </a:ext>
            </a:extLst>
          </p:cNvPr>
          <p:cNvGrpSpPr/>
          <p:nvPr/>
        </p:nvGrpSpPr>
        <p:grpSpPr>
          <a:xfrm>
            <a:off x="0" y="6004235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47EDBDB-3259-7E46-A899-068B4B9D24B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4B2693-7BE0-1A44-9A43-30056364E755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5A47B1B-72C2-5A42-B6A2-24CFE3F7A427}"/>
                </a:ext>
              </a:extLst>
            </p:cNvPr>
            <p:cNvSpPr/>
            <p:nvPr/>
          </p:nvSpPr>
          <p:spPr>
            <a:xfrm>
              <a:off x="4250399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  </a:t>
              </a:r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200" kern="110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kern="11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PotomacRiverPartners.com</a:t>
              </a:r>
              <a:endParaRPr lang="en-US" sz="1200" b="1" kern="11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5816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">
        <p15:prstTrans prst="pageCurlDoubl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50026 -0.1409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13" y="-7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55 L 0.41484 0.1006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2" y="5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232 L 0.20794 0.2280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250"/>
                            </p:stCondLst>
                            <p:childTnLst>
                              <p:par>
                                <p:cTn id="28" presetID="17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 build="allAtOnce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AEB17A1-A1F3-3A4A-8179-9C2338F58F69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F1654F-A005-FC46-9DAA-472286023A21}"/>
              </a:ext>
            </a:extLst>
          </p:cNvPr>
          <p:cNvGrpSpPr/>
          <p:nvPr/>
        </p:nvGrpSpPr>
        <p:grpSpPr>
          <a:xfrm>
            <a:off x="0" y="6248933"/>
            <a:ext cx="12210285" cy="609067"/>
            <a:chOff x="-9142" y="6248934"/>
            <a:chExt cx="12210285" cy="60906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922D0EE-B03E-DC4E-A2A4-7F05FDE86C9C}"/>
                </a:ext>
              </a:extLst>
            </p:cNvPr>
            <p:cNvSpPr/>
            <p:nvPr/>
          </p:nvSpPr>
          <p:spPr>
            <a:xfrm>
              <a:off x="0" y="6281531"/>
              <a:ext cx="12201143" cy="5764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1A0AD7B-DD0E-374D-9281-2E2B97A477DD}"/>
                </a:ext>
              </a:extLst>
            </p:cNvPr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10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4E7EB79-F73C-C343-9CC8-5C46F4B029CD}"/>
                </a:ext>
              </a:extLst>
            </p:cNvPr>
            <p:cNvGrpSpPr/>
            <p:nvPr/>
          </p:nvGrpSpPr>
          <p:grpSpPr>
            <a:xfrm>
              <a:off x="-9142" y="6248934"/>
              <a:ext cx="12201142" cy="466861"/>
              <a:chOff x="0" y="6412622"/>
              <a:chExt cx="12201142" cy="46686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551516D-C19C-8449-A8A7-DE35950DD158}"/>
                  </a:ext>
                </a:extLst>
              </p:cNvPr>
              <p:cNvSpPr/>
              <p:nvPr/>
            </p:nvSpPr>
            <p:spPr>
              <a:xfrm flipH="1">
                <a:off x="0" y="6412622"/>
                <a:ext cx="12201142" cy="64008"/>
              </a:xfrm>
              <a:prstGeom prst="rect">
                <a:avLst/>
              </a:prstGeom>
              <a:gradFill flip="none" rotWithShape="1">
                <a:gsLst>
                  <a:gs pos="12000">
                    <a:schemeClr val="accent2"/>
                  </a:gs>
                  <a:gs pos="43000">
                    <a:schemeClr val="accent4"/>
                  </a:gs>
                  <a:gs pos="74000">
                    <a:schemeClr val="accent5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6F7AAF6-5C19-F14C-9190-40373357BA2D}"/>
                  </a:ext>
                </a:extLst>
              </p:cNvPr>
              <p:cNvSpPr/>
              <p:nvPr/>
            </p:nvSpPr>
            <p:spPr>
              <a:xfrm>
                <a:off x="8266641" y="6602484"/>
                <a:ext cx="369120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 Year-in-Review</a:t>
                </a:r>
                <a:r>
                  <a:rPr lang="en-US" sz="1200" kern="110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/  PotomacRiverPartners.com</a:t>
                </a:r>
                <a:endParaRPr lang="en-US" sz="1200" b="1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50BD233-0F67-4BF1-A2A3-EE8B628EACAD}"/>
              </a:ext>
            </a:extLst>
          </p:cNvPr>
          <p:cNvSpPr/>
          <p:nvPr/>
        </p:nvSpPr>
        <p:spPr>
          <a:xfrm>
            <a:off x="247897" y="226903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LANDMARK CASES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7622A1F-588A-444D-801F-A6010A2D0E47}"/>
              </a:ext>
            </a:extLst>
          </p:cNvPr>
          <p:cNvSpPr txBox="1"/>
          <p:nvPr/>
        </p:nvSpPr>
        <p:spPr>
          <a:xfrm>
            <a:off x="232192" y="478847"/>
            <a:ext cx="5627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https://www.bbc.com/news/business-54636002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2A6DB1A-FD96-4399-B561-2C42AD93B417}"/>
              </a:ext>
            </a:extLst>
          </p:cNvPr>
          <p:cNvSpPr/>
          <p:nvPr/>
        </p:nvSpPr>
        <p:spPr>
          <a:xfrm>
            <a:off x="232192" y="966860"/>
            <a:ext cx="5871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https://www.justice.gov/usao-wdva/pr/suboxone-manufacturer-indiviors-former-chief-executive-officer-sentenced-jail-time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58FDA3-B869-48A9-8149-8CA5734C68BE}"/>
              </a:ext>
            </a:extLst>
          </p:cNvPr>
          <p:cNvSpPr/>
          <p:nvPr/>
        </p:nvSpPr>
        <p:spPr>
          <a:xfrm>
            <a:off x="232192" y="2485364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OIG SPECIAL FRAUD ALERT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1BE0CE8-BAC3-4F0A-9CDD-89DEAD424CE3}"/>
              </a:ext>
            </a:extLst>
          </p:cNvPr>
          <p:cNvSpPr/>
          <p:nvPr/>
        </p:nvSpPr>
        <p:spPr>
          <a:xfrm>
            <a:off x="232192" y="2763715"/>
            <a:ext cx="58714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https://www.mcguirewoods.com/client-resources/Alerts/2020/11/oig-issues-special-fraud-alert-challenges-industry-norms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https://oig.hhs.gov/fraud/docs/alertsandbulletins/2020/SpecialFraudAlertSpeakerPrograms.pdf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03FB9A-A937-4C48-BF51-4BE4EEE07BFA}"/>
              </a:ext>
            </a:extLst>
          </p:cNvPr>
          <p:cNvSpPr/>
          <p:nvPr/>
        </p:nvSpPr>
        <p:spPr>
          <a:xfrm>
            <a:off x="232192" y="1652528"/>
            <a:ext cx="5602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https://www.fiercepharma.com/pharma/novartis-inks-settlements-worth-347m-doj-sec-over-foreign-doctor-payments-records-keeping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90D4D9-40BD-43C6-9691-A77C7A531C24}"/>
              </a:ext>
            </a:extLst>
          </p:cNvPr>
          <p:cNvSpPr/>
          <p:nvPr/>
        </p:nvSpPr>
        <p:spPr>
          <a:xfrm>
            <a:off x="232192" y="2004071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https://www.justice.gov/opa/pr/novartis-pays-over-642-million-settle-allegations-improper-payments-patients-and-physicians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96E1ED-F206-4760-B82F-32457362656C}"/>
              </a:ext>
            </a:extLst>
          </p:cNvPr>
          <p:cNvSpPr/>
          <p:nvPr/>
        </p:nvSpPr>
        <p:spPr>
          <a:xfrm>
            <a:off x="232192" y="130098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https://www.justice.gov/opa/pr/opioid-manufacturer-indivior-s-chief-executive-officer-pleads-guilty-connection-drug-safety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E8D0E9-7B36-4295-BDC2-3483A3DA32D6}"/>
              </a:ext>
            </a:extLst>
          </p:cNvPr>
          <p:cNvSpPr/>
          <p:nvPr/>
        </p:nvSpPr>
        <p:spPr>
          <a:xfrm>
            <a:off x="232192" y="3475044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FEDERAL</a:t>
            </a: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SETTLEMENTS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67C251-1E72-49AB-B16A-378373EC6CFC}"/>
              </a:ext>
            </a:extLst>
          </p:cNvPr>
          <p:cNvSpPr txBox="1"/>
          <p:nvPr/>
        </p:nvSpPr>
        <p:spPr>
          <a:xfrm>
            <a:off x="232192" y="3737386"/>
            <a:ext cx="5460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https://www.justice.gov/usao-ndia/pr/resmed-corp-pay-united-states-375-million-allegedly-causing-false-claims-related-sale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665900-CEEE-4CE7-B512-88EC2D7C90E2}"/>
              </a:ext>
            </a:extLst>
          </p:cNvPr>
          <p:cNvSpPr/>
          <p:nvPr/>
        </p:nvSpPr>
        <p:spPr>
          <a:xfrm>
            <a:off x="232192" y="4081706"/>
            <a:ext cx="5602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https://www.justice.gov/opa/pr/patient-services-inc-agrees-pay-3-million-allegedly-serving-conduit-pharmaceutical-companies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C569D0-9B24-432A-BE61-A1E6439C1547}"/>
              </a:ext>
            </a:extLst>
          </p:cNvPr>
          <p:cNvSpPr/>
          <p:nvPr/>
        </p:nvSpPr>
        <p:spPr>
          <a:xfrm>
            <a:off x="232192" y="443473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https://www.justice.gov/opa/pr/major-generic-pharmaceutical-company-admits-antitrust-crimes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9D5734-41C8-43C4-86EE-BB4919B4EE8E}"/>
              </a:ext>
            </a:extLst>
          </p:cNvPr>
          <p:cNvSpPr/>
          <p:nvPr/>
        </p:nvSpPr>
        <p:spPr>
          <a:xfrm>
            <a:off x="232192" y="462516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https://www.cfo.com/legal/2020/03/cardinal-health-fined-8m-for-fcpa-violations/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FCEB47-2EB4-4DD2-A1D8-EF38E78BBC98}"/>
              </a:ext>
            </a:extLst>
          </p:cNvPr>
          <p:cNvSpPr/>
          <p:nvPr/>
        </p:nvSpPr>
        <p:spPr>
          <a:xfrm>
            <a:off x="232192" y="4815601"/>
            <a:ext cx="5775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https://www.fdanews.com/articles/196202-doj-sues-mallinckrodt-for-alleged-non-payment-of-250-million-in-medicaid-rebates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D3BC66-6851-48AA-9958-A614DFCB8F9C}"/>
              </a:ext>
            </a:extLst>
          </p:cNvPr>
          <p:cNvSpPr/>
          <p:nvPr/>
        </p:nvSpPr>
        <p:spPr>
          <a:xfrm>
            <a:off x="232192" y="5167432"/>
            <a:ext cx="5775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https://www.justice.gov/opa/pr/fifth-pharmaceutical-company-charged-ongoing-criminal-antitrust-investigation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9F605D-87D6-4F18-A3F4-9B4E1DBC5701}"/>
              </a:ext>
            </a:extLst>
          </p:cNvPr>
          <p:cNvSpPr/>
          <p:nvPr/>
        </p:nvSpPr>
        <p:spPr>
          <a:xfrm>
            <a:off x="232192" y="5519803"/>
            <a:ext cx="5775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https://www.justice.gov/usao-nj/pr/pharmaceutical-company-agrees-pay-35-million-resolve-allegations-violating-false-claims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793137-BED8-46A2-9A21-AE14B005DF7A}"/>
              </a:ext>
            </a:extLst>
          </p:cNvPr>
          <p:cNvSpPr/>
          <p:nvPr/>
        </p:nvSpPr>
        <p:spPr>
          <a:xfrm>
            <a:off x="6295476" y="471363"/>
            <a:ext cx="5775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https://www.justice.gov/opa/pr/mimedx-group-inc-agrees-pay-65-million-resolve-false-claims-act-allegations-false-commercial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9ABF06-6830-4443-8B40-7C61C49E0387}"/>
              </a:ext>
            </a:extLst>
          </p:cNvPr>
          <p:cNvSpPr txBox="1"/>
          <p:nvPr/>
        </p:nvSpPr>
        <p:spPr>
          <a:xfrm>
            <a:off x="6295476" y="816090"/>
            <a:ext cx="5585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fiercepharma.com/pharma/taro-pharma-will-pay-419m-to-settle-claims-it-engaged-generics-price-fixing-scheme?mkt_tok=eyJpIjoiTUdJNVpXTXdPVEV4WW1aaCIsInQiOiJuNWlmVGRkQ0hcLzF3YlRwVFQxeVwvWXl2SWZweEtZdUY5R29EbnFlK1JFTlJOV3dxQmpnSUtUdUhYeXNPcUpkWTExNWJNSzRteWZ2bGhoajQxa2JKZkdvbmE3Y2hNR1FHMnNMbGJJTVg0VVk3OGpjdUtCQkJ2c3RNUWFRbGxleDFPIn0%3D&amp;mrkid=880625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643D42-7BF1-4B7F-94DE-3BF09F5F8631}"/>
              </a:ext>
            </a:extLst>
          </p:cNvPr>
          <p:cNvSpPr/>
          <p:nvPr/>
        </p:nvSpPr>
        <p:spPr>
          <a:xfrm>
            <a:off x="6295476" y="1784014"/>
            <a:ext cx="3034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https://www.sec.gov/news/press-release/2020-149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22F429-DB6E-468E-9589-5480564F5382}"/>
              </a:ext>
            </a:extLst>
          </p:cNvPr>
          <p:cNvSpPr/>
          <p:nvPr/>
        </p:nvSpPr>
        <p:spPr>
          <a:xfrm>
            <a:off x="6295476" y="1991208"/>
            <a:ext cx="5779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https://www.justice.gov/opa/pr/medtronic-pay-over-92-million-settle-allegations-improper-payments-south-dakota-neurosurgeon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37F78D3-FAA6-4EBA-94F7-DA817276FB93}"/>
              </a:ext>
            </a:extLst>
          </p:cNvPr>
          <p:cNvSpPr/>
          <p:nvPr/>
        </p:nvSpPr>
        <p:spPr>
          <a:xfrm>
            <a:off x="6295476" y="2343582"/>
            <a:ext cx="5564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https://www.justice.gov/opa/pr/medical-device-maker-merit-medical-pay-18-million-settle-allegations-improper-payments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39AB246-06C5-4ED0-A1C2-31EE1F6ED136}"/>
              </a:ext>
            </a:extLst>
          </p:cNvPr>
          <p:cNvSpPr/>
          <p:nvPr/>
        </p:nvSpPr>
        <p:spPr>
          <a:xfrm>
            <a:off x="6295476" y="2687246"/>
            <a:ext cx="5692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https://www.justice.gov/opa/pr/biogen-agrees-pay-22-million-resolve-alleged-false-claims-act-liability-paying-kickbacks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62D4FE7-5462-4AAB-A437-753FF5012A35}"/>
              </a:ext>
            </a:extLst>
          </p:cNvPr>
          <p:cNvSpPr/>
          <p:nvPr/>
        </p:nvSpPr>
        <p:spPr>
          <a:xfrm>
            <a:off x="6295476" y="3048332"/>
            <a:ext cx="5564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https://www.justice.gov/usao-ma/pr/sanofi-agrees-pay-1185-million-resolve-allegations-it-paid-kickbacks-through-co-pay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2F51C70-4A18-4F8A-BC80-DB485535C6E9}"/>
              </a:ext>
            </a:extLst>
          </p:cNvPr>
          <p:cNvSpPr/>
          <p:nvPr/>
        </p:nvSpPr>
        <p:spPr>
          <a:xfrm>
            <a:off x="6295476" y="3391992"/>
            <a:ext cx="5602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https://www.justice.gov/opa/pr/dusa-pharmaceuticals-pay-us-2075-million-settle-false-claims-act-allegations-relating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0E95C7F-BFEB-49AC-A0FE-6FCC118EC9B7}"/>
              </a:ext>
            </a:extLst>
          </p:cNvPr>
          <p:cNvSpPr/>
          <p:nvPr/>
        </p:nvSpPr>
        <p:spPr>
          <a:xfrm>
            <a:off x="6295476" y="3744357"/>
            <a:ext cx="5564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https://www.justice.gov/usao-edpa/pr/former-owners-therakos-inc-pay-115-million-resolve-false-claims-act-allegations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882FFD-1708-40BB-857E-BF6077D901F3}"/>
              </a:ext>
            </a:extLst>
          </p:cNvPr>
          <p:cNvSpPr/>
          <p:nvPr/>
        </p:nvSpPr>
        <p:spPr>
          <a:xfrm>
            <a:off x="6295476" y="4287003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STATE SETTLEMENTS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AC297C-DD18-4425-90D3-6891000ED2EF}"/>
              </a:ext>
            </a:extLst>
          </p:cNvPr>
          <p:cNvSpPr txBox="1"/>
          <p:nvPr/>
        </p:nvSpPr>
        <p:spPr>
          <a:xfrm>
            <a:off x="6295476" y="4537604"/>
            <a:ext cx="5460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https://www.wsj.com/articles/endo-agrees-to-pay-8-8-million-to-settle-oklahoma-opioid-case-11578682133?utm_source=newsletter&amp;utm_medium=email&amp;utm_campaign=newsletter_axiosvitals&amp;stream=top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70203D-4A91-4687-9C50-6A59BE8E4C32}"/>
              </a:ext>
            </a:extLst>
          </p:cNvPr>
          <p:cNvSpPr/>
          <p:nvPr/>
        </p:nvSpPr>
        <p:spPr>
          <a:xfrm>
            <a:off x="6295476" y="5039422"/>
            <a:ext cx="49863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https://apnews.com/2b0514eaa3c85c212de930e3788d056e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AC63FD-7E9F-4A16-8228-C46192474B54}"/>
              </a:ext>
            </a:extLst>
          </p:cNvPr>
          <p:cNvSpPr/>
          <p:nvPr/>
        </p:nvSpPr>
        <p:spPr>
          <a:xfrm>
            <a:off x="6295476" y="5255442"/>
            <a:ext cx="5454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https://www.reuters.com/article/product-johnsonjohnson/jj-settles-lawsuit-by-west-virginia-over-mesh-marketing-idUSL1N2CI20D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9B5BC7-7250-4765-A936-58464341826E}"/>
              </a:ext>
            </a:extLst>
          </p:cNvPr>
          <p:cNvSpPr/>
          <p:nvPr/>
        </p:nvSpPr>
        <p:spPr>
          <a:xfrm>
            <a:off x="6295476" y="5611371"/>
            <a:ext cx="5454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https://oag.ca.gov/news/press-releases/attorney-general-becerra-announces-118-million-settlement-against-novartis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1FCC13-9241-49D9-9BAF-00312FAF0935}"/>
              </a:ext>
            </a:extLst>
          </p:cNvPr>
          <p:cNvSpPr txBox="1"/>
          <p:nvPr/>
        </p:nvSpPr>
        <p:spPr>
          <a:xfrm>
            <a:off x="232192" y="653978"/>
            <a:ext cx="5627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https://www.justice.gov/opa/pr/justice-department-announces-global-resolution-criminal-and-civil-investigations-opioid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93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1E7BC-E934-4A7F-86BE-5BB7EBE7F15E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1F652E-6872-C14C-8798-33456E0F9A4D}"/>
              </a:ext>
            </a:extLst>
          </p:cNvPr>
          <p:cNvGrpSpPr/>
          <p:nvPr/>
        </p:nvGrpSpPr>
        <p:grpSpPr>
          <a:xfrm>
            <a:off x="-9142" y="6248934"/>
            <a:ext cx="12210285" cy="609067"/>
            <a:chOff x="-9142" y="6248934"/>
            <a:chExt cx="12210285" cy="6090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4BD5AA-5A22-3F4A-AFA2-19ADB6D45B84}"/>
                </a:ext>
              </a:extLst>
            </p:cNvPr>
            <p:cNvSpPr/>
            <p:nvPr/>
          </p:nvSpPr>
          <p:spPr>
            <a:xfrm>
              <a:off x="0" y="6281531"/>
              <a:ext cx="12201143" cy="5764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55A1E6-6298-C74C-A0E2-2ABB50B90DA1}"/>
                </a:ext>
              </a:extLst>
            </p:cNvPr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10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D057216-FAC4-7044-9BFE-E78643818050}"/>
                </a:ext>
              </a:extLst>
            </p:cNvPr>
            <p:cNvGrpSpPr/>
            <p:nvPr/>
          </p:nvGrpSpPr>
          <p:grpSpPr>
            <a:xfrm>
              <a:off x="-9142" y="6248934"/>
              <a:ext cx="12201142" cy="466861"/>
              <a:chOff x="0" y="6412622"/>
              <a:chExt cx="12201142" cy="46686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21FAD6D-1C1F-854D-9813-41714F499191}"/>
                  </a:ext>
                </a:extLst>
              </p:cNvPr>
              <p:cNvSpPr/>
              <p:nvPr/>
            </p:nvSpPr>
            <p:spPr>
              <a:xfrm flipH="1">
                <a:off x="0" y="6412622"/>
                <a:ext cx="12201142" cy="64008"/>
              </a:xfrm>
              <a:prstGeom prst="rect">
                <a:avLst/>
              </a:prstGeom>
              <a:gradFill flip="none" rotWithShape="1">
                <a:gsLst>
                  <a:gs pos="12000">
                    <a:schemeClr val="accent2"/>
                  </a:gs>
                  <a:gs pos="43000">
                    <a:schemeClr val="accent4"/>
                  </a:gs>
                  <a:gs pos="74000">
                    <a:schemeClr val="accent5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E696A16-FA63-154B-9A2E-A75AA16C28D4}"/>
                  </a:ext>
                </a:extLst>
              </p:cNvPr>
              <p:cNvSpPr/>
              <p:nvPr/>
            </p:nvSpPr>
            <p:spPr>
              <a:xfrm>
                <a:off x="8266641" y="6602484"/>
                <a:ext cx="369120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 Year-in-Review</a:t>
                </a:r>
                <a:r>
                  <a:rPr lang="en-US" sz="1200" kern="110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/  PotomacRiverPartners.com</a:t>
                </a:r>
                <a:endParaRPr lang="en-US" sz="1200" b="1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F41825C3-287F-4447-AB8E-7C5C4EB9063A}"/>
              </a:ext>
            </a:extLst>
          </p:cNvPr>
          <p:cNvSpPr/>
          <p:nvPr/>
        </p:nvSpPr>
        <p:spPr>
          <a:xfrm>
            <a:off x="236326" y="467627"/>
            <a:ext cx="5674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iercebiotech.com/biotech/ex-pixarbio-ceo-sentenced-to-7-years-for-defrauding-investors?mkt_tok=eyJpIjoiTVRFek9HUTBNMlprT1dObCIsInQiOiJhbWM2b1hJZ2ZYdkJtU3RzdlwvTHBZdWhGR2oxNXEwQ3dtS2M3UGZWSkhsbVk1cDFXSlhVNEpZT3dFQlgyQ1hJY1V4d0xqQ3lia1NpY1wvTW13Vm52VExacmxaNFRIb21NUkNlajhDTnZlR2xVeTJkQVRyVkhiR0ZLdDNkK24xM3RFWWNkQ3NrWDh5REI3YVwvYjhkeHkrd0E9PSJ9&amp;mrkid=104479841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E0E91F8-7741-476E-9EAA-E36B6E3A7F3C}"/>
              </a:ext>
            </a:extLst>
          </p:cNvPr>
          <p:cNvSpPr/>
          <p:nvPr/>
        </p:nvSpPr>
        <p:spPr>
          <a:xfrm>
            <a:off x="236326" y="1269689"/>
            <a:ext cx="5674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iercepharma.com/pharma/former-novartis-sandoz-exec-pleads-guilty-generics-price-fixing-investigation?mkt_tok=eyJpIjoiTjJRM00yUTVPV1JpTnpZMCIsInQiOiJBVmQ5NmQ5TjYxS1JPTm9MWGVWTjUxZ2phZk02VDhCT3VHUmhLQ1ZGUU9xUGNwZk9Yc3BETDdVaERqYUZxOUJhRXdRS2F3bXJOM211ZXpIN0pYSGxFRGFZczQ0cWM0K0dTOHRtQVczTXBWd3RDUWtPRXU4OERxanBBY0kxSHcxcEZWUU1EQmhoWkFNamNrczhyNFliS3c9PSJ9&amp;mrkid=104479841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A32F22-B1E3-4E4D-B5F1-F4587A948715}"/>
              </a:ext>
            </a:extLst>
          </p:cNvPr>
          <p:cNvSpPr/>
          <p:nvPr/>
        </p:nvSpPr>
        <p:spPr>
          <a:xfrm>
            <a:off x="236326" y="2225640"/>
            <a:ext cx="5636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https://www.justice.gov/usao-sdca/pr/vp-genetics-company-pleads-guilty-paying-physicians-sham-clinical-research-fees-part-21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951D808-2E0C-4254-8E33-69F14FF3B5A7}"/>
              </a:ext>
            </a:extLst>
          </p:cNvPr>
          <p:cNvSpPr/>
          <p:nvPr/>
        </p:nvSpPr>
        <p:spPr>
          <a:xfrm>
            <a:off x="6295476" y="2091875"/>
            <a:ext cx="3026664" cy="24400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TRANSPARENCY UPDATES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98EDB8-03C7-4276-9B43-E8605C3380BC}"/>
              </a:ext>
            </a:extLst>
          </p:cNvPr>
          <p:cNvSpPr/>
          <p:nvPr/>
        </p:nvSpPr>
        <p:spPr>
          <a:xfrm>
            <a:off x="6365942" y="2362315"/>
            <a:ext cx="53243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https://www.cms.gov/OpenPayments/Program-Participants/Applicable-Manufacturers-and-GPOs/Changes-for-Reporting-Entities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19229C-1D99-463E-ABD9-A6D47BEBEFAB}"/>
              </a:ext>
            </a:extLst>
          </p:cNvPr>
          <p:cNvSpPr/>
          <p:nvPr/>
        </p:nvSpPr>
        <p:spPr>
          <a:xfrm>
            <a:off x="247897" y="2741850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CIVIL LITIGATION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BAB28F-E002-47A7-8036-63308D64D9A2}"/>
              </a:ext>
            </a:extLst>
          </p:cNvPr>
          <p:cNvSpPr txBox="1"/>
          <p:nvPr/>
        </p:nvSpPr>
        <p:spPr>
          <a:xfrm>
            <a:off x="236326" y="2993794"/>
            <a:ext cx="56279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fiercepharma.com/pharma/allergan-skirts-subsidiaries-pay-for-delay-suit-300m-settlement?mkt_tok=eyJpIjoiWXpFd1lXVTBPRE00WlRaaiIsInQiOiJ0a1p1d1I3VzVtVG40OWMxT201NVAxSnBtZmZaRFwvZUFRazJmalgzVmJWcG9wQ1J0SG95cm83djFIR1FlZE12bUhGR1pcL3lUbUkyWVRlV0E1eTFRM1BjVXJoNWJlck5Cc0pSUTN1ZFJ5VEdHMDJQMjNUbkxxd1Zlc0FpTEwxbElweWJ1NWpuRGM0akdHaVVCbFpjczJlQT09In0%3D&amp;mrkid=104479841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1129B9-F389-46AE-8FAB-001E4F5AF0BC}"/>
              </a:ext>
            </a:extLst>
          </p:cNvPr>
          <p:cNvSpPr/>
          <p:nvPr/>
        </p:nvSpPr>
        <p:spPr>
          <a:xfrm>
            <a:off x="236326" y="3798944"/>
            <a:ext cx="5627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fiercepharma.com/pharma/teva-forks-over-54m-to-resolve-whistleblower-kickbacks-suit-copaxone-azilect?mkt_tok=eyJpIjoiT1dZMU5USTRaVFV4TWpReiIsInQiOiIweHVEVUFhVUFYcnBrMEVWZ3pWRTMyTXN2Q3Q2cmorWkdqS1pXQTRab3BWckpHelY5dFVZaUpBRzRvS3dlTDZJeUZ6RTFJb0pBRGZqSzBmWUpXQmJMNGxxR2FUQk9PQUpXZUtiMmI3S1J4N3hZSng0TlVad2dTYU5VOTlmUHMxS2lzZ1Z5WkRsTXNMMFN5aFRST1wvXC9sZz09In0%3D&amp;mrkid=104479841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BEF847-157D-4B49-B9F9-BE301A3B590C}"/>
              </a:ext>
            </a:extLst>
          </p:cNvPr>
          <p:cNvSpPr/>
          <p:nvPr/>
        </p:nvSpPr>
        <p:spPr>
          <a:xfrm>
            <a:off x="236326" y="4752483"/>
            <a:ext cx="559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https://www.fiercepharma.com/pharma/calling-gilead-s-car-t-infringement-willful-judge-enhances-bms-award-to-1-2b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D57A0C-18FE-468A-B0F1-07B069C77389}"/>
              </a:ext>
            </a:extLst>
          </p:cNvPr>
          <p:cNvSpPr/>
          <p:nvPr/>
        </p:nvSpPr>
        <p:spPr>
          <a:xfrm>
            <a:off x="236326" y="5127562"/>
            <a:ext cx="5871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https://abc7chicago.com/business/infants-tylenol-packaging-leads-to-$63-million-settlement/5830639/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751825-67B6-4964-9B0C-B2A6C80C9DE3}"/>
              </a:ext>
            </a:extLst>
          </p:cNvPr>
          <p:cNvSpPr/>
          <p:nvPr/>
        </p:nvSpPr>
        <p:spPr>
          <a:xfrm>
            <a:off x="236326" y="532537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https://www.competitionpolicyinternational.com/us-celgene-backs-out-of-a-55m-antitrust-settlement/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041A19-3F73-40F2-8AF1-545C6AD17E85}"/>
              </a:ext>
            </a:extLst>
          </p:cNvPr>
          <p:cNvSpPr/>
          <p:nvPr/>
        </p:nvSpPr>
        <p:spPr>
          <a:xfrm>
            <a:off x="236326" y="5563627"/>
            <a:ext cx="5753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https://www.bloomberg.com/news/articles/2020-10-05/j-j-to-pay-more-than-100-million-to-end-over-1-000-talc-suits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925A6D-5EB2-454E-9C1D-746086A9D1A4}"/>
              </a:ext>
            </a:extLst>
          </p:cNvPr>
          <p:cNvSpPr/>
          <p:nvPr/>
        </p:nvSpPr>
        <p:spPr>
          <a:xfrm>
            <a:off x="6295476" y="226903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STATE LAWS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9FBA95-1A79-49FD-8758-701C2FEEF157}"/>
              </a:ext>
            </a:extLst>
          </p:cNvPr>
          <p:cNvSpPr/>
          <p:nvPr/>
        </p:nvSpPr>
        <p:spPr>
          <a:xfrm>
            <a:off x="6365942" y="483235"/>
            <a:ext cx="5632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https://www.krwg.org/post/new-mexico-legislature-approves-bill-allowing-importation-drugs-canada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528C4E-C380-44B0-8072-7F356B10B3A1}"/>
              </a:ext>
            </a:extLst>
          </p:cNvPr>
          <p:cNvSpPr/>
          <p:nvPr/>
        </p:nvSpPr>
        <p:spPr>
          <a:xfrm>
            <a:off x="6365942" y="841193"/>
            <a:ext cx="54680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https://www.policymed.com/2020/06/maine-finalizes-its-physician-gift-ban-rules-to-exclude-pharmacists-speaker-fees-expenses-accredited-education-and-market-research.html?utm_source=feedblitz&amp;utm_medium=FeedBlitzRss&amp;utm_campaign=policymed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4FC8C8-119A-4B6A-BEE5-EB58BD4699F6}"/>
              </a:ext>
            </a:extLst>
          </p:cNvPr>
          <p:cNvSpPr/>
          <p:nvPr/>
        </p:nvSpPr>
        <p:spPr>
          <a:xfrm>
            <a:off x="6365942" y="132668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http://www.fdalawblog.net/2020/06/d-c-circuit-whacks-cms-wacky-wac-disclosure-rule/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CBD4F7-A4CA-4574-B382-9DCAA9CA6D17}"/>
              </a:ext>
            </a:extLst>
          </p:cNvPr>
          <p:cNvSpPr/>
          <p:nvPr/>
        </p:nvSpPr>
        <p:spPr>
          <a:xfrm>
            <a:off x="6365942" y="152114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https://www.natlawreview.com/article/ccpa-amendment-update-california-legislature-approves-exceptions-hipaa-de-identified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CD32201-FDE3-400B-BBFB-A42820C1CD12}"/>
              </a:ext>
            </a:extLst>
          </p:cNvPr>
          <p:cNvSpPr/>
          <p:nvPr/>
        </p:nvSpPr>
        <p:spPr>
          <a:xfrm>
            <a:off x="6295476" y="2979639"/>
            <a:ext cx="3026664" cy="24400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CODE UPDATES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C655794-252F-4C93-B1B6-CFA11994DDE7}"/>
              </a:ext>
            </a:extLst>
          </p:cNvPr>
          <p:cNvSpPr/>
          <p:nvPr/>
        </p:nvSpPr>
        <p:spPr>
          <a:xfrm>
            <a:off x="6365942" y="3228945"/>
            <a:ext cx="56680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https://www.ifpma.org/resource-centre/pharma-industry-and-patient-groups-collaborate-on-a-new-guidance-note-on-best-practices-for-interaction/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70650A-EF69-4C61-866C-F70E94E094EA}"/>
              </a:ext>
            </a:extLst>
          </p:cNvPr>
          <p:cNvSpPr/>
          <p:nvPr/>
        </p:nvSpPr>
        <p:spPr>
          <a:xfrm>
            <a:off x="6365942" y="3573642"/>
            <a:ext cx="5763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https://www.ifpma.org/wp-content/uploads/2020/03/NfG-Interactions-with-Patients_final_202001313.pdf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C00F88-75B2-4260-98AC-AEB3C8BEA2B0}"/>
              </a:ext>
            </a:extLst>
          </p:cNvPr>
          <p:cNvSpPr/>
          <p:nvPr/>
        </p:nvSpPr>
        <p:spPr>
          <a:xfrm>
            <a:off x="6365942" y="3909966"/>
            <a:ext cx="5763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https://www.ifpma.org/wp-content/uploads/2020/02/IFPMA-Note-for-Guidance-on-Fees-for-Services-2020-update.pdf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7C4637-C1FB-4133-92A6-EE7594C8EE32}"/>
              </a:ext>
            </a:extLst>
          </p:cNvPr>
          <p:cNvSpPr/>
          <p:nvPr/>
        </p:nvSpPr>
        <p:spPr>
          <a:xfrm>
            <a:off x="6365942" y="4454201"/>
            <a:ext cx="5395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https://www.ifpma.org/wp-content/uploads/2020/02/IFPMA-Note-for-Guidance-on-Sponsorship-of-Events-and-Meetings-2020-update.pdf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2644DD-E8B8-4BB9-A6C5-6A83F5A62DEF}"/>
              </a:ext>
            </a:extLst>
          </p:cNvPr>
          <p:cNvSpPr/>
          <p:nvPr/>
        </p:nvSpPr>
        <p:spPr>
          <a:xfrm>
            <a:off x="6365942" y="4249614"/>
            <a:ext cx="57063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https://www.justice.gov/criminal-fraud/file/1292051/download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930B73-C490-47B9-B9B6-B9B12061B2C8}"/>
              </a:ext>
            </a:extLst>
          </p:cNvPr>
          <p:cNvSpPr/>
          <p:nvPr/>
        </p:nvSpPr>
        <p:spPr>
          <a:xfrm>
            <a:off x="247897" y="226903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INDIVIDUAL RESPONSIBILITY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0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AEB17A1-A1F3-3A4A-8179-9C2338F58F69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F1654F-A005-FC46-9DAA-472286023A21}"/>
              </a:ext>
            </a:extLst>
          </p:cNvPr>
          <p:cNvGrpSpPr/>
          <p:nvPr/>
        </p:nvGrpSpPr>
        <p:grpSpPr>
          <a:xfrm>
            <a:off x="-9142" y="6248934"/>
            <a:ext cx="12210285" cy="609067"/>
            <a:chOff x="-9142" y="6248934"/>
            <a:chExt cx="12210285" cy="60906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922D0EE-B03E-DC4E-A2A4-7F05FDE86C9C}"/>
                </a:ext>
              </a:extLst>
            </p:cNvPr>
            <p:cNvSpPr/>
            <p:nvPr/>
          </p:nvSpPr>
          <p:spPr>
            <a:xfrm>
              <a:off x="0" y="6281531"/>
              <a:ext cx="12201143" cy="5764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1A0AD7B-DD0E-374D-9281-2E2B97A477DD}"/>
                </a:ext>
              </a:extLst>
            </p:cNvPr>
            <p:cNvSpPr/>
            <p:nvPr/>
          </p:nvSpPr>
          <p:spPr>
            <a:xfrm>
              <a:off x="83010" y="6463427"/>
              <a:ext cx="5603131" cy="2440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10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SOURCES 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4E7EB79-F73C-C343-9CC8-5C46F4B029CD}"/>
                </a:ext>
              </a:extLst>
            </p:cNvPr>
            <p:cNvGrpSpPr/>
            <p:nvPr/>
          </p:nvGrpSpPr>
          <p:grpSpPr>
            <a:xfrm>
              <a:off x="-9142" y="6248934"/>
              <a:ext cx="12201142" cy="466861"/>
              <a:chOff x="0" y="6412622"/>
              <a:chExt cx="12201142" cy="46686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551516D-C19C-8449-A8A7-DE35950DD158}"/>
                  </a:ext>
                </a:extLst>
              </p:cNvPr>
              <p:cNvSpPr/>
              <p:nvPr/>
            </p:nvSpPr>
            <p:spPr>
              <a:xfrm flipH="1">
                <a:off x="0" y="6412622"/>
                <a:ext cx="12201142" cy="64008"/>
              </a:xfrm>
              <a:prstGeom prst="rect">
                <a:avLst/>
              </a:prstGeom>
              <a:gradFill flip="none" rotWithShape="1">
                <a:gsLst>
                  <a:gs pos="12000">
                    <a:schemeClr val="accent2"/>
                  </a:gs>
                  <a:gs pos="43000">
                    <a:schemeClr val="accent4"/>
                  </a:gs>
                  <a:gs pos="74000">
                    <a:schemeClr val="accent5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6F7AAF6-5C19-F14C-9190-40373357BA2D}"/>
                  </a:ext>
                </a:extLst>
              </p:cNvPr>
              <p:cNvSpPr/>
              <p:nvPr/>
            </p:nvSpPr>
            <p:spPr>
              <a:xfrm>
                <a:off x="8266641" y="6602484"/>
                <a:ext cx="369120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 Year-in-Review</a:t>
                </a:r>
                <a:r>
                  <a:rPr lang="en-US" sz="1200" kern="110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/  PotomacRiverPartners.com</a:t>
                </a:r>
                <a:endParaRPr lang="en-US" sz="1200" b="1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48845C2-67F2-4567-A0F5-AD28630C401D}"/>
              </a:ext>
            </a:extLst>
          </p:cNvPr>
          <p:cNvSpPr/>
          <p:nvPr/>
        </p:nvSpPr>
        <p:spPr>
          <a:xfrm>
            <a:off x="366138" y="915531"/>
            <a:ext cx="4965541" cy="111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10535A-D7FC-4559-9D1D-D5715ADCDA1C}"/>
              </a:ext>
            </a:extLst>
          </p:cNvPr>
          <p:cNvSpPr/>
          <p:nvPr/>
        </p:nvSpPr>
        <p:spPr>
          <a:xfrm>
            <a:off x="281074" y="487889"/>
            <a:ext cx="4965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https://www.fda.gov/news-events/press-announcements/fda-takes-actions-help-lower-us-prescription-drug-prices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DAB7DE-EA33-4E03-8AA1-711263F4B23A}"/>
              </a:ext>
            </a:extLst>
          </p:cNvPr>
          <p:cNvSpPr/>
          <p:nvPr/>
        </p:nvSpPr>
        <p:spPr>
          <a:xfrm>
            <a:off x="299215" y="2938155"/>
            <a:ext cx="3026664" cy="24400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INTERNATIONAL COMPLIANCE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3EFB11-4F67-4C68-90A8-37F2725DDFF4}"/>
              </a:ext>
            </a:extLst>
          </p:cNvPr>
          <p:cNvSpPr txBox="1"/>
          <p:nvPr/>
        </p:nvSpPr>
        <p:spPr>
          <a:xfrm>
            <a:off x="281074" y="833490"/>
            <a:ext cx="5093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egredrinker.com/en/insights/publications/2020/10/hhs-oig-pharma-manufacturers-proposed-copayment-assistance-program-highly-suspect-under-federal-anti?utm_source=Drinker_Communications&amp;utm_medium=Email&amp;utm_campaign=HHS-OIG-Pharma-Manufacturers-Proposed-Copayment-Assistance-Program-Highly-Suspect-Under-Federal-Anti-Kickback-Statute 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322192-ECE6-4A7F-A2C9-9208A3742152}"/>
              </a:ext>
            </a:extLst>
          </p:cNvPr>
          <p:cNvSpPr txBox="1"/>
          <p:nvPr/>
        </p:nvSpPr>
        <p:spPr>
          <a:xfrm>
            <a:off x="281074" y="1632326"/>
            <a:ext cx="5362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https://www.cov.com/-/media/files/corporate/publications/2020/09/trump-administration-releases-revokes-and-reissues-most-favored-nation-executive-order.pdf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7912D0-978B-43DF-B9E4-E0910E504A76}"/>
              </a:ext>
            </a:extLst>
          </p:cNvPr>
          <p:cNvSpPr/>
          <p:nvPr/>
        </p:nvSpPr>
        <p:spPr>
          <a:xfrm>
            <a:off x="281074" y="1974543"/>
            <a:ext cx="5481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https://www.lexology.com/library/detail.aspx?g=8c25228b-f65f-4f78-b963-8a9efd51823a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D5658E8-E29C-4BAA-AEA7-E3938014E4FC}"/>
              </a:ext>
            </a:extLst>
          </p:cNvPr>
          <p:cNvSpPr/>
          <p:nvPr/>
        </p:nvSpPr>
        <p:spPr>
          <a:xfrm>
            <a:off x="281074" y="2177512"/>
            <a:ext cx="548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https://www.beckershospitalreview.com/pharmacy/teva-pulls-out-of-antitrust-settlement-talks-with-justice-department.html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3C86C3-B85E-4EFC-92E2-DDCDD73795B0}"/>
              </a:ext>
            </a:extLst>
          </p:cNvPr>
          <p:cNvSpPr/>
          <p:nvPr/>
        </p:nvSpPr>
        <p:spPr>
          <a:xfrm>
            <a:off x="305313" y="3539574"/>
            <a:ext cx="59381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https://www.medtechdive.com/news/coronavirus-eu-mdr-commission-proposal-1-year-delay/574842/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23C7887-091C-468C-A579-C24A5AB1C66B}"/>
              </a:ext>
            </a:extLst>
          </p:cNvPr>
          <p:cNvSpPr/>
          <p:nvPr/>
        </p:nvSpPr>
        <p:spPr>
          <a:xfrm>
            <a:off x="281074" y="2522898"/>
            <a:ext cx="5481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https://www.jdsupra.com/legalnews/oig-permits-manufacturer-of-13713/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F1559C4-1221-4FC8-80CA-E4CCDE46FE4E}"/>
              </a:ext>
            </a:extLst>
          </p:cNvPr>
          <p:cNvSpPr/>
          <p:nvPr/>
        </p:nvSpPr>
        <p:spPr>
          <a:xfrm>
            <a:off x="305313" y="31839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http://www.pharmatimes.com/news/four_pharma_companies_found_guilty_of_anti-competitive_behaviour_1327906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4C4A3D-6BE7-41CD-BF44-4501E434C82A}"/>
              </a:ext>
            </a:extLst>
          </p:cNvPr>
          <p:cNvSpPr/>
          <p:nvPr/>
        </p:nvSpPr>
        <p:spPr>
          <a:xfrm>
            <a:off x="305313" y="3741302"/>
            <a:ext cx="5908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https://www.sidley.com/en/insights/publications/2020/03/eu-whistleblowing-directive-what-life-sciences-companies-need-to-know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91C17E-2D71-4EC6-8CF6-3456B63AEFD9}"/>
              </a:ext>
            </a:extLst>
          </p:cNvPr>
          <p:cNvSpPr/>
          <p:nvPr/>
        </p:nvSpPr>
        <p:spPr>
          <a:xfrm>
            <a:off x="305313" y="4086286"/>
            <a:ext cx="5908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https://www.jdsupra.com/legalnews/court-of-justice-invalidates-eu-u-s-86893/#:~:text=The%20Court%20of%20Justice%20of,U.S.%20Privacy%20Shield%20is%20invalid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F27DB6E-C897-4C6F-B037-89408C1A87F1}"/>
              </a:ext>
            </a:extLst>
          </p:cNvPr>
          <p:cNvSpPr/>
          <p:nvPr/>
        </p:nvSpPr>
        <p:spPr>
          <a:xfrm>
            <a:off x="305313" y="4441907"/>
            <a:ext cx="5908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http://www.pharmatimes.com/news/gsk_hit_with_eu_court_ruling_over_pay-for-delay_drug_case_1323876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9DB5327-03F1-4430-BA72-1CAC2E5988B0}"/>
              </a:ext>
            </a:extLst>
          </p:cNvPr>
          <p:cNvSpPr/>
          <p:nvPr/>
        </p:nvSpPr>
        <p:spPr>
          <a:xfrm>
            <a:off x="305313" y="4788816"/>
            <a:ext cx="5908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https://finance.yahoo.com/news/canadas-drug-price-watchdog-ready-143000251.html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7043A1-F2AD-4C7D-8208-11676E74C93D}"/>
              </a:ext>
            </a:extLst>
          </p:cNvPr>
          <p:cNvSpPr/>
          <p:nvPr/>
        </p:nvSpPr>
        <p:spPr>
          <a:xfrm>
            <a:off x="305313" y="4981834"/>
            <a:ext cx="5908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https://www.natlawreview.com/article/brazil-s-comprehensive-privacy-law-now-effect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A2B9BBA-47FF-4704-BFB3-BF12A0BA7914}"/>
              </a:ext>
            </a:extLst>
          </p:cNvPr>
          <p:cNvSpPr/>
          <p:nvPr/>
        </p:nvSpPr>
        <p:spPr>
          <a:xfrm>
            <a:off x="305313" y="5172933"/>
            <a:ext cx="5908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https://globalcompliancenews.com/china-chinese-antitrust-authority-releases-antitrust-compliance-guidelines-for-companies-operating-in-china-05102020/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8E07234-389F-43C9-ABC7-384E31BF7788}"/>
              </a:ext>
            </a:extLst>
          </p:cNvPr>
          <p:cNvSpPr/>
          <p:nvPr/>
        </p:nvSpPr>
        <p:spPr>
          <a:xfrm>
            <a:off x="305313" y="5515992"/>
            <a:ext cx="5908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https://www.sidley.com/en/insights/newsupdates/2020/11/important-changes-to-the-singapore-data-privacy-regime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7E9FF9B-8EDF-4EA8-B80A-AEDF352339ED}"/>
              </a:ext>
            </a:extLst>
          </p:cNvPr>
          <p:cNvSpPr/>
          <p:nvPr/>
        </p:nvSpPr>
        <p:spPr>
          <a:xfrm>
            <a:off x="6314338" y="471624"/>
            <a:ext cx="56947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https://www.phrma.org/en/Codes-and-guidelines/PhRMA-Principles-on-Conduct-of-Clinical-Trials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826E89A-3A08-4511-8C68-EFAB22593A9F}"/>
              </a:ext>
            </a:extLst>
          </p:cNvPr>
          <p:cNvSpPr/>
          <p:nvPr/>
        </p:nvSpPr>
        <p:spPr>
          <a:xfrm>
            <a:off x="6314338" y="66756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https://www.fiercepharma.com/pharma/bristol-myers-squibb-devotes-300m-to-address-racial-inequality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E394BDA-DB6A-49B1-A96B-87DCA475E5D3}"/>
              </a:ext>
            </a:extLst>
          </p:cNvPr>
          <p:cNvSpPr/>
          <p:nvPr/>
        </p:nvSpPr>
        <p:spPr>
          <a:xfrm>
            <a:off x="6314338" y="860569"/>
            <a:ext cx="5694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https://www.fiercepharma.com/marketing/j-j-pledges-100-million-to-address-racism-and-health-inequities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EDC6DA1-5E47-4BEC-8E8E-446D36949CF8}"/>
              </a:ext>
            </a:extLst>
          </p:cNvPr>
          <p:cNvSpPr/>
          <p:nvPr/>
        </p:nvSpPr>
        <p:spPr>
          <a:xfrm>
            <a:off x="6314338" y="1196827"/>
            <a:ext cx="5941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https://news.abbvie.com/news/press-releases/abbvie-announces-partners-in-50-million-program-to-promote-health-and-education-equity-in-underserved-black-communities.htm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F6C4E33-F6E7-4D9A-9F0D-D2A660F5C1F0}"/>
              </a:ext>
            </a:extLst>
          </p:cNvPr>
          <p:cNvSpPr/>
          <p:nvPr/>
        </p:nvSpPr>
        <p:spPr>
          <a:xfrm>
            <a:off x="6295476" y="1880117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COVID-19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FF509E7-9E0E-4978-82AD-6CE64C53D6C3}"/>
              </a:ext>
            </a:extLst>
          </p:cNvPr>
          <p:cNvSpPr/>
          <p:nvPr/>
        </p:nvSpPr>
        <p:spPr>
          <a:xfrm>
            <a:off x="6314338" y="2141606"/>
            <a:ext cx="5694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https://www.pfizer.com/news/press-release/press-release-detail/pfizer-and-biontech-celebrate-historic-first-authorization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AFCD3CE-717D-4BAE-B7F0-B8C04CD86D77}"/>
              </a:ext>
            </a:extLst>
          </p:cNvPr>
          <p:cNvSpPr/>
          <p:nvPr/>
        </p:nvSpPr>
        <p:spPr>
          <a:xfrm>
            <a:off x="6314338" y="2501578"/>
            <a:ext cx="5694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https://www.fda.gov/emergency-preparedness-and-response/coronavirus-disease-2019-covid-19/moderna-covid-19-vaccine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13149F-EF01-47C4-B724-D9A03161A2D7}"/>
              </a:ext>
            </a:extLst>
          </p:cNvPr>
          <p:cNvSpPr/>
          <p:nvPr/>
        </p:nvSpPr>
        <p:spPr>
          <a:xfrm>
            <a:off x="6314338" y="2886172"/>
            <a:ext cx="579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https://www.fiercehealthcare.com/payer/cms-has-finalized-permanent-telehealth-flexibilities-but-only-for-rural-areas-for-now#:~:text=The%20Trump%20administration%20added%20more,allowed%20permanently%20in%20rural%20areas</a:t>
            </a:r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68D2B38-8BE1-4E1D-88F4-99F2F6C5E94D}"/>
              </a:ext>
            </a:extLst>
          </p:cNvPr>
          <p:cNvSpPr/>
          <p:nvPr/>
        </p:nvSpPr>
        <p:spPr>
          <a:xfrm>
            <a:off x="6314338" y="3535295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https://www.sidley.com/en/insights/newsupdates/2020/03/senate-passes-economic-stimulus-package-in-response-to-covid-19-crisis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1E302B6-2430-47ED-BF40-41048B77B53E}"/>
              </a:ext>
            </a:extLst>
          </p:cNvPr>
          <p:cNvSpPr/>
          <p:nvPr/>
        </p:nvSpPr>
        <p:spPr>
          <a:xfrm>
            <a:off x="6314338" y="3874377"/>
            <a:ext cx="5949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https://www.fda.gov/news-events/press-announcements/coronavirus-covid-19-update-fda-authorizes-first-test-patient-home-sample-collection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E6F1EBB-DD39-4C2E-828E-98F4651D77DA}"/>
              </a:ext>
            </a:extLst>
          </p:cNvPr>
          <p:cNvSpPr/>
          <p:nvPr/>
        </p:nvSpPr>
        <p:spPr>
          <a:xfrm>
            <a:off x="6314338" y="4225860"/>
            <a:ext cx="5949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https://www.ifpma.org/resource-centre/pharma-industry-updates-advice-on-engaging-with-healthcare-professionals-as-countries-emerge-from-covid-19-lockdown/?preview=true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68C8884-775F-4490-B133-AE27B8B6133B}"/>
              </a:ext>
            </a:extLst>
          </p:cNvPr>
          <p:cNvSpPr/>
          <p:nvPr/>
        </p:nvSpPr>
        <p:spPr>
          <a:xfrm>
            <a:off x="6314338" y="4573319"/>
            <a:ext cx="5949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https://www.fiercebiotech.com/medtech/fda-officially-authorizes-its-first-serological-antibody-blood-test-for-covid-19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CB46BBA-2DAA-42BA-BD80-ABC61988F22C}"/>
              </a:ext>
            </a:extLst>
          </p:cNvPr>
          <p:cNvSpPr/>
          <p:nvPr/>
        </p:nvSpPr>
        <p:spPr>
          <a:xfrm>
            <a:off x="6314338" y="4922961"/>
            <a:ext cx="5633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https://www.cov.com/en/news-and-insights/insights/2020/05/fda-issues-new-guidance-for-development-of-covid-19-drugs-and-biological-products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CA957E1-CCDB-46EB-BC98-99A7B3D9C31C}"/>
              </a:ext>
            </a:extLst>
          </p:cNvPr>
          <p:cNvSpPr/>
          <p:nvPr/>
        </p:nvSpPr>
        <p:spPr>
          <a:xfrm>
            <a:off x="6314338" y="5275809"/>
            <a:ext cx="5633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https://www.policymed.com/2020/06/cms-modifies-rules-to-allow-for-covid-19-tests-without-physician-orders-expanded-telehealth-and-enhanced-payments-for-hospital-owned-practices.html?utm_source=feedblitz&amp;utm_medium=FeedBlitzRss&amp;utm_campaign=policymed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5FAA886-C906-4103-B87F-5EA104A09C4D}"/>
              </a:ext>
            </a:extLst>
          </p:cNvPr>
          <p:cNvSpPr/>
          <p:nvPr/>
        </p:nvSpPr>
        <p:spPr>
          <a:xfrm>
            <a:off x="247897" y="226903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COMPLIANCE NEWS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6A8C5C7-4FB5-47F2-8472-6FD05C35AE15}"/>
              </a:ext>
            </a:extLst>
          </p:cNvPr>
          <p:cNvSpPr/>
          <p:nvPr/>
        </p:nvSpPr>
        <p:spPr>
          <a:xfrm>
            <a:off x="6295476" y="226903"/>
            <a:ext cx="3026664" cy="246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BLACK LIVES MATTER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5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3326751" y="3792142"/>
            <a:ext cx="5538499" cy="1984302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1095"/>
              </a:spcBef>
              <a:defRPr/>
            </a:pPr>
            <a:r>
              <a:rPr lang="en-US"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contact us at:</a:t>
            </a:r>
          </a:p>
          <a:p>
            <a:pPr algn="ctr">
              <a:spcBef>
                <a:spcPts val="1095"/>
              </a:spcBef>
              <a:defRPr/>
            </a:pPr>
            <a:r>
              <a:rPr lang="en-US" sz="2000" b="1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ContactUs@potomacriverpartners.com</a:t>
            </a:r>
          </a:p>
          <a:p>
            <a:pPr algn="ctr">
              <a:spcBef>
                <a:spcPts val="1095"/>
              </a:spcBef>
              <a:defRPr/>
            </a:pPr>
            <a:r>
              <a:rPr lang="en-US" sz="20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www.PotomacRiverPartners.com</a:t>
            </a:r>
            <a:endParaRPr lang="en-US" sz="20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410A2-36A6-4449-856E-9D05D1669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656" y="1660027"/>
            <a:ext cx="3152688" cy="11690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8E10C7-269A-834D-819B-AA32B6B0B990}"/>
              </a:ext>
            </a:extLst>
          </p:cNvPr>
          <p:cNvGrpSpPr/>
          <p:nvPr/>
        </p:nvGrpSpPr>
        <p:grpSpPr>
          <a:xfrm>
            <a:off x="-9143" y="6004235"/>
            <a:ext cx="12201143" cy="853765"/>
            <a:chOff x="0" y="6013377"/>
            <a:chExt cx="12201143" cy="8537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F325A8-B67D-F84B-9F74-A8F4AF7D4E5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77CEEB-4867-E040-B702-292CF3E93AC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57EF0D-191C-224D-951C-C3BE9FEA09AA}"/>
                </a:ext>
              </a:extLst>
            </p:cNvPr>
            <p:cNvSpPr/>
            <p:nvPr/>
          </p:nvSpPr>
          <p:spPr>
            <a:xfrm>
              <a:off x="4259542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409457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F7574BB-272B-B840-AFEA-4EFB53D87229}"/>
              </a:ext>
            </a:extLst>
          </p:cNvPr>
          <p:cNvSpPr txBox="1"/>
          <p:nvPr/>
        </p:nvSpPr>
        <p:spPr>
          <a:xfrm>
            <a:off x="429582" y="2494285"/>
            <a:ext cx="3867868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Ex-CEO Shaun </a:t>
            </a:r>
            <a:r>
              <a:rPr lang="en-US" sz="1600" b="1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Thaxter</a:t>
            </a:r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Violated FDCA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Charged under “Responsible Corporate Officer” Doctrine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Sentenced to six months in prison, ordered to pay $600K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6020AE-B16E-A747-9EEF-450445C62425}"/>
              </a:ext>
            </a:extLst>
          </p:cNvPr>
          <p:cNvSpPr txBox="1"/>
          <p:nvPr/>
        </p:nvSpPr>
        <p:spPr>
          <a:xfrm>
            <a:off x="429582" y="4856967"/>
            <a:ext cx="38678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Employees:</a:t>
            </a:r>
          </a:p>
          <a:p>
            <a:pPr>
              <a:spcBef>
                <a:spcPts val="600"/>
              </a:spcBef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Sentenced and fined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A8C47-4283-1545-9AB6-D5D8FA1F433E}"/>
              </a:ext>
            </a:extLst>
          </p:cNvPr>
          <p:cNvSpPr/>
          <p:nvPr/>
        </p:nvSpPr>
        <p:spPr>
          <a:xfrm flipV="1">
            <a:off x="463462" y="2517730"/>
            <a:ext cx="2404997" cy="313151"/>
          </a:xfrm>
          <a:prstGeom prst="rect">
            <a:avLst/>
          </a:prstGeom>
          <a:solidFill>
            <a:schemeClr val="accent5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8E595E-0087-F44A-BD48-2CAA9172D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30" y="425004"/>
            <a:ext cx="2401284" cy="6641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B5A300-6E7A-6A44-9BCF-E0D91CCCEEE6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C1FBD3-9AE9-3F4F-8AFD-2D945A3A9A2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A9D9D1-616A-6C48-AF69-376D92EAD1A6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31F063-1074-9E4F-B485-CEF8A4FC5E54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98008B2-7E7B-274E-A027-CF5545F8A786}"/>
              </a:ext>
            </a:extLst>
          </p:cNvPr>
          <p:cNvSpPr/>
          <p:nvPr/>
        </p:nvSpPr>
        <p:spPr>
          <a:xfrm>
            <a:off x="416469" y="1250015"/>
            <a:ext cx="7562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Ex-employees and company pleaded guilty over marketing of Suboxone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585581-F0BC-6346-90AF-EC6795D4196B}"/>
              </a:ext>
            </a:extLst>
          </p:cNvPr>
          <p:cNvSpPr txBox="1"/>
          <p:nvPr/>
        </p:nvSpPr>
        <p:spPr>
          <a:xfrm>
            <a:off x="4491247" y="2494286"/>
            <a:ext cx="51329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Company:</a:t>
            </a:r>
          </a:p>
          <a:p>
            <a:pPr>
              <a:spcBef>
                <a:spcPts val="600"/>
              </a:spcBef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$600 million settlement + CIA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Criminal: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false statements – $289 million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Civil: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false claims – $300 million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FTC: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unfair competition – $10 million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E4E612-99E7-C94A-B7D5-3DE9969D61C2}"/>
              </a:ext>
            </a:extLst>
          </p:cNvPr>
          <p:cNvGrpSpPr/>
          <p:nvPr/>
        </p:nvGrpSpPr>
        <p:grpSpPr>
          <a:xfrm>
            <a:off x="9601200" y="669800"/>
            <a:ext cx="3058733" cy="2945057"/>
            <a:chOff x="9270642" y="680433"/>
            <a:chExt cx="3389291" cy="3389291"/>
          </a:xfrm>
          <a:solidFill>
            <a:schemeClr val="accent1">
              <a:lumMod val="20000"/>
              <a:lumOff val="80000"/>
              <a:alpha val="23000"/>
            </a:schemeClr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64485DB-2336-AB49-B24B-0E1B20CF41E2}"/>
                </a:ext>
              </a:extLst>
            </p:cNvPr>
            <p:cNvSpPr/>
            <p:nvPr/>
          </p:nvSpPr>
          <p:spPr>
            <a:xfrm>
              <a:off x="9270642" y="680433"/>
              <a:ext cx="3389291" cy="3389291"/>
            </a:xfrm>
            <a:prstGeom prst="ellipse">
              <a:avLst/>
            </a:prstGeom>
            <a:grpFill/>
            <a:ln w="19050">
              <a:solidFill>
                <a:schemeClr val="accent1">
                  <a:alpha val="48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8CC56E-C554-0749-8F84-B7F1DDF3110D}"/>
                </a:ext>
              </a:extLst>
            </p:cNvPr>
            <p:cNvSpPr txBox="1"/>
            <p:nvPr/>
          </p:nvSpPr>
          <p:spPr>
            <a:xfrm>
              <a:off x="9677257" y="1980179"/>
              <a:ext cx="2413197" cy="1239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Former parent, </a:t>
              </a:r>
              <a:br>
                <a:rPr lang="en-US" sz="16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Reckitt Benckiser Group, settled for </a:t>
              </a:r>
            </a:p>
            <a:p>
              <a:r>
                <a:rPr lang="en-US" sz="16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$1.4 billion in 2019</a:t>
              </a:r>
            </a:p>
          </p:txBody>
        </p:sp>
      </p:grpSp>
      <p:sp>
        <p:nvSpPr>
          <p:cNvPr id="23" name="Arc 22">
            <a:extLst>
              <a:ext uri="{FF2B5EF4-FFF2-40B4-BE49-F238E27FC236}">
                <a16:creationId xmlns:a16="http://schemas.microsoft.com/office/drawing/2014/main" id="{1A5F89F2-F748-3648-93D9-A42193F13EEE}"/>
              </a:ext>
            </a:extLst>
          </p:cNvPr>
          <p:cNvSpPr>
            <a:spLocks noChangeAspect="1"/>
          </p:cNvSpPr>
          <p:nvPr/>
        </p:nvSpPr>
        <p:spPr>
          <a:xfrm>
            <a:off x="5808673" y="-6202728"/>
            <a:ext cx="7874000" cy="7874002"/>
          </a:xfrm>
          <a:prstGeom prst="arc">
            <a:avLst>
              <a:gd name="adj1" fmla="val 10835590"/>
              <a:gd name="adj2" fmla="val 10767446"/>
            </a:avLst>
          </a:prstGeom>
          <a:ln w="19050" cap="rnd">
            <a:solidFill>
              <a:schemeClr val="bg2">
                <a:lumMod val="9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B07A021-91B4-C149-BF54-E3D85C84D846}"/>
              </a:ext>
            </a:extLst>
          </p:cNvPr>
          <p:cNvSpPr>
            <a:spLocks noChangeAspect="1"/>
          </p:cNvSpPr>
          <p:nvPr/>
        </p:nvSpPr>
        <p:spPr>
          <a:xfrm>
            <a:off x="7687838" y="972581"/>
            <a:ext cx="585763" cy="585763"/>
          </a:xfrm>
          <a:prstGeom prst="arc">
            <a:avLst>
              <a:gd name="adj1" fmla="val 10835590"/>
              <a:gd name="adj2" fmla="val 10767446"/>
            </a:avLst>
          </a:prstGeom>
          <a:ln w="22225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857CF5-82D9-7F46-9B9B-27EE35F3D91B}"/>
              </a:ext>
            </a:extLst>
          </p:cNvPr>
          <p:cNvSpPr/>
          <p:nvPr/>
        </p:nvSpPr>
        <p:spPr>
          <a:xfrm flipV="1">
            <a:off x="4511457" y="2517733"/>
            <a:ext cx="1137782" cy="315238"/>
          </a:xfrm>
          <a:prstGeom prst="rect">
            <a:avLst/>
          </a:prstGeom>
          <a:solidFill>
            <a:schemeClr val="accent5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97DF38-020E-1A4A-B9FD-6DA58A10B153}"/>
              </a:ext>
            </a:extLst>
          </p:cNvPr>
          <p:cNvSpPr/>
          <p:nvPr/>
        </p:nvSpPr>
        <p:spPr>
          <a:xfrm flipV="1">
            <a:off x="455112" y="4885150"/>
            <a:ext cx="1887255" cy="304801"/>
          </a:xfrm>
          <a:prstGeom prst="rect">
            <a:avLst/>
          </a:prstGeom>
          <a:solidFill>
            <a:schemeClr val="accent5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3508228"/>
      </p:ext>
    </p:extLst>
  </p:cSld>
  <p:clrMapOvr>
    <a:masterClrMapping/>
  </p:clrMapOvr>
  <p:transition spd="slow" advClick="0" advTm="1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82" presetID="21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8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27" grpId="0" build="allAtOnce"/>
      <p:bldP spid="5" grpId="0" animBg="1"/>
      <p:bldP spid="5" grpId="1" animBg="1"/>
      <p:bldP spid="3" grpId="0"/>
      <p:bldP spid="21" grpId="0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9A9CDF-739E-EA48-9E32-2AE92A1D28ED}"/>
              </a:ext>
            </a:extLst>
          </p:cNvPr>
          <p:cNvSpPr/>
          <p:nvPr/>
        </p:nvSpPr>
        <p:spPr>
          <a:xfrm>
            <a:off x="0" y="3017156"/>
            <a:ext cx="12192000" cy="323124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8E595E-0087-F44A-BD48-2CAA9172D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905" y="2438400"/>
            <a:ext cx="1767590" cy="11452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B5A300-6E7A-6A44-9BCF-E0D91CCCEEE6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C1FBD3-9AE9-3F4F-8AFD-2D945A3A9A2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A9D9D1-616A-6C48-AF69-376D92EAD1A6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31F063-1074-9E4F-B485-CEF8A4FC5E54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849C722-B56F-674A-BB2E-E8E5FF7AF1D5}"/>
              </a:ext>
            </a:extLst>
          </p:cNvPr>
          <p:cNvSpPr txBox="1"/>
          <p:nvPr/>
        </p:nvSpPr>
        <p:spPr>
          <a:xfrm>
            <a:off x="4112777" y="243695"/>
            <a:ext cx="3966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2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CLAIMS ACT (FCA)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FD21A8-799C-9A4F-9C10-ECF5D59F2697}"/>
              </a:ext>
            </a:extLst>
          </p:cNvPr>
          <p:cNvSpPr txBox="1"/>
          <p:nvPr/>
        </p:nvSpPr>
        <p:spPr>
          <a:xfrm>
            <a:off x="3532904" y="5488214"/>
            <a:ext cx="512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2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CORRUPT PRACTICES ACT (FCPA)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CEB51B-78E6-F542-9DD1-EB7B5003B925}"/>
              </a:ext>
            </a:extLst>
          </p:cNvPr>
          <p:cNvGrpSpPr/>
          <p:nvPr/>
        </p:nvGrpSpPr>
        <p:grpSpPr>
          <a:xfrm>
            <a:off x="4732031" y="1689100"/>
            <a:ext cx="2727939" cy="2730500"/>
            <a:chOff x="4327071" y="1485900"/>
            <a:chExt cx="3246121" cy="3249168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CB06DEA9-A9EC-1B46-8FEE-AEB20ECB6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7071" y="1485900"/>
              <a:ext cx="3246120" cy="3246120"/>
            </a:xfrm>
            <a:prstGeom prst="arc">
              <a:avLst>
                <a:gd name="adj1" fmla="val 10835590"/>
                <a:gd name="adj2" fmla="val 0"/>
              </a:avLst>
            </a:prstGeom>
            <a:ln w="22225" cap="rnd">
              <a:solidFill>
                <a:schemeClr val="bg2">
                  <a:lumMod val="9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7B69A9D0-F845-114F-AE57-D03ED6E23D9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327072" y="1488948"/>
              <a:ext cx="3246120" cy="3246120"/>
            </a:xfrm>
            <a:prstGeom prst="arc">
              <a:avLst>
                <a:gd name="adj1" fmla="val 10835490"/>
                <a:gd name="adj2" fmla="val 0"/>
              </a:avLst>
            </a:prstGeom>
            <a:ln w="22225" cap="rnd">
              <a:solidFill>
                <a:schemeClr val="bg2">
                  <a:lumMod val="75000"/>
                  <a:alpha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6978D-C124-574F-87A5-30CE2F944F22}"/>
              </a:ext>
            </a:extLst>
          </p:cNvPr>
          <p:cNvGrpSpPr/>
          <p:nvPr/>
        </p:nvGrpSpPr>
        <p:grpSpPr>
          <a:xfrm>
            <a:off x="2070100" y="1170997"/>
            <a:ext cx="2905454" cy="1090246"/>
            <a:chOff x="2070100" y="1170997"/>
            <a:chExt cx="2905454" cy="109024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219334-005E-614D-BD30-3068A9C14863}"/>
                </a:ext>
              </a:extLst>
            </p:cNvPr>
            <p:cNvSpPr txBox="1"/>
            <p:nvPr/>
          </p:nvSpPr>
          <p:spPr>
            <a:xfrm>
              <a:off x="2070100" y="1170997"/>
              <a:ext cx="2647740" cy="683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Speaker Programs 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$678 million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40EE32A-C93A-094F-B296-36E802CA8A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9100" y="1689100"/>
              <a:ext cx="746454" cy="572143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077137-98EC-6248-89CC-7555A5D39EE2}"/>
              </a:ext>
            </a:extLst>
          </p:cNvPr>
          <p:cNvGrpSpPr/>
          <p:nvPr/>
        </p:nvGrpSpPr>
        <p:grpSpPr>
          <a:xfrm>
            <a:off x="7200900" y="1158297"/>
            <a:ext cx="2921000" cy="1102946"/>
            <a:chOff x="7200900" y="1158297"/>
            <a:chExt cx="2743200" cy="1102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3B1306-B0CA-6445-9A0B-78C8EB2025C3}"/>
                </a:ext>
              </a:extLst>
            </p:cNvPr>
            <p:cNvSpPr txBox="1"/>
            <p:nvPr/>
          </p:nvSpPr>
          <p:spPr>
            <a:xfrm>
              <a:off x="7672615" y="1158297"/>
              <a:ext cx="22714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Co-Pay Foundations</a:t>
              </a:r>
            </a:p>
            <a:p>
              <a:pPr algn="ctr"/>
              <a:r>
                <a:rPr lang="en-US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$51 million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40720D-A159-3B47-AAE7-A290FD147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0900" y="1689100"/>
              <a:ext cx="746454" cy="572143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4702DF-D72A-344A-B333-6774F3E83D7D}"/>
              </a:ext>
            </a:extLst>
          </p:cNvPr>
          <p:cNvGrpSpPr/>
          <p:nvPr/>
        </p:nvGrpSpPr>
        <p:grpSpPr>
          <a:xfrm>
            <a:off x="2311400" y="3860800"/>
            <a:ext cx="2664154" cy="1188085"/>
            <a:chOff x="2311400" y="3873500"/>
            <a:chExt cx="2664154" cy="118808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19E53CD-C6C5-8145-B139-399BD3F3CD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9100" y="3873500"/>
              <a:ext cx="746454" cy="572143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A6456A-DCF2-ED43-97E2-60E48FBCF3E0}"/>
                </a:ext>
              </a:extLst>
            </p:cNvPr>
            <p:cNvSpPr txBox="1"/>
            <p:nvPr/>
          </p:nvSpPr>
          <p:spPr>
            <a:xfrm>
              <a:off x="2311400" y="4076700"/>
              <a:ext cx="22479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DOJ FCPA Violations</a:t>
              </a:r>
            </a:p>
            <a:p>
              <a:pPr algn="ctr"/>
              <a:r>
                <a:rPr lang="en-US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$225 million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218090-F2D7-B340-B0DF-C53ECA59E255}"/>
              </a:ext>
            </a:extLst>
          </p:cNvPr>
          <p:cNvGrpSpPr/>
          <p:nvPr/>
        </p:nvGrpSpPr>
        <p:grpSpPr>
          <a:xfrm>
            <a:off x="7200900" y="3860800"/>
            <a:ext cx="2743200" cy="1175385"/>
            <a:chOff x="7200900" y="3873500"/>
            <a:chExt cx="2743200" cy="117538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CA71E05-28F3-304D-AC16-E205F5249DBF}"/>
                </a:ext>
              </a:extLst>
            </p:cNvPr>
            <p:cNvCxnSpPr>
              <a:cxnSpLocks/>
            </p:cNvCxnSpPr>
            <p:nvPr/>
          </p:nvCxnSpPr>
          <p:spPr>
            <a:xfrm>
              <a:off x="7200900" y="3873500"/>
              <a:ext cx="746454" cy="572143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9DB5AC-5C64-B442-90C5-4F671337608F}"/>
                </a:ext>
              </a:extLst>
            </p:cNvPr>
            <p:cNvSpPr txBox="1"/>
            <p:nvPr/>
          </p:nvSpPr>
          <p:spPr>
            <a:xfrm>
              <a:off x="7672615" y="4064000"/>
              <a:ext cx="227148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 FCPA Violations</a:t>
              </a:r>
            </a:p>
            <a:p>
              <a:pPr algn="ctr"/>
              <a:r>
                <a:rPr lang="en-US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$112 million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7D6501-34EA-D941-BB34-C623C01757CA}"/>
              </a:ext>
            </a:extLst>
          </p:cNvPr>
          <p:cNvGrpSpPr/>
          <p:nvPr/>
        </p:nvGrpSpPr>
        <p:grpSpPr>
          <a:xfrm>
            <a:off x="4813126" y="1765300"/>
            <a:ext cx="2578100" cy="2578100"/>
            <a:chOff x="4800600" y="1727200"/>
            <a:chExt cx="2578100" cy="25781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FFF6D4-3B53-BB45-9F59-5BAB54628C6E}"/>
                </a:ext>
              </a:extLst>
            </p:cNvPr>
            <p:cNvSpPr/>
            <p:nvPr/>
          </p:nvSpPr>
          <p:spPr>
            <a:xfrm>
              <a:off x="4800600" y="1727200"/>
              <a:ext cx="2578100" cy="25781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E7D80A-F617-2E4D-A3ED-BD7DE4442E4F}"/>
                </a:ext>
              </a:extLst>
            </p:cNvPr>
            <p:cNvSpPr txBox="1"/>
            <p:nvPr/>
          </p:nvSpPr>
          <p:spPr>
            <a:xfrm>
              <a:off x="5015282" y="2866855"/>
              <a:ext cx="21746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$1.1 billion</a:t>
              </a:r>
            </a:p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federal settlements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2CBE4D6-D8C9-734B-8E8A-E99ABC00D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3795" y="2013534"/>
              <a:ext cx="1391710" cy="68995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8BFB82-C947-8C41-8831-EA01A1A2A521}"/>
              </a:ext>
            </a:extLst>
          </p:cNvPr>
          <p:cNvGrpSpPr/>
          <p:nvPr/>
        </p:nvGrpSpPr>
        <p:grpSpPr>
          <a:xfrm>
            <a:off x="4813126" y="1765300"/>
            <a:ext cx="2578100" cy="2578100"/>
            <a:chOff x="4800600" y="1727200"/>
            <a:chExt cx="2578100" cy="25781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2723367-25A3-C540-9FC5-E4CDB5AA12F7}"/>
                </a:ext>
              </a:extLst>
            </p:cNvPr>
            <p:cNvSpPr/>
            <p:nvPr/>
          </p:nvSpPr>
          <p:spPr>
            <a:xfrm>
              <a:off x="4800600" y="1727200"/>
              <a:ext cx="2578100" cy="25781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E26DCD9-5309-8A44-A54D-6A2318728FB1}"/>
                </a:ext>
              </a:extLst>
            </p:cNvPr>
            <p:cNvSpPr txBox="1"/>
            <p:nvPr/>
          </p:nvSpPr>
          <p:spPr>
            <a:xfrm>
              <a:off x="5015282" y="3010694"/>
              <a:ext cx="21746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Robust</a:t>
              </a:r>
            </a:p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5-year CIA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3C25E75-8244-3B4B-AA3C-C77150C5D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3795" y="2013534"/>
              <a:ext cx="1391710" cy="6899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401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1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26D910-0B5A-804B-9CC4-2B1D5C84F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</a:blip>
          <a:srcRect l="680" r="680"/>
          <a:stretch/>
        </p:blipFill>
        <p:spPr>
          <a:xfrm>
            <a:off x="-477984" y="477980"/>
            <a:ext cx="4981802" cy="507076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BA7074-A5A9-404B-98B9-B1922B4B282E}"/>
              </a:ext>
            </a:extLst>
          </p:cNvPr>
          <p:cNvSpPr/>
          <p:nvPr/>
        </p:nvSpPr>
        <p:spPr>
          <a:xfrm>
            <a:off x="0" y="0"/>
            <a:ext cx="12192000" cy="6248399"/>
          </a:xfrm>
          <a:prstGeom prst="rect">
            <a:avLst/>
          </a:prstGeom>
          <a:solidFill>
            <a:srgbClr val="FFFCE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225712-638E-AF4A-813F-BC980B6A6FFC}"/>
              </a:ext>
            </a:extLst>
          </p:cNvPr>
          <p:cNvSpPr/>
          <p:nvPr/>
        </p:nvSpPr>
        <p:spPr>
          <a:xfrm>
            <a:off x="5559425" y="1484316"/>
            <a:ext cx="6632575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Highlights risks: </a:t>
            </a:r>
          </a:p>
          <a:p>
            <a:pPr marL="288925" indent="-227013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Availability of alcohol  </a:t>
            </a:r>
          </a:p>
          <a:p>
            <a:pPr marL="288925" indent="-227013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Significant amount of time without a new indication</a:t>
            </a:r>
          </a:p>
          <a:p>
            <a:pPr marL="288925" indent="-227013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HCPs attending similar topics</a:t>
            </a:r>
          </a:p>
          <a:p>
            <a:pPr marL="288925" indent="-227013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Employees from the speaker’s medical practice attending </a:t>
            </a:r>
          </a:p>
          <a:p>
            <a:pPr marL="288925" indent="-227013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Commercial functions influencing selection of speakers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07927-4ABC-4EDD-B407-488628DBF2A9}"/>
              </a:ext>
            </a:extLst>
          </p:cNvPr>
          <p:cNvSpPr txBox="1"/>
          <p:nvPr/>
        </p:nvSpPr>
        <p:spPr>
          <a:xfrm>
            <a:off x="7264401" y="1897726"/>
            <a:ext cx="439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OIG responds with Special Fraud Alert on Speaker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71ED3-DA16-48BA-B63C-D1FD94F32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2"/>
          <a:stretch/>
        </p:blipFill>
        <p:spPr>
          <a:xfrm>
            <a:off x="1467111" y="961358"/>
            <a:ext cx="4905375" cy="5080101"/>
          </a:xfrm>
          <a:prstGeom prst="rect">
            <a:avLst/>
          </a:prstGeom>
          <a:ln>
            <a:noFill/>
          </a:ln>
          <a:effectLst>
            <a:outerShdw blurRad="266700" dist="76200" dir="2700000" algn="tl" rotWithShape="0">
              <a:prstClr val="black">
                <a:alpha val="26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3AD6FA-68B2-4F47-9992-34C883952671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A72C1D-C0CD-E04B-BB59-62B63511CCC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9A0F43-2959-FB40-868A-1E326186D70A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5FB039-B337-9B46-9DF4-E2B6542BD5CE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38842C9-B55E-3F42-A095-49CF8EDA086F}"/>
              </a:ext>
            </a:extLst>
          </p:cNvPr>
          <p:cNvSpPr/>
          <p:nvPr/>
        </p:nvSpPr>
        <p:spPr>
          <a:xfrm>
            <a:off x="5688445" y="4476372"/>
            <a:ext cx="5739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“Assess the need for in-person programs”</a:t>
            </a:r>
          </a:p>
        </p:txBody>
      </p:sp>
    </p:spTree>
    <p:extLst>
      <p:ext uri="{BB962C8B-B14F-4D97-AF65-F5344CB8AC3E}">
        <p14:creationId xmlns:p14="http://schemas.microsoft.com/office/powerpoint/2010/main" val="408490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1.85185E-6 L 0.40131 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33333E-6 -2.22222E-6 L -0.53047 -0.07338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3" y="-36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3" grpId="1" uiExpand="1" build="allAtOnce"/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>
                <a:solidFill>
                  <a:schemeClr val="bg1"/>
                </a:solidFill>
                <a:latin typeface="Arial"/>
                <a:cs typeface="Arial"/>
              </a:rPr>
              <a:t>US FEDERAL SETTLEMENTS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15430-A197-E942-98F6-9294429FDA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AAA76-A941-C04A-90D5-91929D275653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0DE62D-CBD1-934E-A644-9858D983BD53}"/>
                </a:ext>
              </a:extLst>
            </p:cNvPr>
            <p:cNvSpPr/>
            <p:nvPr/>
          </p:nvSpPr>
          <p:spPr>
            <a:xfrm flipH="1"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3000">
                  <a:schemeClr val="accent4"/>
                </a:gs>
                <a:gs pos="74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5EDC79-41FA-3945-9646-7C2983BDFB56}"/>
                </a:ext>
              </a:extLst>
            </p:cNvPr>
            <p:cNvSpPr/>
            <p:nvPr/>
          </p:nvSpPr>
          <p:spPr>
            <a:xfrm>
              <a:off x="8266641" y="6319149"/>
              <a:ext cx="36912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Year-in-Review</a:t>
              </a:r>
              <a:r>
                <a:rPr lang="en-US" sz="1200" kern="11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/  PotomacRiverPartners.com</a:t>
              </a:r>
              <a:endParaRPr lang="en-US" sz="1200" b="1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751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5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otomac 2020 1">
      <a:dk1>
        <a:srgbClr val="000000"/>
      </a:dk1>
      <a:lt1>
        <a:srgbClr val="FFFFFF"/>
      </a:lt1>
      <a:dk2>
        <a:srgbClr val="262626"/>
      </a:dk2>
      <a:lt2>
        <a:srgbClr val="E7E6E6"/>
      </a:lt2>
      <a:accent1>
        <a:srgbClr val="004593"/>
      </a:accent1>
      <a:accent2>
        <a:srgbClr val="FFCB05"/>
      </a:accent2>
      <a:accent3>
        <a:srgbClr val="F05B28"/>
      </a:accent3>
      <a:accent4>
        <a:srgbClr val="7CB200"/>
      </a:accent4>
      <a:accent5>
        <a:srgbClr val="009DA7"/>
      </a:accent5>
      <a:accent6>
        <a:srgbClr val="7EA7A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20" ma:contentTypeDescription="Create a new document." ma:contentTypeScope="" ma:versionID="a68d5a18d32b9386b55050f057e7cad2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ae7d2fec05ce65999490b8b0c8bc82e9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_Flow_SignoffStatus" minOccurs="0"/>
                <xsd:element ref="ns4:cace23591bd044179018d51b4c41775e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7" nillable="true" ma:displayName="Taxonomy Catch All Column" ma:hidden="true" ma:list="{36a7dc60-d992-48cc-a7e7-9102564b7e0f}" ma:internalName="TaxCatchAll" ma:showField="CatchAllData" ma:web="4870059e-883b-4126-8623-1d6ffd49f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cace23591bd044179018d51b4c41775e" ma:index="26" nillable="true" ma:taxonomy="true" ma:internalName="cace23591bd044179018d51b4c41775e" ma:taxonomyFieldName="Tags" ma:displayName="Tags" ma:default="" ma:fieldId="{cace2359-1bd0-4417-9018-d51b4c41775e}" ma:taxonomyMulti="true" ma:sspId="6babcd77-7a05-42f3-bc54-a9b9317d9553" ma:termSetId="60d206c4-4f43-4e0e-971f-a39ba36bb61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_Flow_SignoffStatus xmlns="f63e9d6d-2e2c-4434-a83c-3c9425370606" xsi:nil="true"/>
    <TaxCatchAll xmlns="4870059e-883b-4126-8623-1d6ffd49f1f2"/>
    <cace23591bd044179018d51b4c41775e xmlns="f63e9d6d-2e2c-4434-a83c-3c9425370606">
      <Terms xmlns="http://schemas.microsoft.com/office/infopath/2007/PartnerControls"/>
    </cace23591bd044179018d51b4c41775e>
  </documentManagement>
</p:properties>
</file>

<file path=customXml/itemProps1.xml><?xml version="1.0" encoding="utf-8"?>
<ds:datastoreItem xmlns:ds="http://schemas.openxmlformats.org/officeDocument/2006/customXml" ds:itemID="{44D711AE-4A71-4DC8-8B38-BF55E486FDD7}">
  <ds:schemaRefs>
    <ds:schemaRef ds:uri="4870059e-883b-4126-8623-1d6ffd49f1f2"/>
    <ds:schemaRef ds:uri="f63e9d6d-2e2c-4434-a83c-3c94253706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CF8FBE-69BE-416A-B049-A7409B3DD3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145F4-6779-4609-AB30-A9A4B9DFA732}">
  <ds:schemaRefs>
    <ds:schemaRef ds:uri="http://purl.org/dc/elements/1.1/"/>
    <ds:schemaRef ds:uri="http://schemas.microsoft.com/sharepoint/v4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4870059e-883b-4126-8623-1d6ffd49f1f2"/>
    <ds:schemaRef ds:uri="http://schemas.microsoft.com/office/infopath/2007/PartnerControls"/>
    <ds:schemaRef ds:uri="f63e9d6d-2e2c-4434-a83c-3c942537060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2918</Words>
  <Application>Microsoft Office PowerPoint</Application>
  <PresentationFormat>Widescreen</PresentationFormat>
  <Paragraphs>492</Paragraphs>
  <Slides>58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 Black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Purdue, Indivior, &amp; Novartis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FEDERAL SETTLEMENTS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INDIVIDUAL RESPONSIBILITY</vt:lpstr>
      <vt:lpstr>PowerPoint Presentation</vt:lpstr>
      <vt:lpstr>PowerPoint Presentation</vt:lpstr>
      <vt:lpstr>PowerPoint Presentation</vt:lpstr>
      <vt:lpstr>PowerPoint Presentation</vt:lpstr>
      <vt:lpstr>CIVIL LITIGATION</vt:lpstr>
      <vt:lpstr>PowerPoint Presentation</vt:lpstr>
      <vt:lpstr>STATE LAW UPDATES</vt:lpstr>
      <vt:lpstr>PowerPoint Presentation</vt:lpstr>
      <vt:lpstr>TRANSPARENCY UPDATES</vt:lpstr>
      <vt:lpstr>PowerPoint Presentation</vt:lpstr>
      <vt:lpstr>PowerPoint Presentation</vt:lpstr>
      <vt:lpstr>CODE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COMPLIANCE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has been a time of    change and upheaval…</vt:lpstr>
      <vt:lpstr>HOPING FOR A HAPPY AND HEALTHY 2021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Swartz</dc:creator>
  <cp:lastModifiedBy>Amelia Saletan</cp:lastModifiedBy>
  <cp:revision>7</cp:revision>
  <cp:lastPrinted>2019-01-29T15:27:51Z</cp:lastPrinted>
  <dcterms:created xsi:type="dcterms:W3CDTF">2018-12-05T04:05:42Z</dcterms:created>
  <dcterms:modified xsi:type="dcterms:W3CDTF">2021-02-26T21:10:26Z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  <property fmtid="{D5CDD505-2E9C-101B-9397-08002B2CF9AE}" pid="3" name="Tags">
    <vt:lpwstr/>
  </property>
  <property fmtid="{D5CDD505-2E9C-101B-9397-08002B2CF9AE}" pid="4" name="ArticulateGUID">
    <vt:lpwstr>2F09EF13-E70A-4153-88C3-F2844FADA218</vt:lpwstr>
  </property>
  <property fmtid="{D5CDD505-2E9C-101B-9397-08002B2CF9AE}" pid="5" name="ArticulatePath">
    <vt:lpwstr>https://potomacriverpartners.sharepoint.com/Internal Documents/Knowledge Management/Year in Review/2020_MYIR/MYIR 2020_8-4-20 MJ </vt:lpwstr>
  </property>
</Properties>
</file>