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7"/>
  </p:notesMasterIdLst>
  <p:sldIdLst>
    <p:sldId id="256" r:id="rId5"/>
    <p:sldId id="831" r:id="rId6"/>
    <p:sldId id="832" r:id="rId7"/>
    <p:sldId id="833" r:id="rId8"/>
    <p:sldId id="751" r:id="rId9"/>
    <p:sldId id="262" r:id="rId10"/>
    <p:sldId id="1037" r:id="rId11"/>
    <p:sldId id="265" r:id="rId12"/>
    <p:sldId id="989" r:id="rId13"/>
    <p:sldId id="263" r:id="rId14"/>
    <p:sldId id="266" r:id="rId15"/>
    <p:sldId id="990" r:id="rId16"/>
    <p:sldId id="1038" r:id="rId17"/>
    <p:sldId id="268" r:id="rId18"/>
    <p:sldId id="1034" r:id="rId19"/>
    <p:sldId id="269" r:id="rId20"/>
    <p:sldId id="270" r:id="rId21"/>
    <p:sldId id="1039" r:id="rId22"/>
    <p:sldId id="271" r:id="rId23"/>
    <p:sldId id="1035" r:id="rId24"/>
    <p:sldId id="273" r:id="rId25"/>
    <p:sldId id="764" r:id="rId26"/>
    <p:sldId id="834" r:id="rId27"/>
    <p:sldId id="1040" r:id="rId28"/>
    <p:sldId id="835" r:id="rId29"/>
    <p:sldId id="1061" r:id="rId30"/>
    <p:sldId id="1062" r:id="rId31"/>
    <p:sldId id="1063" r:id="rId32"/>
    <p:sldId id="1064" r:id="rId33"/>
    <p:sldId id="1065" r:id="rId34"/>
    <p:sldId id="1066" r:id="rId35"/>
    <p:sldId id="1041" r:id="rId36"/>
    <p:sldId id="1046" r:id="rId37"/>
    <p:sldId id="760" r:id="rId38"/>
    <p:sldId id="1036" r:id="rId39"/>
    <p:sldId id="992" r:id="rId40"/>
    <p:sldId id="993" r:id="rId41"/>
    <p:sldId id="995" r:id="rId42"/>
    <p:sldId id="996" r:id="rId43"/>
    <p:sldId id="997" r:id="rId44"/>
    <p:sldId id="766" r:id="rId45"/>
    <p:sldId id="998" r:id="rId46"/>
    <p:sldId id="999" r:id="rId47"/>
    <p:sldId id="1000" r:id="rId48"/>
    <p:sldId id="1043" r:id="rId49"/>
    <p:sldId id="1002" r:id="rId50"/>
    <p:sldId id="1003" r:id="rId51"/>
    <p:sldId id="1004" r:id="rId52"/>
    <p:sldId id="1005" r:id="rId53"/>
    <p:sldId id="1006" r:id="rId54"/>
    <p:sldId id="1007" r:id="rId55"/>
    <p:sldId id="1047" r:id="rId56"/>
    <p:sldId id="1048" r:id="rId57"/>
    <p:sldId id="1011" r:id="rId58"/>
    <p:sldId id="1016" r:id="rId59"/>
    <p:sldId id="1013" r:id="rId60"/>
    <p:sldId id="1014" r:id="rId61"/>
    <p:sldId id="1015" r:id="rId62"/>
    <p:sldId id="1017" r:id="rId63"/>
    <p:sldId id="1019" r:id="rId64"/>
    <p:sldId id="1018" r:id="rId65"/>
    <p:sldId id="1050" r:id="rId66"/>
    <p:sldId id="1051" r:id="rId67"/>
    <p:sldId id="1052" r:id="rId68"/>
    <p:sldId id="816" r:id="rId69"/>
    <p:sldId id="818" r:id="rId70"/>
    <p:sldId id="1053" r:id="rId71"/>
    <p:sldId id="820" r:id="rId72"/>
    <p:sldId id="1027" r:id="rId73"/>
    <p:sldId id="1030" r:id="rId74"/>
    <p:sldId id="824" r:id="rId75"/>
    <p:sldId id="1056" r:id="rId76"/>
    <p:sldId id="1058" r:id="rId77"/>
    <p:sldId id="1059" r:id="rId78"/>
    <p:sldId id="1060" r:id="rId79"/>
    <p:sldId id="1045" r:id="rId80"/>
    <p:sldId id="839" r:id="rId81"/>
    <p:sldId id="1054" r:id="rId82"/>
    <p:sldId id="988" r:id="rId83"/>
    <p:sldId id="1055" r:id="rId84"/>
    <p:sldId id="987" r:id="rId85"/>
    <p:sldId id="985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6Cbwko9N+DNkCSRixwClA==" hashData="EYask6UdRzxDxqyvCVZIe1tNjNye2EShErXeHeU4QmrQAkexx80Vr1NKJ07s7Wrw8hv0UH3k2ZRXM4MsmScquw=="/>
  <p:extLst>
    <p:ext uri="{521415D9-36F7-43E2-AB2F-B90AF26B5E84}">
      <p14:sectionLst xmlns:p14="http://schemas.microsoft.com/office/powerpoint/2010/main">
        <p14:section name="Default Section" id="{34F95C3A-FF56-2C4E-9918-19ECB7E5F7BA}">
          <p14:sldIdLst>
            <p14:sldId id="256"/>
            <p14:sldId id="831"/>
            <p14:sldId id="832"/>
            <p14:sldId id="833"/>
          </p14:sldIdLst>
        </p14:section>
        <p14:section name="Federal Settlements" id="{42F2CD7E-65DA-6E40-95FC-92882843B0A1}">
          <p14:sldIdLst>
            <p14:sldId id="751"/>
            <p14:sldId id="262"/>
            <p14:sldId id="1037"/>
            <p14:sldId id="265"/>
            <p14:sldId id="989"/>
            <p14:sldId id="263"/>
            <p14:sldId id="266"/>
            <p14:sldId id="990"/>
            <p14:sldId id="1038"/>
            <p14:sldId id="268"/>
            <p14:sldId id="1034"/>
            <p14:sldId id="269"/>
            <p14:sldId id="270"/>
            <p14:sldId id="1039"/>
            <p14:sldId id="271"/>
            <p14:sldId id="1035"/>
            <p14:sldId id="273"/>
            <p14:sldId id="764"/>
            <p14:sldId id="834"/>
            <p14:sldId id="1040"/>
            <p14:sldId id="835"/>
            <p14:sldId id="1061"/>
            <p14:sldId id="1062"/>
            <p14:sldId id="1063"/>
            <p14:sldId id="1064"/>
            <p14:sldId id="1065"/>
            <p14:sldId id="1066"/>
            <p14:sldId id="1041"/>
            <p14:sldId id="1046"/>
          </p14:sldIdLst>
        </p14:section>
        <p14:section name="Civil Litigation" id="{D2A66ED3-C343-3B48-830C-9460278C18C0}">
          <p14:sldIdLst>
            <p14:sldId id="760"/>
            <p14:sldId id="1036"/>
            <p14:sldId id="992"/>
            <p14:sldId id="993"/>
            <p14:sldId id="995"/>
            <p14:sldId id="996"/>
            <p14:sldId id="997"/>
          </p14:sldIdLst>
        </p14:section>
        <p14:section name="Opioids" id="{C4E670A2-8B40-FE45-BEAC-B923DBCEAAFA}">
          <p14:sldIdLst>
            <p14:sldId id="766"/>
            <p14:sldId id="998"/>
            <p14:sldId id="999"/>
            <p14:sldId id="1000"/>
            <p14:sldId id="1043"/>
            <p14:sldId id="1002"/>
            <p14:sldId id="1003"/>
          </p14:sldIdLst>
        </p14:section>
        <p14:section name="State Laws" id="{BC196C3D-0713-1743-BA22-48161DF9CDF5}">
          <p14:sldIdLst>
            <p14:sldId id="1004"/>
            <p14:sldId id="1005"/>
          </p14:sldIdLst>
        </p14:section>
        <p14:section name="State Settlements" id="{00840296-A5E3-394D-935B-2E3954D2F4EF}">
          <p14:sldIdLst>
            <p14:sldId id="1006"/>
            <p14:sldId id="1007"/>
            <p14:sldId id="1047"/>
            <p14:sldId id="1048"/>
          </p14:sldIdLst>
        </p14:section>
        <p14:section name="Drug Pricing" id="{66168C3D-216C-3C4A-9386-A0E1BBF601B0}">
          <p14:sldIdLst>
            <p14:sldId id="1011"/>
            <p14:sldId id="1016"/>
            <p14:sldId id="1013"/>
            <p14:sldId id="1014"/>
            <p14:sldId id="1015"/>
            <p14:sldId id="1017"/>
          </p14:sldIdLst>
        </p14:section>
        <p14:section name="Compliance News" id="{AA3A40D6-CD66-9E41-9FAC-641EC53BE257}">
          <p14:sldIdLst>
            <p14:sldId id="1019"/>
            <p14:sldId id="1018"/>
            <p14:sldId id="1050"/>
            <p14:sldId id="1051"/>
            <p14:sldId id="1052"/>
          </p14:sldIdLst>
        </p14:section>
        <p14:section name="International News" id="{B2635275-215B-644E-8E72-366A70F0A727}">
          <p14:sldIdLst>
            <p14:sldId id="816"/>
            <p14:sldId id="818"/>
            <p14:sldId id="1053"/>
            <p14:sldId id="820"/>
            <p14:sldId id="1027"/>
            <p14:sldId id="1030"/>
            <p14:sldId id="824"/>
            <p14:sldId id="1056"/>
            <p14:sldId id="1058"/>
            <p14:sldId id="1059"/>
            <p14:sldId id="1060"/>
            <p14:sldId id="1045"/>
            <p14:sldId id="839"/>
            <p14:sldId id="1054"/>
            <p14:sldId id="988"/>
            <p14:sldId id="1055"/>
            <p14:sldId id="987"/>
            <p14:sldId id="9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melia Winthrop" initials="AW [2]" lastIdx="1" clrIdx="6">
    <p:extLst>
      <p:ext uri="{19B8F6BF-5375-455C-9EA6-DF929625EA0E}">
        <p15:presenceInfo xmlns:p15="http://schemas.microsoft.com/office/powerpoint/2012/main" userId="S::awinthrop@potomacriverpartners.com::2dbef51a-2ef6-470f-aa34-9735e8f3db8f" providerId="AD"/>
      </p:ext>
    </p:extLst>
  </p:cmAuthor>
  <p:cmAuthor id="1" name="Chris Hull" initials="CH" lastIdx="60" clrIdx="0">
    <p:extLst>
      <p:ext uri="{19B8F6BF-5375-455C-9EA6-DF929625EA0E}">
        <p15:presenceInfo xmlns:p15="http://schemas.microsoft.com/office/powerpoint/2012/main" userId="Chris Hull" providerId="None"/>
      </p:ext>
    </p:extLst>
  </p:cmAuthor>
  <p:cmAuthor id="2" name="Catherine Fama" initials="CF" lastIdx="5" clrIdx="1">
    <p:extLst>
      <p:ext uri="{19B8F6BF-5375-455C-9EA6-DF929625EA0E}">
        <p15:presenceInfo xmlns:p15="http://schemas.microsoft.com/office/powerpoint/2012/main" userId="Catherine Fama" providerId="None"/>
      </p:ext>
    </p:extLst>
  </p:cmAuthor>
  <p:cmAuthor id="3" name="Michael Young" initials="MY" lastIdx="1" clrIdx="2">
    <p:extLst>
      <p:ext uri="{19B8F6BF-5375-455C-9EA6-DF929625EA0E}">
        <p15:presenceInfo xmlns:p15="http://schemas.microsoft.com/office/powerpoint/2012/main" userId="Michael Young" providerId="None"/>
      </p:ext>
    </p:extLst>
  </p:cmAuthor>
  <p:cmAuthor id="4" name="Amelia Winthrop" initials="AW" lastIdx="54" clrIdx="3">
    <p:extLst>
      <p:ext uri="{19B8F6BF-5375-455C-9EA6-DF929625EA0E}">
        <p15:presenceInfo xmlns:p15="http://schemas.microsoft.com/office/powerpoint/2012/main" userId="Amelia Winthrop" providerId="None"/>
      </p:ext>
    </p:extLst>
  </p:cmAuthor>
  <p:cmAuthor id="5" name="Eric Davis" initials="ED" lastIdx="22" clrIdx="4">
    <p:extLst>
      <p:ext uri="{19B8F6BF-5375-455C-9EA6-DF929625EA0E}">
        <p15:presenceInfo xmlns:p15="http://schemas.microsoft.com/office/powerpoint/2012/main" userId="S::edavis@potomacriverpartners.com::53a0d975-54c4-4ce8-ac7b-caf6191bc88d" providerId="AD"/>
      </p:ext>
    </p:extLst>
  </p:cmAuthor>
  <p:cmAuthor id="6" name="Jonathan Wilkenfeld" initials="JW" lastIdx="6" clrIdx="5">
    <p:extLst>
      <p:ext uri="{19B8F6BF-5375-455C-9EA6-DF929625EA0E}">
        <p15:presenceInfo xmlns:p15="http://schemas.microsoft.com/office/powerpoint/2012/main" userId="Jonathan Wilkenfe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5B9F"/>
    <a:srgbClr val="873DC8"/>
    <a:srgbClr val="9241DB"/>
    <a:srgbClr val="022D58"/>
    <a:srgbClr val="D2D2D2"/>
    <a:srgbClr val="C6D9D9"/>
    <a:srgbClr val="FFC819"/>
    <a:srgbClr val="4CC5C8"/>
    <a:srgbClr val="6438AF"/>
    <a:srgbClr val="009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6327" autoAdjust="0"/>
  </p:normalViewPr>
  <p:slideViewPr>
    <p:cSldViewPr snapToGrid="0" snapToObjects="1">
      <p:cViewPr varScale="1">
        <p:scale>
          <a:sx n="60" d="100"/>
          <a:sy n="60" d="100"/>
        </p:scale>
        <p:origin x="10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691FD-457D-41A9-B609-733844A2B4CA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A4C16-18A0-48AB-AB5E-960438123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0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A4C16-18A0-48AB-AB5E-96043812360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0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5FEA-9BDB-DD42-AF0C-5DE7B548A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92285-DDFB-2349-9693-FEE1CA033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87EE5-8F78-1145-A1BB-D3D92850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E03B2-157E-C040-B4F3-D9278777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AE23-7C18-6D48-A364-D760E628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5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0D2A-DAAE-B54A-AF3F-731057AE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8A6B4-3D54-C74E-9A21-93EFFC2A5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5D84F-FAFE-D04C-A1F3-5D2CABBD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4BBC-B689-784F-86CC-C78E0A47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7533-B516-A742-8A60-FA38829E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7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07AD89-FB99-244E-A1DF-F269035C5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3FEF3-6C8B-0E4D-9790-5E058BB64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C765-04BF-6D46-8891-79622168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6EEC-2296-5742-B701-CE3FD14F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BDBE3-8EF1-254C-9BA5-D3121AAC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1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3601-A251-A241-A72A-D8D1A422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B25F-DC6F-F14A-A0F6-9FDFBE50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F8227-BDD6-004A-9BB1-B263689C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0A3C-D8E9-D74F-9D26-86B998B3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A7AC3-3716-9F49-BC6C-A1F35334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0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4C0F-8543-0946-A7DB-0565B415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0E8D-4A0F-5C4D-A75A-2A295EE2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6EE39-9A1D-884A-9B86-FAAE6289A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711E-1255-A549-A88E-934A8E0B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8ACE7-4C27-9349-A0E1-6F705557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7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FB0E-3C39-574E-AC08-E4153196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4E725-B851-4C44-B5AF-C6F0C1FD1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047EC-BD28-E244-8EA5-2DBD9E3C6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0EABC-0F33-8640-9D90-D682CD17C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64594-2159-D14C-A291-C69C206E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CF3C1-6F32-8E41-97A1-D7CA3E80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1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DA41-77AE-A14D-BB8C-1BF1C976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798F0-5DD7-6149-8758-7A049B0D8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EDEC0-8FAF-F74B-A9CB-438152E83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F2035-523C-834E-8152-A9B81A9B7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06291-E32D-CC4C-92F3-059692C09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93627-F0DE-7644-AD23-BFF0D3C2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9065F-37ED-9546-9C29-34DEA24E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BD9CE-A8BC-CE49-AC68-9DCAAF1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5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1CDE-FADB-8348-8DC4-AE693608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06DE9-2BB4-2744-A160-4594B53A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98F52-C215-4942-AAAB-A9100542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F0BBA-1903-9749-90CA-6A643E8F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5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8AAEF-C8B8-E64F-B8B0-DEDF67C1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DAA62-30A1-8C4A-B876-3D54BB09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22998-4970-B94F-8B4A-82712151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1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A10F-DE95-6D4A-B029-E71F5F63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2AAB-C4F9-AE47-964A-BF7B27B7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38163-F33F-DC43-89D8-88051B326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FE8BA-68F3-A14E-A338-C9036959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285A0-EC42-6348-91EC-4A4E9A20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569B9-0F33-B141-A776-29DE6934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3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8AB6-0D2D-5F44-AA96-67CFE76A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D8748-2836-6C4C-BFDA-834422739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A4C9-D417-7B40-AAC3-8823BBB4C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D8C29-5FC4-2B4D-B904-513211A0E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A14F9-DF56-1A45-B9DD-2D71AA13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2AB1C-2F2A-5D40-B569-269B1BE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6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22427-725F-3046-8168-1D1AA4CD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5B528-7CCF-5541-8C02-76C1DDE53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E71D0-DC48-724E-BE39-FFAF578D4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718D-0E07-A841-A70D-B7575F93930D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799C9-DD5F-9B4A-AC6F-350E4D384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AE01C-6BD1-7F4F-B842-03E833107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3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Relationship Id="rId9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microsoft.com/office/2007/relationships/hdphoto" Target="../media/hdphoto7.wdp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96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sv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ustice.gov/opa/pr/pharmaceutical-company-targeting-elderly-victims-admits-paying-kickbacks-resolves-related" TargetMode="External"/><Relationship Id="rId13" Type="http://schemas.openxmlformats.org/officeDocument/2006/relationships/hyperlink" Target="https://www.justice.gov/usao-sdny/pr/manhattan-us-attorney-settles-civil-fraud-claims-against-medical-device-distributor" TargetMode="External"/><Relationship Id="rId18" Type="http://schemas.openxmlformats.org/officeDocument/2006/relationships/hyperlink" Target="https://www.policymed.com/2019/11/allergan-subsidiary-forest-settles-for-750-million-in-namenda-class-action-pay-for-delay-suit.html?utm_source=feedblitz&amp;utm_medium=FeedBlitzRss&amp;utm_campaign=policymed" TargetMode="External"/><Relationship Id="rId3" Type="http://schemas.openxmlformats.org/officeDocument/2006/relationships/hyperlink" Target="https://www.justice.gov/opa/pr/two-pharmaceutical-companies-agree-pay-total-nearly-125-million-resolve-allegations-they-paid" TargetMode="External"/><Relationship Id="rId21" Type="http://schemas.openxmlformats.org/officeDocument/2006/relationships/hyperlink" Target="https://www.pmlive.com/pharma_news/sanofi_settles_lemtrada_dispute_with_genzyme_investors_for_$315m_1315185" TargetMode="External"/><Relationship Id="rId7" Type="http://schemas.openxmlformats.org/officeDocument/2006/relationships/hyperlink" Target="https://www.justice.gov/usao-ma/pr/third-foundation-resolves-allegations-it-conspired-pharmaceutical-companies-pay-kickbacks" TargetMode="External"/><Relationship Id="rId12" Type="http://schemas.openxmlformats.org/officeDocument/2006/relationships/hyperlink" Target="https://www.justice.gov/opa/pr/medical-device-maker-acell-inc-pleads-guilty-and-will-pay-15-million-resolve-criminal-charges" TargetMode="External"/><Relationship Id="rId17" Type="http://schemas.openxmlformats.org/officeDocument/2006/relationships/hyperlink" Target="https://www.newsmax.com/finance/streettalk/bayer-j-j-xarelto-lawsuits/2019/03/25/id/908605/" TargetMode="External"/><Relationship Id="rId2" Type="http://schemas.openxmlformats.org/officeDocument/2006/relationships/hyperlink" Target="https://www.justice.gov/opa/pr/three-pharmaceutical-companies-agree-pay-total-over-122-million-resolve-allegations-they-paid" TargetMode="External"/><Relationship Id="rId16" Type="http://schemas.openxmlformats.org/officeDocument/2006/relationships/hyperlink" Target="https://www.jeffreynewmanlaw.com/blog/durable-medical-equipment-maker-resmed-to-pay-37-5-million-for-paying-kickbacks-to-dme-suppliers-sleep-labs-and-others/" TargetMode="External"/><Relationship Id="rId20" Type="http://schemas.openxmlformats.org/officeDocument/2006/relationships/hyperlink" Target="https://www.reuters.com/article/health-mylan/celgene-to-pay-mylan-62-million-to-resolve-cancer-drug-antitrust-case-idUSL2N24V1I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ustice.gov/usao-ma/pr/foundations-resolve-allegations-enabling-pharmaceutical-companies-pay-kickbacks-medicare" TargetMode="External"/><Relationship Id="rId11" Type="http://schemas.openxmlformats.org/officeDocument/2006/relationships/hyperlink" Target="https://www.justice.gov/usao-edpa/pr/heritage-pharmaceuticals-pays-over-7-million-resolve-civil-false-claims-act-allegations" TargetMode="External"/><Relationship Id="rId24" Type="http://schemas.openxmlformats.org/officeDocument/2006/relationships/hyperlink" Target="https://www.reuters.com/article/us-johnson-johnson-settlement/jj-agrees-to-pay-about-1-billion-to-resolve-hip-implant-lawsuits-bloomberg-idUSKCN1SD1YO" TargetMode="External"/><Relationship Id="rId5" Type="http://schemas.openxmlformats.org/officeDocument/2006/relationships/hyperlink" Target="https://www.justice.gov/opa/pr/drug-maker-mallinckrodt-agrees-pay-over-15-million-resolve-alleged-false-claims-act-liability" TargetMode="External"/><Relationship Id="rId15" Type="http://schemas.openxmlformats.org/officeDocument/2006/relationships/hyperlink" Target="https://www.justice.gov/usao-sdny/pr/manhattan-us-attorney-announces-settlement-lawsuit-against-spinal-implant-company-its" TargetMode="External"/><Relationship Id="rId23" Type="http://schemas.openxmlformats.org/officeDocument/2006/relationships/hyperlink" Target="https://www.reuters.com/article/us-johnson-johnson-risperdal-verdict/jury-says-jj-must-pay-8-billion-in-case-over-male-breast-growth-linked-to-risperdal-idUSKBN1WN2HK" TargetMode="External"/><Relationship Id="rId10" Type="http://schemas.openxmlformats.org/officeDocument/2006/relationships/hyperlink" Target="https://www.justice.gov/opa/pr/fresenius-medical-care-agrees-pay-231-million-criminal-penalties-and-disgorgement-resolve" TargetMode="External"/><Relationship Id="rId19" Type="http://schemas.openxmlformats.org/officeDocument/2006/relationships/hyperlink" Target="https://www.reuters.com/article/health-celgene/celgene-settles-antitrust-lawsuit-over-cancer-drugs-for-55-million-idUSL2N24P23Q" TargetMode="External"/><Relationship Id="rId4" Type="http://schemas.openxmlformats.org/officeDocument/2006/relationships/hyperlink" Target="https://www.justice.gov/opa/pr/pharmaceutical-company-agrees-pay-175-million-resolve-allegations-kickbacks-medicare-patients" TargetMode="External"/><Relationship Id="rId9" Type="http://schemas.openxmlformats.org/officeDocument/2006/relationships/hyperlink" Target="https://www.justice.gov/usao-edpa/pr/pharmaceutical-company-pay-35m-resolve-allegations-paying-kickbacks-doctors" TargetMode="External"/><Relationship Id="rId14" Type="http://schemas.openxmlformats.org/officeDocument/2006/relationships/hyperlink" Target="https://www.sec.gov/news/press-release/2019-194" TargetMode="External"/><Relationship Id="rId22" Type="http://schemas.openxmlformats.org/officeDocument/2006/relationships/hyperlink" Target="https://www.chicagotribune.com/business/ct-biz-akorn-investors-sec-settlment-20190731-craqe57exraqpbmys65xegsboa-story.html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nn.com/2019/07/29/health/drug-companies-delay-generics-california-settlement/index.html" TargetMode="External"/><Relationship Id="rId3" Type="http://schemas.openxmlformats.org/officeDocument/2006/relationships/hyperlink" Target="https://www.policymed.com/2019/05/new-jersey-finally-finalizes-its-gift-ban-amendments-exempts-educational-events.html" TargetMode="External"/><Relationship Id="rId7" Type="http://schemas.openxmlformats.org/officeDocument/2006/relationships/hyperlink" Target="https://www.reuters.com/article/health-teva/teva-settles-illinois-drug-pricing-lawsuit-for-135-million-idUSL1N1ZC00U" TargetMode="External"/><Relationship Id="rId2" Type="http://schemas.openxmlformats.org/officeDocument/2006/relationships/hyperlink" Target="https://www.maine.gov/governor/mills/news/governor-mills-signs-law-comprehensive-prescription-drug-reform-package-2019-06-2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ourthousenews.com/california-bars-pay-for-delay-pharmaceutical-industry-practice/" TargetMode="External"/><Relationship Id="rId5" Type="http://schemas.openxmlformats.org/officeDocument/2006/relationships/hyperlink" Target="https://www.cnbc.com/2019/05/14/california-consumer-privacy-act-could-change-the-internet-in-the-us.html" TargetMode="External"/><Relationship Id="rId10" Type="http://schemas.openxmlformats.org/officeDocument/2006/relationships/hyperlink" Target="https://www.usnews.com/news/best-states/washington/articles/2019-04-22/johnson-johnson-settles-washington-pelvic-mesh-lawsuit" TargetMode="External"/><Relationship Id="rId4" Type="http://schemas.openxmlformats.org/officeDocument/2006/relationships/hyperlink" Target="https://www.policymed.com/2019/06/new-colorado-law-to-require-manufacturer-sales-reps-to-provide-prescribers-with-pricing.html" TargetMode="External"/><Relationship Id="rId9" Type="http://schemas.openxmlformats.org/officeDocument/2006/relationships/hyperlink" Target="https://www.reuters.com/article/us-johnson-johnson-settlement/jj-u-s-states-settle-hip-implant-claims-for-120-million-idUSKCN1PG26K" TargetMode="Externa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nbc.com/2019/09/16/oxycontin-maker-purdue-pharma-files-for-bankruptcy-protection.html" TargetMode="External"/><Relationship Id="rId13" Type="http://schemas.openxmlformats.org/officeDocument/2006/relationships/hyperlink" Target="https://news.bloomberglaw.com/pharma-and-life-sciences/teva-braces-for-possible-opioid-cost-with-646-million-provision" TargetMode="External"/><Relationship Id="rId18" Type="http://schemas.openxmlformats.org/officeDocument/2006/relationships/hyperlink" Target="https://www.cnbc.com/2019/08/06/opioid-makers-said-to-propose-10-billion-settlement-to-end-state-lawsuits.html" TargetMode="External"/><Relationship Id="rId26" Type="http://schemas.openxmlformats.org/officeDocument/2006/relationships/hyperlink" Target="https://www.cnn.com/2019/05/26/health/drugmaker-teva-to-pay-85-million-to-settle-oklahoma-opioid-lawsuit/index.html" TargetMode="External"/><Relationship Id="rId3" Type="http://schemas.openxmlformats.org/officeDocument/2006/relationships/hyperlink" Target="https://www.justice.gov/opa/pr/opioid-manufacturer-insys-therapeutics-agrees-enter-225-million-global-resolution-criminal" TargetMode="External"/><Relationship Id="rId21" Type="http://schemas.openxmlformats.org/officeDocument/2006/relationships/hyperlink" Target="https://www.reuters.com/article/us-china-drugs-opioid/china-restricts-opioid-in-tighter-painkiller-controls-idUSKCN1UX1GB" TargetMode="External"/><Relationship Id="rId7" Type="http://schemas.openxmlformats.org/officeDocument/2006/relationships/hyperlink" Target="https://www.nbcnews.com/news/us-news/purdue-pharma-offers-10-12-billion-settle-opioid-claims-n1046526" TargetMode="External"/><Relationship Id="rId12" Type="http://schemas.openxmlformats.org/officeDocument/2006/relationships/hyperlink" Target="https://apnews.com/e1259f92145946ec9457b0a870313d53" TargetMode="External"/><Relationship Id="rId17" Type="http://schemas.openxmlformats.org/officeDocument/2006/relationships/hyperlink" Target="https://ir.cardinalhealth.com/news/press-release-details/2019/Distributors-Reach-Settlement-With-Ohio-Counties-in-Opioids-Case/default.aspx" TargetMode="External"/><Relationship Id="rId25" Type="http://schemas.openxmlformats.org/officeDocument/2006/relationships/hyperlink" Target="https://www.nbcnews.com/news/us-news/johnson-johnson-must-pay-over-572-million-its-role-oklahoma-n1046476" TargetMode="External"/><Relationship Id="rId2" Type="http://schemas.openxmlformats.org/officeDocument/2006/relationships/hyperlink" Target="https://www.reuters.com/article/us-insys-opioids/founder-execs-of-drug-company-guilty-in-conspiracy-that-fed-opioid-crisis-idUSKCN1S81VB" TargetMode="External"/><Relationship Id="rId16" Type="http://schemas.openxmlformats.org/officeDocument/2006/relationships/hyperlink" Target="https://www.nbcnews.com/news/us-news/west-virginia-settles-opioid-lawsuit-mckesson-37-million-n1001281" TargetMode="External"/><Relationship Id="rId20" Type="http://schemas.openxmlformats.org/officeDocument/2006/relationships/hyperlink" Target="https://www.fda.gov/news-events/press-announcements/fda-launches-public-education-campaign-encourage-safe-removal-unused-opioid-pain-medicines-home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uters.com/article/us-insys-opioids-new-york/new-york-doctor-convicted-of-taking-kickbacks-from-opioid-maker-insys-idUSKBN1Y92Q3" TargetMode="External"/><Relationship Id="rId11" Type="http://schemas.openxmlformats.org/officeDocument/2006/relationships/hyperlink" Target="https://www.npr.org/2019/07/11/740856948/reckitt-benckiser-agrees-to-pay-1-4-billion-in-opioid-settlement" TargetMode="External"/><Relationship Id="rId24" Type="http://schemas.openxmlformats.org/officeDocument/2006/relationships/hyperlink" Target="https://www.reuters.com/article/us-health-opioids-drug-companies/study-links-opioid-epidemic-to-painkiller-marketing-idUSKCN1PC1Z6" TargetMode="External"/><Relationship Id="rId5" Type="http://schemas.openxmlformats.org/officeDocument/2006/relationships/hyperlink" Target="https://www.azag.gov/press-release/ag-brnovich-announces-95-million-settlement-former-vp-sales-insys" TargetMode="External"/><Relationship Id="rId15" Type="http://schemas.openxmlformats.org/officeDocument/2006/relationships/hyperlink" Target="https://www.cnbc.com/2019/10/21/four-drug-companies-reach-a-settlement-as-opioid-trial-was-set-to-begin.html" TargetMode="External"/><Relationship Id="rId23" Type="http://schemas.openxmlformats.org/officeDocument/2006/relationships/hyperlink" Target="https://www.usatoday.com/story/news/nation/2019/02/19/fentanyl-over-prescribed-patients-study-finds-johns-hopkins-fda-painkillers-cancer/2920034002/" TargetMode="External"/><Relationship Id="rId10" Type="http://schemas.openxmlformats.org/officeDocument/2006/relationships/hyperlink" Target="https://www.cnn.com/2019/03/26/health/purdue-pharma-oklahoma-opioid-lawsuit-settlement-bn/index.html" TargetMode="External"/><Relationship Id="rId19" Type="http://schemas.openxmlformats.org/officeDocument/2006/relationships/hyperlink" Target="https://www.fda.gov/news-events/press-announcements/statement-steps-make-health-care-professional-and-patient-labeling-information-prescription" TargetMode="External"/><Relationship Id="rId4" Type="http://schemas.openxmlformats.org/officeDocument/2006/relationships/hyperlink" Target="https://www.reuters.com/article/us-insys-opioids-bankruptcy/opioid-manufacturer-insys-files-for-bankruptcy-after-kickback-probe-idUSKCN1TB15Q" TargetMode="External"/><Relationship Id="rId9" Type="http://schemas.openxmlformats.org/officeDocument/2006/relationships/hyperlink" Target="https://www.npr.org/2019/09/09/758927743/sacklers-reject-demand-they-surrender-personal-wealth-to-settle-opioid-claims" TargetMode="External"/><Relationship Id="rId14" Type="http://schemas.openxmlformats.org/officeDocument/2006/relationships/hyperlink" Target="https://www.nbcnews.com/health/health-news/johnson-johnson-settles-ohio-counties-20-million-prior-opioid-trial-n1061046" TargetMode="External"/><Relationship Id="rId22" Type="http://schemas.openxmlformats.org/officeDocument/2006/relationships/hyperlink" Target="http://www.pulsetoday.co.uk/clinical/clinical-specialties/prescribing/nice-announce-prescription-drug-dependence-guidelines-to-cut-deaths/20038396.article" TargetMode="External"/><Relationship Id="rId27" Type="http://schemas.openxmlformats.org/officeDocument/2006/relationships/hyperlink" Target="https://www.cnbc.com/2019/08/20/drugmaker-endo-to-pay-10-million-to-settle-opioid-case-ahead-of-trial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cnbc.com/2019/01/31/cvs-cigna-fall-after-trump-administration-proposes-rule-to-lower-drug-prices.html" TargetMode="External"/><Relationship Id="rId18" Type="http://schemas.openxmlformats.org/officeDocument/2006/relationships/hyperlink" Target="https://www.advamed.org/issues/code-ethics/code-ethics" TargetMode="External"/><Relationship Id="rId26" Type="http://schemas.openxmlformats.org/officeDocument/2006/relationships/hyperlink" Target="https://www.hhs.gov/about/news/2019/10/09/hhs-proposes-stark-law-anti-kickback-statute-reforms.html" TargetMode="External"/><Relationship Id="rId3" Type="http://schemas.openxmlformats.org/officeDocument/2006/relationships/hyperlink" Target="https://www.cnbc.com/2019/12/12/house-passes-speaker-nancy-pelosis-drug-pricing-bill.html" TargetMode="External"/><Relationship Id="rId21" Type="http://schemas.openxmlformats.org/officeDocument/2006/relationships/hyperlink" Target="https://www.reuters.com/article/us-johnson-johnson-advertising/jj-becomes-first-drugmaker-to-add-prices-to-television-ads-idUSKCN1PW2WL" TargetMode="External"/><Relationship Id="rId7" Type="http://schemas.openxmlformats.org/officeDocument/2006/relationships/hyperlink" Target="https://www.nbcnews.com/politics/congress/senate-testimony-pharma-executive-admits-drug-prices-hit-poor-hardest-n976346" TargetMode="External"/><Relationship Id="rId12" Type="http://schemas.openxmlformats.org/officeDocument/2006/relationships/hyperlink" Target="https://thehill.com/policy/healthcare/471407-trump-senators-push-for-drug-price-disclosures-despite-setbacks" TargetMode="External"/><Relationship Id="rId17" Type="http://schemas.openxmlformats.org/officeDocument/2006/relationships/hyperlink" Target="https://www.europeanpharmaceuticalreview.com/news/103915/ten-european-countries-enter-initiative-to-lower-drug-prices/" TargetMode="External"/><Relationship Id="rId25" Type="http://schemas.openxmlformats.org/officeDocument/2006/relationships/hyperlink" Target="https://www.propublica.org/article/we-found-over-700-doctors-who-were-paid-more-than-a-million-dollars-by-drug-and-medical-device-companies" TargetMode="External"/><Relationship Id="rId33" Type="http://schemas.openxmlformats.org/officeDocument/2006/relationships/hyperlink" Target="https://www.justice.gov/criminal-fraud/file/838416/download" TargetMode="External"/><Relationship Id="rId2" Type="http://schemas.openxmlformats.org/officeDocument/2006/relationships/hyperlink" Target="https://www.phrma.org/en/Codes-and-guidelines/Code-on-Interactions-with-Health-Care-Professionals" TargetMode="External"/><Relationship Id="rId16" Type="http://schemas.openxmlformats.org/officeDocument/2006/relationships/hyperlink" Target="https://www.reuters.com/article/us-canada-pharmaceuticals-regulation-fac/factbox-details-of-canadas-biggest-drug-pricing-overhaul-in-decades-idUSKCN1UZ22N" TargetMode="External"/><Relationship Id="rId20" Type="http://schemas.openxmlformats.org/officeDocument/2006/relationships/hyperlink" Target="http://innovativemedicines.ca/wp-content/uploads/2015/06/IMC_Code_EN_Annotated.pdf" TargetMode="External"/><Relationship Id="rId29" Type="http://schemas.openxmlformats.org/officeDocument/2006/relationships/hyperlink" Target="https://www.policymed.com/2019/05/doj-issues-new-guidance-for-fca-compliance-cooperation-credit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nn.com/2019/11/15/politics/booker-sanders-drug-prices-proposal/index.html" TargetMode="External"/><Relationship Id="rId11" Type="http://schemas.openxmlformats.org/officeDocument/2006/relationships/hyperlink" Target="https://www.reuters.com/article/us-usa-healthcare-drugpricing/trump-proposes-rule-for-importing-drugs-from-canada-industry-says-it-wont-cut-costs-idUSKBN1YM1LX" TargetMode="External"/><Relationship Id="rId24" Type="http://schemas.openxmlformats.org/officeDocument/2006/relationships/hyperlink" Target="https://www.jdsupra.com/legalnews/blog-oig-report-on-reasonable-13994/" TargetMode="External"/><Relationship Id="rId32" Type="http://schemas.openxmlformats.org/officeDocument/2006/relationships/hyperlink" Target="https://www.justice.gov/criminal-fraud/page/file/937501/download" TargetMode="External"/><Relationship Id="rId5" Type="http://schemas.openxmlformats.org/officeDocument/2006/relationships/hyperlink" Target="https://www.finance.senate.gov/chairmans-news/grassley-wyden-release-updated-prescription-drug-pricing-reduction-act-reach-agreement-on-health-extenders" TargetMode="External"/><Relationship Id="rId15" Type="http://schemas.openxmlformats.org/officeDocument/2006/relationships/hyperlink" Target="https://www.policymed.com/2019/06/nevada-releases-diabetes-drug-transparency-report-and-passes-sb262-adding-asthma-drugs-to-the-report.html" TargetMode="External"/><Relationship Id="rId23" Type="http://schemas.openxmlformats.org/officeDocument/2006/relationships/hyperlink" Target="https://www.lexology.com/library/detail.aspx?g=6c1d8c19-610c-4366-b748-3d97223a087a" TargetMode="External"/><Relationship Id="rId28" Type="http://schemas.openxmlformats.org/officeDocument/2006/relationships/hyperlink" Target="https://www.jdsupra.com/legalnews/doj-updates-fcpa-corporate-enforcement-33465/" TargetMode="External"/><Relationship Id="rId10" Type="http://schemas.openxmlformats.org/officeDocument/2006/relationships/hyperlink" Target="https://www.cnbc.com/2019/10/03/trump-signs-executive-order-he-says-will-improve-medicare-coverage-for-seniors.html" TargetMode="External"/><Relationship Id="rId19" Type="http://schemas.openxmlformats.org/officeDocument/2006/relationships/hyperlink" Target="https://www.efpia.eu/relationships-code/the-efpia-code/" TargetMode="External"/><Relationship Id="rId31" Type="http://schemas.openxmlformats.org/officeDocument/2006/relationships/hyperlink" Target="https://www.reuters.com/article/us-novartis-avexis/novartis-blames-former-avexis-executives-for-zolgensma-data-manipulation-idUSKBN1W922Q" TargetMode="External"/><Relationship Id="rId4" Type="http://schemas.openxmlformats.org/officeDocument/2006/relationships/hyperlink" Target="https://www.whitehouse.gov/presidential-actions/executive-order-advancing-american-kidney-health/" TargetMode="External"/><Relationship Id="rId9" Type="http://schemas.openxmlformats.org/officeDocument/2006/relationships/hyperlink" Target="https://www.cnbc.com/2019/01/14/house-democrats-launch-drug-pricing-probe-on-a-dozen-companies.html" TargetMode="External"/><Relationship Id="rId14" Type="http://schemas.openxmlformats.org/officeDocument/2006/relationships/hyperlink" Target="https://www.federalregister.gov/documents/2016/10/04/2016-23503/medicare-and-medicaid-programs-reform-of-requirements-for-long-term-care-facilities" TargetMode="External"/><Relationship Id="rId22" Type="http://schemas.openxmlformats.org/officeDocument/2006/relationships/hyperlink" Target="https://www.jdsupra.com/legalnews/u-s-supreme-court-holds-that-fca-63303/" TargetMode="External"/><Relationship Id="rId27" Type="http://schemas.openxmlformats.org/officeDocument/2006/relationships/hyperlink" Target="https://www.akingump.com/en/news-insights/cms-issues-proposed-revisions-to-open-payments-sunshine-act.html" TargetMode="External"/><Relationship Id="rId30" Type="http://schemas.openxmlformats.org/officeDocument/2006/relationships/hyperlink" Target="https://www.sidley.com/en/insights/newsupdates/2019/05/doj-publishes-new-guidance-on-evaluating-corporate-compliance-programs" TargetMode="External"/><Relationship Id="rId8" Type="http://schemas.openxmlformats.org/officeDocument/2006/relationships/hyperlink" Target="https://waysandmeans.house.gov/media-center/press-releases/ways-and-means-committee-releases-report-international-drug-pricing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nterwatch.com/articles/12314-health-canada-issues-guidance-on-off-label-uses-of-drugs-in-trials" TargetMode="External"/><Relationship Id="rId13" Type="http://schemas.openxmlformats.org/officeDocument/2006/relationships/hyperlink" Target="https://www.reuters.com/article/us-brazil-corruption-healthcare-exclusiv/exclusive-fbi-targets-johnson-johnson-siemens-ge-philips-in-brazil-graft-case-sources-idUSKCN1SN0ZZ" TargetMode="External"/><Relationship Id="rId18" Type="http://schemas.openxmlformats.org/officeDocument/2006/relationships/hyperlink" Target="https://www.reuters.com/article/allergan-inks-300-mln-deal-to-end-pay-fo/allergan-inks-300-mln-deal-to-end-pay-for-delay-class-action-in-ri-federal-court-idUSL1N29D0I7" TargetMode="External"/><Relationship Id="rId3" Type="http://schemas.openxmlformats.org/officeDocument/2006/relationships/hyperlink" Target="https://time.com/5370052/china-vaccine-scandal-officials-fired/" TargetMode="External"/><Relationship Id="rId21" Type="http://schemas.openxmlformats.org/officeDocument/2006/relationships/hyperlink" Target="https://oig.hhs.gov/fraud/docs/advisoryopinions/2020/AdvOpn20-02.pdf" TargetMode="External"/><Relationship Id="rId7" Type="http://schemas.openxmlformats.org/officeDocument/2006/relationships/hyperlink" Target="https://www.policymed.com/2019/03/health-canada-begins-to-release-clinical-data-on-drugs-and-devices.html" TargetMode="External"/><Relationship Id="rId12" Type="http://schemas.openxmlformats.org/officeDocument/2006/relationships/hyperlink" Target="https://www.raps.org/news-and-articles/news-articles/2019/10/imdrf-offers-new-guidance-on-cybersecurity" TargetMode="External"/><Relationship Id="rId17" Type="http://schemas.openxmlformats.org/officeDocument/2006/relationships/hyperlink" Target="https://www.fda.gov/drugs/new-drugs-fda-cders-new-molecular-entities-and-new-therapeutic-biological-products/new-drug-therapy-approvals-2019" TargetMode="External"/><Relationship Id="rId2" Type="http://schemas.openxmlformats.org/officeDocument/2006/relationships/hyperlink" Target="https://www.statnews.com/2019/03/05/china-creating-national-medical-ethics-committee/" TargetMode="External"/><Relationship Id="rId16" Type="http://schemas.openxmlformats.org/officeDocument/2006/relationships/hyperlink" Target="https://www.novartis.com/news/media-releases/avexis-receives-fda-approval-zolgensma-first-and-only-gene-therapy-pediatric-patients-spinal-muscular-atrophy-sma" TargetMode="External"/><Relationship Id="rId20" Type="http://schemas.openxmlformats.org/officeDocument/2006/relationships/hyperlink" Target="https://www.prnewswire.com/news-releases/teva-pharmaceuticals-agrees-to-pay-54-million-to-settle-shepherd-finkelman-miller--shah-llp-false-claims-act-qui-tam-case-30098193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sraelnationalnews.com/News/News.aspx/266519" TargetMode="External"/><Relationship Id="rId11" Type="http://schemas.openxmlformats.org/officeDocument/2006/relationships/hyperlink" Target="https://www.cov.com/-/media/files/corporate/publications/2019/01/the_new_eu_rules_on_financial_penalties_for_pharma_companies.pdf" TargetMode="External"/><Relationship Id="rId5" Type="http://schemas.openxmlformats.org/officeDocument/2006/relationships/hyperlink" Target="https://www.reuters.com/article/us-canada-pharmaceuticals/canada-enacts-drug-price-crackdown-in-blow-to-pharmaceutical-industry-idUSKCN1UZ0XH" TargetMode="External"/><Relationship Id="rId15" Type="http://schemas.openxmlformats.org/officeDocument/2006/relationships/hyperlink" Target="https://www.scientificamerican.com/article/ebola-vaccine-approved-in-europe-in-landmark-moment/" TargetMode="External"/><Relationship Id="rId10" Type="http://schemas.openxmlformats.org/officeDocument/2006/relationships/hyperlink" Target="https://www.reuters.com/article/us-cma-aspen-pharmacare/south-africas-aspen-to-pay-8-million-pounds-to-nhs-after-uk-probe-idUSKCN1V40K9" TargetMode="External"/><Relationship Id="rId19" Type="http://schemas.openxmlformats.org/officeDocument/2006/relationships/hyperlink" Target="https://www.justice.gov/opa/pr/patient-services-inc-agrees-pay-3-million-allegedly-serving-conduit-pharmaceutical-companies" TargetMode="External"/><Relationship Id="rId4" Type="http://schemas.openxmlformats.org/officeDocument/2006/relationships/hyperlink" Target="http://www.imdrf.org/docs/imdrf/final/consultations/imdrf-cons-rrar-cabc-mdrr.pdf" TargetMode="External"/><Relationship Id="rId9" Type="http://schemas.openxmlformats.org/officeDocument/2006/relationships/hyperlink" Target="https://www.independent.co.uk/news/health/brexit-drugs-nhs-medicine-boris-johnson-eu-queens-speech-a9253751.html" TargetMode="External"/><Relationship Id="rId14" Type="http://schemas.openxmlformats.org/officeDocument/2006/relationships/hyperlink" Target="https://abcnews.go.com/Health/fda-approves-1st-ebola-vaccine-us/story?id=67845280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tomacriverpartner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352F80-2E26-D341-8884-2DD23CAAC94C}"/>
              </a:ext>
            </a:extLst>
          </p:cNvPr>
          <p:cNvSpPr/>
          <p:nvPr/>
        </p:nvSpPr>
        <p:spPr>
          <a:xfrm>
            <a:off x="0" y="-119686"/>
            <a:ext cx="12201143" cy="5675183"/>
          </a:xfrm>
          <a:prstGeom prst="rect">
            <a:avLst/>
          </a:prstGeom>
          <a:solidFill>
            <a:srgbClr val="022D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6AC8E2-3C29-024E-AE18-87FA43AC6D70}"/>
              </a:ext>
            </a:extLst>
          </p:cNvPr>
          <p:cNvSpPr/>
          <p:nvPr/>
        </p:nvSpPr>
        <p:spPr>
          <a:xfrm flipH="1">
            <a:off x="0" y="5447211"/>
            <a:ext cx="12201142" cy="108286"/>
          </a:xfrm>
          <a:prstGeom prst="rect">
            <a:avLst/>
          </a:prstGeom>
          <a:gradFill flip="none" rotWithShape="1">
            <a:gsLst>
              <a:gs pos="0">
                <a:srgbClr val="873DC8"/>
              </a:gs>
              <a:gs pos="86000">
                <a:srgbClr val="06C4D9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DECF054-2A52-8C46-B5A7-227B75E71576}"/>
              </a:ext>
            </a:extLst>
          </p:cNvPr>
          <p:cNvSpPr txBox="1">
            <a:spLocks/>
          </p:cNvSpPr>
          <p:nvPr/>
        </p:nvSpPr>
        <p:spPr>
          <a:xfrm>
            <a:off x="859536" y="751281"/>
            <a:ext cx="11006203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YEAR-IN-REVIEW</a:t>
            </a:r>
          </a:p>
          <a:p>
            <a:pPr algn="l">
              <a:lnSpc>
                <a:spcPts val="7700"/>
              </a:lnSpc>
              <a:spcBef>
                <a:spcPts val="600"/>
              </a:spcBef>
            </a:pPr>
            <a:r>
              <a:rPr lang="en-US" sz="8100" dirty="0">
                <a:solidFill>
                  <a:srgbClr val="06C4D9"/>
                </a:solidFill>
                <a:latin typeface="Arial"/>
                <a:cs typeface="Arial"/>
              </a:rPr>
              <a:t>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CFCD65-A196-3941-85D1-2CB3904D5859}"/>
              </a:ext>
            </a:extLst>
          </p:cNvPr>
          <p:cNvSpPr/>
          <p:nvPr/>
        </p:nvSpPr>
        <p:spPr>
          <a:xfrm>
            <a:off x="857100" y="3562252"/>
            <a:ext cx="4383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by</a:t>
            </a:r>
            <a:r>
              <a:rPr lang="en-US" sz="1600" b="1" spc="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b="1" spc="100" dirty="0">
                <a:solidFill>
                  <a:schemeClr val="bg1"/>
                </a:solidFill>
                <a:latin typeface="Arial"/>
                <a:cs typeface="Arial"/>
              </a:rPr>
              <a:t>POTOMAC RIVER PARTNERS</a:t>
            </a:r>
            <a:endParaRPr lang="en-US" sz="1600" b="1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CC436-B056-0F41-92B0-8320136FB46F}"/>
              </a:ext>
            </a:extLst>
          </p:cNvPr>
          <p:cNvSpPr/>
          <p:nvPr/>
        </p:nvSpPr>
        <p:spPr>
          <a:xfrm>
            <a:off x="947218" y="4436860"/>
            <a:ext cx="1318653" cy="494991"/>
          </a:xfrm>
          <a:prstGeom prst="rect">
            <a:avLst/>
          </a:prstGeom>
          <a:solidFill>
            <a:srgbClr val="06C4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spc="100" dirty="0">
                <a:solidFill>
                  <a:schemeClr val="bg1"/>
                </a:solidFill>
                <a:latin typeface="Arial"/>
                <a:cs typeface="Arial"/>
              </a:rPr>
              <a:t> START &gt;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E0B7A7-2EEC-B646-9A9A-50F20E2AC8D6}"/>
              </a:ext>
            </a:extLst>
          </p:cNvPr>
          <p:cNvSpPr/>
          <p:nvPr/>
        </p:nvSpPr>
        <p:spPr>
          <a:xfrm>
            <a:off x="834484" y="1019978"/>
            <a:ext cx="1600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1100" spc="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500" kern="1100" spc="11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kern="1100" spc="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</a:t>
            </a:r>
            <a:endParaRPr lang="en-US" sz="1600" b="1" kern="1100" spc="11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859704-DBED-7342-876A-5AF5CA300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853" y="5828885"/>
            <a:ext cx="1896293" cy="70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3F43CC49-1000-9D42-AD26-5A8DD31079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375021E6-B0D9-9F46-A515-BC890B124E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CC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1556199" y="1885713"/>
            <a:ext cx="3944396" cy="2833382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497266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497266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497266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497266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24344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24344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24344" y="2331720"/>
                </a:lnTo>
                <a:cubicBezTo>
                  <a:pt x="620628" y="2304763"/>
                  <a:pt x="185590" y="2779161"/>
                  <a:pt x="0" y="2988947"/>
                </a:cubicBez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3B73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5DB579B-BE5F-8240-B902-D4B8E9F6BD31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2FA0B4B-32D5-DA40-BB98-006D566B6B35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44B3AC4-7F03-9C4D-8A92-DFF9CF0F4EFD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48F336AE-8FD3-044D-94D6-FE60D7F14023}"/>
              </a:ext>
            </a:extLst>
          </p:cNvPr>
          <p:cNvSpPr txBox="1"/>
          <p:nvPr/>
        </p:nvSpPr>
        <p:spPr>
          <a:xfrm flipH="1">
            <a:off x="1822426" y="2143168"/>
            <a:ext cx="325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Astellas*: </a:t>
            </a: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 million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B5BE20-A370-7845-88E9-A6AF21EA7CD9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360EED-189B-AA49-B37C-6C2C76B32BE4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DONORS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C0B5A86-A69E-0740-BA07-72C05D478553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C57CD3CE-E2AC-2F44-8386-FDAECDDE2D2E}"/>
              </a:ext>
            </a:extLst>
          </p:cNvPr>
          <p:cNvCxnSpPr>
            <a:cxnSpLocks/>
          </p:cNvCxnSpPr>
          <p:nvPr/>
        </p:nvCxnSpPr>
        <p:spPr>
          <a:xfrm>
            <a:off x="-419548" y="3528508"/>
            <a:ext cx="11962503" cy="1086523"/>
          </a:xfrm>
          <a:prstGeom prst="bentConnector3">
            <a:avLst>
              <a:gd name="adj1" fmla="val 52878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264DEAF-6180-4847-B903-9C294CF890E1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755721-5AA5-7741-AD1B-526D1327C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43" y="5744520"/>
            <a:ext cx="1485048" cy="855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7A41F6-7B10-CC48-9AEC-FBD9CCB1AA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81" y="5680100"/>
            <a:ext cx="1071011" cy="1071011"/>
          </a:xfrm>
          <a:prstGeom prst="rect">
            <a:avLst/>
          </a:prstGeom>
        </p:spPr>
      </p:pic>
      <p:pic>
        <p:nvPicPr>
          <p:cNvPr id="23" name="Picture 6" descr="Image result for alexion pharmaceuticals logo">
            <a:extLst>
              <a:ext uri="{FF2B5EF4-FFF2-40B4-BE49-F238E27FC236}">
                <a16:creationId xmlns:a16="http://schemas.microsoft.com/office/drawing/2014/main" id="{895CE12B-BEAB-6B44-A8FE-AF22AE30D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0166" y="6075947"/>
            <a:ext cx="1447490" cy="3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C83885-22DA-724F-83B5-501FD184A4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215" y="5967663"/>
            <a:ext cx="1763702" cy="5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67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54904F2A-0486-F740-84FF-A802844FF0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4828A85-046D-5848-A3E6-FE0E99BE92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CC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6315512" y="1795268"/>
            <a:ext cx="3752852" cy="2560164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3B73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6555527" y="2020728"/>
            <a:ext cx="3505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Amgen*:</a:t>
            </a: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$24.5 million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233C63D9-8D72-6F4E-A976-E9159294FFEE}"/>
              </a:ext>
            </a:extLst>
          </p:cNvPr>
          <p:cNvCxnSpPr>
            <a:cxnSpLocks/>
          </p:cNvCxnSpPr>
          <p:nvPr/>
        </p:nvCxnSpPr>
        <p:spPr>
          <a:xfrm flipV="1">
            <a:off x="-96253" y="3307724"/>
            <a:ext cx="8340062" cy="1192087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CB69342-76E5-CD46-A393-A6E776B09889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B129437-C765-CD47-A30E-17BBA9CD866A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B75F776-253E-B54A-A34F-2A4550B4EBC8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690ADCD-4FCC-6F49-94BB-B1C530E48501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A219F6-23A8-E64A-AAD7-1DF82CB0822C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DONORS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441741-418A-714B-BCD1-452A6B086290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4A0940-B72E-43F3-B8DF-61B1E2F16A49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8966B6-1DA5-9449-B82E-8961A9C80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43" y="5744520"/>
            <a:ext cx="1485048" cy="855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14B71C-F3A0-2D4B-9BA7-45E2ECACB7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81" y="5680100"/>
            <a:ext cx="1071011" cy="1071011"/>
          </a:xfrm>
          <a:prstGeom prst="rect">
            <a:avLst/>
          </a:prstGeom>
        </p:spPr>
      </p:pic>
      <p:pic>
        <p:nvPicPr>
          <p:cNvPr id="23" name="Picture 6" descr="Image result for alexion pharmaceuticals logo">
            <a:extLst>
              <a:ext uri="{FF2B5EF4-FFF2-40B4-BE49-F238E27FC236}">
                <a16:creationId xmlns:a16="http://schemas.microsoft.com/office/drawing/2014/main" id="{BBDFF190-56AF-4C4C-90B0-CA45853B8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0166" y="6075947"/>
            <a:ext cx="1447490" cy="3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0362B8-47BB-0E4D-A6D1-B7D5960D44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215" y="5967663"/>
            <a:ext cx="1763702" cy="533591"/>
          </a:xfrm>
          <a:prstGeom prst="rect">
            <a:avLst/>
          </a:prstGeom>
        </p:spPr>
      </p:pic>
      <p:pic>
        <p:nvPicPr>
          <p:cNvPr id="32" name="Picture 4" descr="Image result for amgen logo">
            <a:extLst>
              <a:ext uri="{FF2B5EF4-FFF2-40B4-BE49-F238E27FC236}">
                <a16:creationId xmlns:a16="http://schemas.microsoft.com/office/drawing/2014/main" id="{364E84AF-6379-A047-B91C-D78A7BCB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814" y="6100910"/>
            <a:ext cx="1173230" cy="3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99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853988B1-120F-3049-8498-FC6E56A81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52ED6439-C027-314A-9D79-5A2E3EE021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CC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2EB2A67A-C802-984B-BCE6-0722C04F634F}"/>
              </a:ext>
            </a:extLst>
          </p:cNvPr>
          <p:cNvCxnSpPr>
            <a:cxnSpLocks/>
          </p:cNvCxnSpPr>
          <p:nvPr/>
        </p:nvCxnSpPr>
        <p:spPr>
          <a:xfrm flipV="1">
            <a:off x="9140" y="1913021"/>
            <a:ext cx="10229734" cy="218974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ular Callout 6">
            <a:extLst>
              <a:ext uri="{FF2B5EF4-FFF2-40B4-BE49-F238E27FC236}">
                <a16:creationId xmlns:a16="http://schemas.microsoft.com/office/drawing/2014/main" id="{551996A2-B3D9-3541-836D-63BC771C851A}"/>
              </a:ext>
            </a:extLst>
          </p:cNvPr>
          <p:cNvSpPr/>
          <p:nvPr/>
        </p:nvSpPr>
        <p:spPr>
          <a:xfrm flipH="1">
            <a:off x="3717475" y="2193280"/>
            <a:ext cx="4358744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46517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3B73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BAF9E06-5F83-CC47-BC6C-15A028C4A6F8}"/>
              </a:ext>
            </a:extLst>
          </p:cNvPr>
          <p:cNvSpPr txBox="1"/>
          <p:nvPr/>
        </p:nvSpPr>
        <p:spPr>
          <a:xfrm flipH="1">
            <a:off x="3971945" y="2472974"/>
            <a:ext cx="380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</a:pPr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WorldMeds*: 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</a:pPr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$17.5 million 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</a:pPr>
            <a:r>
              <a:rPr lang="en-US" sz="20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(includes other kickback allegations)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A9E5EA2-2881-234A-8717-9A00F5E09607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8F85779-F6A6-A346-B576-309454F911F9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3E0896D-A659-D04A-9127-D5EBF40397E2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9061DB-1748-4943-BF48-6ECA14910E47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DONORS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358DDC-E5DA-8C42-B606-293718DCBFE2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3912A87-C783-2741-9B14-3BBA8334BF14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8DA41E-9984-472E-94C3-A328ED639D32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E7C0A8-9101-474F-B01E-4538920B65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43" y="5744520"/>
            <a:ext cx="1485048" cy="855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585FD7-C409-4A45-B612-2CD10D4C43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81" y="5680100"/>
            <a:ext cx="1071011" cy="1071011"/>
          </a:xfrm>
          <a:prstGeom prst="rect">
            <a:avLst/>
          </a:prstGeom>
        </p:spPr>
      </p:pic>
      <p:pic>
        <p:nvPicPr>
          <p:cNvPr id="25" name="Picture 6" descr="Image result for alexion pharmaceuticals logo">
            <a:extLst>
              <a:ext uri="{FF2B5EF4-FFF2-40B4-BE49-F238E27FC236}">
                <a16:creationId xmlns:a16="http://schemas.microsoft.com/office/drawing/2014/main" id="{0A1FEF98-0B6B-AA42-966D-75551997A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0166" y="6075947"/>
            <a:ext cx="1447490" cy="3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C800B1-27A1-9D4F-AF61-5F6CC3E456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215" y="5967663"/>
            <a:ext cx="1763702" cy="533591"/>
          </a:xfrm>
          <a:prstGeom prst="rect">
            <a:avLst/>
          </a:prstGeom>
        </p:spPr>
      </p:pic>
      <p:pic>
        <p:nvPicPr>
          <p:cNvPr id="28" name="Picture 4" descr="Image result for amgen logo">
            <a:extLst>
              <a:ext uri="{FF2B5EF4-FFF2-40B4-BE49-F238E27FC236}">
                <a16:creationId xmlns:a16="http://schemas.microsoft.com/office/drawing/2014/main" id="{C54BA080-5846-654A-AF67-01099785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814" y="6100910"/>
            <a:ext cx="1173230" cy="3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73492A-AA68-244D-B5D6-F01CAF4237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172" y="6113471"/>
            <a:ext cx="1690929" cy="2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4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853988B1-120F-3049-8498-FC6E56A81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52ED6439-C027-314A-9D79-5A2E3EE021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C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BAF9E06-5F83-CC47-BC6C-15A028C4A6F8}"/>
              </a:ext>
            </a:extLst>
          </p:cNvPr>
          <p:cNvSpPr txBox="1"/>
          <p:nvPr/>
        </p:nvSpPr>
        <p:spPr>
          <a:xfrm flipH="1">
            <a:off x="7646477" y="3477388"/>
            <a:ext cx="3801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</a:pPr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WorldMeds*</a:t>
            </a:r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</a:pPr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$17.5 million 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A9E5EA2-2881-234A-8717-9A00F5E09607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8F85779-F6A6-A346-B576-309454F911F9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3E0896D-A659-D04A-9127-D5EBF40397E2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9061DB-1748-4943-BF48-6ECA14910E47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 Summary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DONORS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358DDC-E5DA-8C42-B606-293718DCBFE2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3912A87-C783-2741-9B14-3BBA8334BF14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03C23-1B0C-5745-A831-45E2FB2EF9E6}"/>
              </a:ext>
            </a:extLst>
          </p:cNvPr>
          <p:cNvSpPr txBox="1"/>
          <p:nvPr/>
        </p:nvSpPr>
        <p:spPr>
          <a:xfrm flipH="1">
            <a:off x="4343105" y="3443128"/>
            <a:ext cx="3505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Amgen*:</a:t>
            </a:r>
          </a:p>
          <a:p>
            <a:pPr lvl="0"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$24.5 million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62DCB6-0696-9A4F-A55C-657FA1FEF4E2}"/>
              </a:ext>
            </a:extLst>
          </p:cNvPr>
          <p:cNvSpPr txBox="1"/>
          <p:nvPr/>
        </p:nvSpPr>
        <p:spPr>
          <a:xfrm flipH="1">
            <a:off x="941893" y="3480901"/>
            <a:ext cx="325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Astellas*: </a:t>
            </a:r>
          </a:p>
          <a:p>
            <a:pPr lvl="0"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 million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02F287-197C-1041-8601-42FD9C4C1E0B}"/>
              </a:ext>
            </a:extLst>
          </p:cNvPr>
          <p:cNvSpPr txBox="1"/>
          <p:nvPr/>
        </p:nvSpPr>
        <p:spPr>
          <a:xfrm flipH="1">
            <a:off x="7965096" y="1968292"/>
            <a:ext cx="325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Alexion: </a:t>
            </a:r>
          </a:p>
          <a:p>
            <a:pPr lvl="0"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 million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563143-E015-D649-ABAB-26AABE479D0F}"/>
              </a:ext>
            </a:extLst>
          </p:cNvPr>
          <p:cNvSpPr txBox="1"/>
          <p:nvPr/>
        </p:nvSpPr>
        <p:spPr>
          <a:xfrm flipH="1">
            <a:off x="4467684" y="1968292"/>
            <a:ext cx="325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Lundbeck*: </a:t>
            </a:r>
          </a:p>
          <a:p>
            <a:pPr lvl="0"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$52.6 million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C31230-D2B6-DA4E-9C01-BC276CE38DA3}"/>
              </a:ext>
            </a:extLst>
          </p:cNvPr>
          <p:cNvSpPr txBox="1"/>
          <p:nvPr/>
        </p:nvSpPr>
        <p:spPr>
          <a:xfrm flipH="1">
            <a:off x="454996" y="1968292"/>
            <a:ext cx="470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Jazz Pharmaceuticals*: </a:t>
            </a:r>
          </a:p>
          <a:p>
            <a:pPr lvl="0"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$57 million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9E0478-7663-45C3-BA74-D509F1CF743C}"/>
              </a:ext>
            </a:extLst>
          </p:cNvPr>
          <p:cNvSpPr txBox="1"/>
          <p:nvPr/>
        </p:nvSpPr>
        <p:spPr>
          <a:xfrm flipH="1">
            <a:off x="2972807" y="5133878"/>
            <a:ext cx="624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a CIA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DFE79E4-E3C8-4A4F-8975-0BCBBE6A68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43" y="5744520"/>
            <a:ext cx="1485048" cy="8557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EED0F30-BD6C-284E-BD9D-39352ECD40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81" y="5680100"/>
            <a:ext cx="1071011" cy="1071011"/>
          </a:xfrm>
          <a:prstGeom prst="rect">
            <a:avLst/>
          </a:prstGeom>
        </p:spPr>
      </p:pic>
      <p:pic>
        <p:nvPicPr>
          <p:cNvPr id="42" name="Picture 6" descr="Image result for alexion pharmaceuticals logo">
            <a:extLst>
              <a:ext uri="{FF2B5EF4-FFF2-40B4-BE49-F238E27FC236}">
                <a16:creationId xmlns:a16="http://schemas.microsoft.com/office/drawing/2014/main" id="{AB94AF43-D6C9-184D-AD2F-802B69EEB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0166" y="6075947"/>
            <a:ext cx="1447490" cy="3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3A2F98-BC72-8E4F-BBEE-4F69BBB351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215" y="5967663"/>
            <a:ext cx="1763702" cy="533591"/>
          </a:xfrm>
          <a:prstGeom prst="rect">
            <a:avLst/>
          </a:prstGeom>
        </p:spPr>
      </p:pic>
      <p:pic>
        <p:nvPicPr>
          <p:cNvPr id="44" name="Picture 4" descr="Image result for amgen logo">
            <a:extLst>
              <a:ext uri="{FF2B5EF4-FFF2-40B4-BE49-F238E27FC236}">
                <a16:creationId xmlns:a16="http://schemas.microsoft.com/office/drawing/2014/main" id="{A96FE048-7F5D-7B44-B1BA-4B29C65E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814" y="6100910"/>
            <a:ext cx="1173230" cy="3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9AEE52-DF82-FB4E-9870-07105E684D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172" y="6113471"/>
            <a:ext cx="1690929" cy="2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6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100">
        <p159:morph option="byObject"/>
      </p:transition>
    </mc:Choice>
    <mc:Fallback xmlns="">
      <p:transition spd="slow" advClick="0" advTm="21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3167D02-86EE-F145-8CCE-30EC8672F5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CB803FD-59F5-EF43-B6CD-95FC69800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138" b="-15116"/>
          <a:stretch/>
        </p:blipFill>
        <p:spPr>
          <a:xfrm>
            <a:off x="3048" y="0"/>
            <a:ext cx="12188952" cy="685800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824A603A-12C2-154B-8945-05EBCCD12ECD}"/>
              </a:ext>
            </a:extLst>
          </p:cNvPr>
          <p:cNvSpPr/>
          <p:nvPr/>
        </p:nvSpPr>
        <p:spPr>
          <a:xfrm>
            <a:off x="-9142" y="0"/>
            <a:ext cx="12201142" cy="5604450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FB76DA6-C3C7-124C-BD47-5042FFB00D87}"/>
              </a:ext>
            </a:extLst>
          </p:cNvPr>
          <p:cNvGrpSpPr/>
          <p:nvPr/>
        </p:nvGrpSpPr>
        <p:grpSpPr>
          <a:xfrm>
            <a:off x="-1" y="5550829"/>
            <a:ext cx="12201143" cy="1307171"/>
            <a:chOff x="-1" y="5550830"/>
            <a:chExt cx="12201143" cy="130717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213D74-8ACA-3F43-9188-C8A1A8BBAA3C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CCE993-ECA9-794F-9377-30E5B2C62D9E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933F70F-D372-514F-8A8C-FA3425E65E62}"/>
              </a:ext>
            </a:extLst>
          </p:cNvPr>
          <p:cNvSpPr txBox="1"/>
          <p:nvPr/>
        </p:nvSpPr>
        <p:spPr>
          <a:xfrm>
            <a:off x="2496901" y="2131393"/>
            <a:ext cx="7198199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3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FOUNDATIONS</a:t>
            </a:r>
            <a:endParaRPr lang="en-US" sz="35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FE61A9-D690-E64F-8A14-B49E4F7320FE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98EF4F1-84F0-1F4B-A4FB-59EF47796E14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</p:spTree>
    <p:extLst>
      <p:ext uri="{BB962C8B-B14F-4D97-AF65-F5344CB8AC3E}">
        <p14:creationId xmlns:p14="http://schemas.microsoft.com/office/powerpoint/2010/main" val="1354738560"/>
      </p:ext>
    </p:extLst>
  </p:cSld>
  <p:clrMapOvr>
    <a:masterClrMapping/>
  </p:clrMapOvr>
  <p:transition spd="slow" advClick="0" advTm="1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250D7C1-96E3-1542-B6D5-D85F863D23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138" b="-15116"/>
          <a:stretch/>
        </p:blipFill>
        <p:spPr>
          <a:xfrm>
            <a:off x="3048" y="0"/>
            <a:ext cx="12188952" cy="685800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824A603A-12C2-154B-8945-05EBCCD12ECD}"/>
              </a:ext>
            </a:extLst>
          </p:cNvPr>
          <p:cNvSpPr/>
          <p:nvPr/>
        </p:nvSpPr>
        <p:spPr>
          <a:xfrm>
            <a:off x="-9142" y="0"/>
            <a:ext cx="12201142" cy="560445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2194560" y="2058205"/>
            <a:ext cx="5445031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chemeClr val="accent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470768" y="2315617"/>
            <a:ext cx="5085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rgbClr val="002060"/>
              </a:buClr>
              <a:buSzPct val="100000"/>
            </a:pPr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Disease Fund (“Good Days”)*: $2 million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457200" y="3623733"/>
            <a:ext cx="11207931" cy="700073"/>
          </a:xfrm>
          <a:prstGeom prst="bentConnector3">
            <a:avLst>
              <a:gd name="adj1" fmla="val 78102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B76DA6-C3C7-124C-BD47-5042FFB00D87}"/>
              </a:ext>
            </a:extLst>
          </p:cNvPr>
          <p:cNvGrpSpPr/>
          <p:nvPr/>
        </p:nvGrpSpPr>
        <p:grpSpPr>
          <a:xfrm>
            <a:off x="-1" y="5550829"/>
            <a:ext cx="12201143" cy="1307171"/>
            <a:chOff x="-1" y="5550830"/>
            <a:chExt cx="12201143" cy="130717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213D74-8ACA-3F43-9188-C8A1A8BBAA3C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CCE993-ECA9-794F-9377-30E5B2C62D9E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164C91A-B494-CA48-820B-9FB8FFE4DFE2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FOUNDATIONS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713552-5D8C-8C45-8339-8E98010DC3D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DAB4F79-57FF-2247-955B-8C1F6038722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86F179-1C31-4B19-9A22-1483E068DCF1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Integrity Agreement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7E3D74-42F3-A641-B771-AB37FA0654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09"/>
          <a:stretch/>
        </p:blipFill>
        <p:spPr>
          <a:xfrm>
            <a:off x="2571816" y="5991177"/>
            <a:ext cx="1242536" cy="4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12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5346C2E-1FB9-5C4C-9CB7-C5D3C3CEC9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562"/>
          <a:stretch/>
        </p:blipFill>
        <p:spPr>
          <a:xfrm>
            <a:off x="3048" y="0"/>
            <a:ext cx="12188952" cy="685800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61321A9-5FFB-7A44-9D61-D7D015BB3D95}"/>
              </a:ext>
            </a:extLst>
          </p:cNvPr>
          <p:cNvSpPr/>
          <p:nvPr/>
        </p:nvSpPr>
        <p:spPr>
          <a:xfrm>
            <a:off x="0" y="0"/>
            <a:ext cx="12201142" cy="560445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C94AF03-A670-A445-85C4-D62CE06A2ED3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2A1E91E-6874-0846-BFF3-5972AE01AA9A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6D09F9D-AC2B-5B46-B80B-0AE3579510A3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6918961" y="1770098"/>
            <a:ext cx="4244986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chemeClr val="accent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191370" y="1969937"/>
            <a:ext cx="39991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buClr>
                <a:srgbClr val="002060"/>
              </a:buClr>
              <a:buSzPct val="100000"/>
            </a:pPr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Access Network Foundation*: </a:t>
            </a:r>
          </a:p>
          <a:p>
            <a:pPr lvl="0" eaLnBrk="0" hangingPunct="0">
              <a:buClr>
                <a:srgbClr val="002060"/>
              </a:buClr>
              <a:buSzPct val="100000"/>
            </a:pPr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 million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 flipV="1">
            <a:off x="-827314" y="3589867"/>
            <a:ext cx="12731447" cy="720876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B7D68C-A285-9640-8610-1FF1CA58552A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FOUNDATIONS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57A9C4-7BB7-6747-8937-4D8495E5A2AE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215470-E739-D048-A029-B59D84E0818B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C5062-53F0-45BD-A43B-C06AAC46B5C1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Integrity Agreement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F90034-6B49-9C40-815C-11306C7262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09"/>
          <a:stretch/>
        </p:blipFill>
        <p:spPr>
          <a:xfrm>
            <a:off x="2571816" y="5991177"/>
            <a:ext cx="1242536" cy="437201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6E979C1A-5325-5446-BDEA-21800B4F1D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467" y="6048102"/>
            <a:ext cx="1761066" cy="4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3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EC8C76-89B2-1C40-B6C5-A8232B923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562"/>
          <a:stretch/>
        </p:blipFill>
        <p:spPr>
          <a:xfrm>
            <a:off x="3048" y="0"/>
            <a:ext cx="12188952" cy="685800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7313C2E-EBE1-6F4C-868C-688BD8400BA2}"/>
              </a:ext>
            </a:extLst>
          </p:cNvPr>
          <p:cNvSpPr/>
          <p:nvPr/>
        </p:nvSpPr>
        <p:spPr>
          <a:xfrm>
            <a:off x="0" y="0"/>
            <a:ext cx="12201142" cy="560445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0A3B8DF-0E72-7742-9099-A7F0CEF873D0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E58122-B7BF-444F-8101-21CB8BA3931B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6F59457-CEB5-174C-B1CC-3933B708A988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6441100" y="1942264"/>
            <a:ext cx="4540407" cy="2486046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3154711"/>
              <a:gd name="connsiteX1" fmla="*/ 628652 w 3752852"/>
              <a:gd name="connsiteY1" fmla="*/ 0 h 3154711"/>
              <a:gd name="connsiteX2" fmla="*/ 628652 w 3752852"/>
              <a:gd name="connsiteY2" fmla="*/ 0 h 3154711"/>
              <a:gd name="connsiteX3" fmla="*/ 1565912 w 3752852"/>
              <a:gd name="connsiteY3" fmla="*/ 0 h 3154711"/>
              <a:gd name="connsiteX4" fmla="*/ 3752852 w 3752852"/>
              <a:gd name="connsiteY4" fmla="*/ 0 h 3154711"/>
              <a:gd name="connsiteX5" fmla="*/ 3752852 w 3752852"/>
              <a:gd name="connsiteY5" fmla="*/ 1360170 h 3154711"/>
              <a:gd name="connsiteX6" fmla="*/ 3752852 w 3752852"/>
              <a:gd name="connsiteY6" fmla="*/ 1360170 h 3154711"/>
              <a:gd name="connsiteX7" fmla="*/ 3752852 w 3752852"/>
              <a:gd name="connsiteY7" fmla="*/ 1943100 h 3154711"/>
              <a:gd name="connsiteX8" fmla="*/ 3752852 w 3752852"/>
              <a:gd name="connsiteY8" fmla="*/ 2331720 h 3154711"/>
              <a:gd name="connsiteX9" fmla="*/ 684303 w 3752852"/>
              <a:gd name="connsiteY9" fmla="*/ 2331720 h 3154711"/>
              <a:gd name="connsiteX10" fmla="*/ 0 w 3752852"/>
              <a:gd name="connsiteY10" fmla="*/ 3154711 h 3154711"/>
              <a:gd name="connsiteX11" fmla="*/ 3812 w 3752852"/>
              <a:gd name="connsiteY11" fmla="*/ 2331720 h 3154711"/>
              <a:gd name="connsiteX12" fmla="*/ 3812 w 3752852"/>
              <a:gd name="connsiteY12" fmla="*/ 1943100 h 3154711"/>
              <a:gd name="connsiteX13" fmla="*/ 3812 w 3752852"/>
              <a:gd name="connsiteY13" fmla="*/ 1360170 h 3154711"/>
              <a:gd name="connsiteX14" fmla="*/ 3812 w 3752852"/>
              <a:gd name="connsiteY14" fmla="*/ 1360170 h 3154711"/>
              <a:gd name="connsiteX15" fmla="*/ 3812 w 3752852"/>
              <a:gd name="connsiteY15" fmla="*/ 0 h 3154711"/>
              <a:gd name="connsiteX0" fmla="*/ 3812 w 3752852"/>
              <a:gd name="connsiteY0" fmla="*/ 0 h 3154711"/>
              <a:gd name="connsiteX1" fmla="*/ 628652 w 3752852"/>
              <a:gd name="connsiteY1" fmla="*/ 0 h 3154711"/>
              <a:gd name="connsiteX2" fmla="*/ 628652 w 3752852"/>
              <a:gd name="connsiteY2" fmla="*/ 0 h 3154711"/>
              <a:gd name="connsiteX3" fmla="*/ 1565912 w 3752852"/>
              <a:gd name="connsiteY3" fmla="*/ 0 h 3154711"/>
              <a:gd name="connsiteX4" fmla="*/ 3752852 w 3752852"/>
              <a:gd name="connsiteY4" fmla="*/ 0 h 3154711"/>
              <a:gd name="connsiteX5" fmla="*/ 3752852 w 3752852"/>
              <a:gd name="connsiteY5" fmla="*/ 1360170 h 3154711"/>
              <a:gd name="connsiteX6" fmla="*/ 3752852 w 3752852"/>
              <a:gd name="connsiteY6" fmla="*/ 1360170 h 3154711"/>
              <a:gd name="connsiteX7" fmla="*/ 3752852 w 3752852"/>
              <a:gd name="connsiteY7" fmla="*/ 1943100 h 3154711"/>
              <a:gd name="connsiteX8" fmla="*/ 3752852 w 3752852"/>
              <a:gd name="connsiteY8" fmla="*/ 2331720 h 3154711"/>
              <a:gd name="connsiteX9" fmla="*/ 684303 w 3752852"/>
              <a:gd name="connsiteY9" fmla="*/ 2331720 h 3154711"/>
              <a:gd name="connsiteX10" fmla="*/ 0 w 3752852"/>
              <a:gd name="connsiteY10" fmla="*/ 3154711 h 3154711"/>
              <a:gd name="connsiteX11" fmla="*/ 3812 w 3752852"/>
              <a:gd name="connsiteY11" fmla="*/ 2331720 h 3154711"/>
              <a:gd name="connsiteX12" fmla="*/ 3812 w 3752852"/>
              <a:gd name="connsiteY12" fmla="*/ 1943100 h 3154711"/>
              <a:gd name="connsiteX13" fmla="*/ 3812 w 3752852"/>
              <a:gd name="connsiteY13" fmla="*/ 1360170 h 3154711"/>
              <a:gd name="connsiteX14" fmla="*/ 3812 w 3752852"/>
              <a:gd name="connsiteY14" fmla="*/ 1360170 h 3154711"/>
              <a:gd name="connsiteX15" fmla="*/ 3812 w 3752852"/>
              <a:gd name="connsiteY15" fmla="*/ 0 h 3154711"/>
              <a:gd name="connsiteX0" fmla="*/ 3812 w 3752852"/>
              <a:gd name="connsiteY0" fmla="*/ 0 h 3154711"/>
              <a:gd name="connsiteX1" fmla="*/ 628652 w 3752852"/>
              <a:gd name="connsiteY1" fmla="*/ 0 h 3154711"/>
              <a:gd name="connsiteX2" fmla="*/ 628652 w 3752852"/>
              <a:gd name="connsiteY2" fmla="*/ 0 h 3154711"/>
              <a:gd name="connsiteX3" fmla="*/ 1565912 w 3752852"/>
              <a:gd name="connsiteY3" fmla="*/ 0 h 3154711"/>
              <a:gd name="connsiteX4" fmla="*/ 3752852 w 3752852"/>
              <a:gd name="connsiteY4" fmla="*/ 0 h 3154711"/>
              <a:gd name="connsiteX5" fmla="*/ 3752852 w 3752852"/>
              <a:gd name="connsiteY5" fmla="*/ 1360170 h 3154711"/>
              <a:gd name="connsiteX6" fmla="*/ 3752852 w 3752852"/>
              <a:gd name="connsiteY6" fmla="*/ 1360170 h 3154711"/>
              <a:gd name="connsiteX7" fmla="*/ 3752852 w 3752852"/>
              <a:gd name="connsiteY7" fmla="*/ 1943100 h 3154711"/>
              <a:gd name="connsiteX8" fmla="*/ 3752852 w 3752852"/>
              <a:gd name="connsiteY8" fmla="*/ 2331720 h 3154711"/>
              <a:gd name="connsiteX9" fmla="*/ 684303 w 3752852"/>
              <a:gd name="connsiteY9" fmla="*/ 2331720 h 3154711"/>
              <a:gd name="connsiteX10" fmla="*/ 0 w 3752852"/>
              <a:gd name="connsiteY10" fmla="*/ 3154711 h 3154711"/>
              <a:gd name="connsiteX11" fmla="*/ 3812 w 3752852"/>
              <a:gd name="connsiteY11" fmla="*/ 2331720 h 3154711"/>
              <a:gd name="connsiteX12" fmla="*/ 3812 w 3752852"/>
              <a:gd name="connsiteY12" fmla="*/ 1943100 h 3154711"/>
              <a:gd name="connsiteX13" fmla="*/ 3812 w 3752852"/>
              <a:gd name="connsiteY13" fmla="*/ 1360170 h 3154711"/>
              <a:gd name="connsiteX14" fmla="*/ 3812 w 3752852"/>
              <a:gd name="connsiteY14" fmla="*/ 1360170 h 3154711"/>
              <a:gd name="connsiteX15" fmla="*/ 3812 w 3752852"/>
              <a:gd name="connsiteY15" fmla="*/ 0 h 315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3154711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cubicBezTo>
                  <a:pt x="456202" y="2550796"/>
                  <a:pt x="36453" y="3112564"/>
                  <a:pt x="0" y="3154711"/>
                </a:cubicBezTo>
                <a:cubicBezTo>
                  <a:pt x="1271" y="2935635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chemeClr val="accent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6699332" y="2185163"/>
            <a:ext cx="432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buClr>
                <a:srgbClr val="002060"/>
              </a:buClr>
              <a:buSzPct val="100000"/>
            </a:pPr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Assistance Fund*: </a:t>
            </a:r>
          </a:p>
          <a:p>
            <a:pPr lvl="0" eaLnBrk="0" hangingPunct="0">
              <a:buClr>
                <a:srgbClr val="002060"/>
              </a:buClr>
              <a:buSzPct val="100000"/>
            </a:pPr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 million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18282" y="2384240"/>
            <a:ext cx="7725368" cy="1769749"/>
          </a:xfrm>
          <a:prstGeom prst="bentConnector3">
            <a:avLst>
              <a:gd name="adj1" fmla="val 28187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96DAB83-F182-8040-AC36-BC9CADF72807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FOUNDATIONS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038187-D558-874B-BBF0-25857B604E2A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94314B-7F98-BE49-B78D-AB81A6B02CCF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9FD881-4BA9-4E1D-B1E4-2C1164B07FFF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Integrity Agreement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A795E3-0F25-B445-9E7D-7C6EB0346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09"/>
          <a:stretch/>
        </p:blipFill>
        <p:spPr>
          <a:xfrm>
            <a:off x="2571816" y="5991177"/>
            <a:ext cx="1242536" cy="437201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2B7BC82A-1E83-8A42-B589-CB8C9C16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467" y="6048102"/>
            <a:ext cx="1761066" cy="4702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FEBEC3D-567D-4940-9B00-095D23BA51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227" y="5971640"/>
            <a:ext cx="1459783" cy="5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7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3EC8C76-89B2-1C40-B6C5-A8232B923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36" t="21748" r="-47918"/>
          <a:stretch/>
        </p:blipFill>
        <p:spPr>
          <a:xfrm>
            <a:off x="3048" y="0"/>
            <a:ext cx="12188952" cy="685800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7313C2E-EBE1-6F4C-868C-688BD8400BA2}"/>
              </a:ext>
            </a:extLst>
          </p:cNvPr>
          <p:cNvSpPr/>
          <p:nvPr/>
        </p:nvSpPr>
        <p:spPr>
          <a:xfrm>
            <a:off x="0" y="0"/>
            <a:ext cx="12201142" cy="560445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0A3B8DF-0E72-7742-9099-A7F0CEF873D0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E58122-B7BF-444F-8101-21CB8BA3931B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6F59457-CEB5-174C-B1CC-3933B708A988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647599" y="2444069"/>
            <a:ext cx="4321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buClr>
                <a:srgbClr val="002060"/>
              </a:buClr>
              <a:buSzPct val="100000"/>
            </a:pPr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Assistance Fund: </a:t>
            </a:r>
          </a:p>
          <a:p>
            <a:pPr lvl="0" algn="ctr" eaLnBrk="0" hangingPunct="0">
              <a:buClr>
                <a:srgbClr val="002060"/>
              </a:buClr>
              <a:buSzPct val="100000"/>
            </a:pPr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 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6DAB83-F182-8040-AC36-BC9CADF72807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 Summary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FOUNDATIONS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038187-D558-874B-BBF0-25857B604E2A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94314B-7F98-BE49-B78D-AB81A6B02CCF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E5475B-903C-2E4F-A02A-6A375C533B50}"/>
              </a:ext>
            </a:extLst>
          </p:cNvPr>
          <p:cNvSpPr txBox="1"/>
          <p:nvPr/>
        </p:nvSpPr>
        <p:spPr>
          <a:xfrm flipH="1">
            <a:off x="4436534" y="2444069"/>
            <a:ext cx="3318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buClr>
                <a:srgbClr val="002060"/>
              </a:buClr>
              <a:buSzPct val="100000"/>
            </a:pPr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Access Network Foundation: </a:t>
            </a:r>
          </a:p>
          <a:p>
            <a:pPr lvl="0" algn="ctr" eaLnBrk="0" hangingPunct="0">
              <a:buClr>
                <a:srgbClr val="002060"/>
              </a:buClr>
              <a:buSzPct val="100000"/>
            </a:pPr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 million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9F489A-9526-5547-91AD-E097AB9381DE}"/>
              </a:ext>
            </a:extLst>
          </p:cNvPr>
          <p:cNvSpPr txBox="1"/>
          <p:nvPr/>
        </p:nvSpPr>
        <p:spPr>
          <a:xfrm flipH="1">
            <a:off x="658901" y="2444069"/>
            <a:ext cx="3608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buClr>
                <a:srgbClr val="002060"/>
              </a:buClr>
              <a:buSzPct val="100000"/>
            </a:pPr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Disease Fund </a:t>
            </a:r>
          </a:p>
          <a:p>
            <a:pPr lvl="0" algn="ctr" eaLnBrk="0" hangingPunct="0">
              <a:buClr>
                <a:srgbClr val="002060"/>
              </a:buClr>
              <a:buSzPct val="100000"/>
            </a:pPr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(“Good Days”):</a:t>
            </a:r>
          </a:p>
          <a:p>
            <a:pPr lvl="0" algn="ctr" eaLnBrk="0" hangingPunct="0">
              <a:buClr>
                <a:srgbClr val="002060"/>
              </a:buClr>
              <a:buSzPct val="100000"/>
            </a:pPr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72721C-CDB8-014E-A8EA-9AAC3190AB69}"/>
              </a:ext>
            </a:extLst>
          </p:cNvPr>
          <p:cNvSpPr txBox="1"/>
          <p:nvPr/>
        </p:nvSpPr>
        <p:spPr>
          <a:xfrm flipH="1">
            <a:off x="2972807" y="5133878"/>
            <a:ext cx="624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entered into Integrity Agreements</a:t>
            </a: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D88C1C-7EA5-8C47-80B4-60C2592675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09"/>
          <a:stretch/>
        </p:blipFill>
        <p:spPr>
          <a:xfrm>
            <a:off x="2571816" y="5991177"/>
            <a:ext cx="1242536" cy="437201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A5D073AD-2056-F94D-8232-2E4A143734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467" y="6048102"/>
            <a:ext cx="1761066" cy="470263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A493CFD4-7F51-C446-A6B1-9F338B9F77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227" y="5971640"/>
            <a:ext cx="1459783" cy="5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8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33675F7-E5AA-834A-9D4B-93D2CE2B4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36" t="21748" r="-47918"/>
          <a:stretch/>
        </p:blipFill>
        <p:spPr>
          <a:xfrm>
            <a:off x="3048" y="0"/>
            <a:ext cx="12188952" cy="6858001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647D1B-DE79-FE48-945C-4BF9AE5392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-1"/>
            <a:ext cx="12188952" cy="6858001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616238F-151E-414B-ABE7-C977A9B80F66}"/>
              </a:ext>
            </a:extLst>
          </p:cNvPr>
          <p:cNvSpPr/>
          <p:nvPr/>
        </p:nvSpPr>
        <p:spPr>
          <a:xfrm>
            <a:off x="0" y="0"/>
            <a:ext cx="12188952" cy="5604450"/>
          </a:xfrm>
          <a:prstGeom prst="rect">
            <a:avLst/>
          </a:prstGeom>
          <a:solidFill>
            <a:srgbClr val="5E529E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70219B-DCAC-254E-8570-6CDB933185C5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6025481-EF51-EB44-8C04-6FDD2613DBF9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F0F9428-8657-7242-BDB1-5031314A2327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99C9CD-F23D-7B48-98D4-DED1CEF2735C}"/>
              </a:ext>
            </a:extLst>
          </p:cNvPr>
          <p:cNvSpPr txBox="1"/>
          <p:nvPr/>
        </p:nvSpPr>
        <p:spPr>
          <a:xfrm>
            <a:off x="2496901" y="2588593"/>
            <a:ext cx="71981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KICKBACK ALLEGATIONS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8C3D8F-2F3C-864E-92BD-A3FDEBA49729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EFBB029-1D04-6744-AD48-E81B4A9AFB16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</p:spTree>
    <p:extLst>
      <p:ext uri="{BB962C8B-B14F-4D97-AF65-F5344CB8AC3E}">
        <p14:creationId xmlns:p14="http://schemas.microsoft.com/office/powerpoint/2010/main" val="3511484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0">
        <p159:morph option="byObject"/>
      </p:transition>
    </mc:Choice>
    <mc:Fallback xmlns="">
      <p:transition spd="slow" advClick="0" advTm="25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BD70A4EE-484C-AB4C-9997-DBB0F8150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147"/>
          <a:stretch/>
        </p:blipFill>
        <p:spPr>
          <a:xfrm>
            <a:off x="0" y="0"/>
            <a:ext cx="4206239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4284BB-39ED-0C40-8709-C3AEFA56B919}"/>
              </a:ext>
            </a:extLst>
          </p:cNvPr>
          <p:cNvSpPr/>
          <p:nvPr/>
        </p:nvSpPr>
        <p:spPr>
          <a:xfrm>
            <a:off x="4971733" y="2237619"/>
            <a:ext cx="54698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Drug pricing remains a focus at federal and state levels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3AE48F-6D2D-294C-9768-4A2310AF74C9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F94CE5-F100-9440-A23E-3E19C879FA9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87DE59-95F5-9045-A921-0FB51F21D1B5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0B9703-D759-534A-BF41-45EFA1AC6410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8A9BB80-B092-5241-9BF6-A65FCA068FD4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6FFB29-813F-0348-A5DF-AFCAE6224708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3" name="YIR 2019 - 964220_62452696">
            <a:hlinkClick r:id="" action="ppaction://media"/>
            <a:extLst>
              <a:ext uri="{FF2B5EF4-FFF2-40B4-BE49-F238E27FC236}">
                <a16:creationId xmlns:a16="http://schemas.microsoft.com/office/drawing/2014/main" id="{C757B0C4-59C9-4ABE-A9D0-1C4D8A908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066" y="6283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32643"/>
      </p:ext>
    </p:extLst>
  </p:cSld>
  <p:clrMapOvr>
    <a:masterClrMapping/>
  </p:clrMapOvr>
  <p:transition spd="slow" advClick="0" advTm="3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60231EC-C6B1-8B42-B015-425FE6A8CF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-1"/>
            <a:ext cx="12188952" cy="6858001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616238F-151E-414B-ABE7-C977A9B80F66}"/>
              </a:ext>
            </a:extLst>
          </p:cNvPr>
          <p:cNvSpPr/>
          <p:nvPr/>
        </p:nvSpPr>
        <p:spPr>
          <a:xfrm>
            <a:off x="0" y="0"/>
            <a:ext cx="12188952" cy="5604450"/>
          </a:xfrm>
          <a:prstGeom prst="rect">
            <a:avLst/>
          </a:prstGeom>
          <a:solidFill>
            <a:srgbClr val="5E529E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70219B-DCAC-254E-8570-6CDB933185C5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6025481-EF51-EB44-8C04-6FDD2613DBF9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F0F9428-8657-7242-BDB1-5031314A2327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3264894" y="1638876"/>
            <a:ext cx="3875954" cy="2149353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4826A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3571261" y="1822073"/>
            <a:ext cx="3320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Avanir*: </a:t>
            </a:r>
          </a:p>
          <a:p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$108 million</a:t>
            </a:r>
            <a:endParaRPr lang="en-US" sz="2800" b="1" strike="sngStrike" dirty="0">
              <a:solidFill>
                <a:srgbClr val="FFC8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0" y="2103120"/>
            <a:ext cx="7501180" cy="1554480"/>
          </a:xfrm>
          <a:prstGeom prst="bentConnector3">
            <a:avLst>
              <a:gd name="adj1" fmla="val 3781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DC3ECE-D48E-3A4F-91F1-C97618790880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KICKBACK ALLEGATIONS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FEC46D-CE5D-3046-96F5-233FE94AD6C5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155943-DBB2-9E46-A01F-F8F8DF4FAE43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E129B0-4AFF-4986-8B5B-D5770F1BF151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  <p:pic>
        <p:nvPicPr>
          <p:cNvPr id="21" name="Picture 2" descr="Image result for avanir">
            <a:extLst>
              <a:ext uri="{FF2B5EF4-FFF2-40B4-BE49-F238E27FC236}">
                <a16:creationId xmlns:a16="http://schemas.microsoft.com/office/drawing/2014/main" id="{A0D4AC74-E598-104E-8E64-8D8F3D344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67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B02B8E9-4EF8-AB4F-8C45-F6C61D88BC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-1"/>
            <a:ext cx="12188952" cy="6858001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F05D32A-5EB9-B04C-BBE9-9AC7336022E3}"/>
              </a:ext>
            </a:extLst>
          </p:cNvPr>
          <p:cNvSpPr/>
          <p:nvPr/>
        </p:nvSpPr>
        <p:spPr>
          <a:xfrm>
            <a:off x="3048" y="0"/>
            <a:ext cx="12188952" cy="5604450"/>
          </a:xfrm>
          <a:prstGeom prst="rect">
            <a:avLst/>
          </a:prstGeom>
          <a:solidFill>
            <a:srgbClr val="5E529E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8FC250C-E904-E64E-9C9E-7E7B230460F7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DEE95D9-A618-2944-94A6-983D25FCC898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C3BDCBF-D1AE-614A-8987-22D8C896327A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4389120" y="1895010"/>
            <a:ext cx="3539718" cy="253123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4826A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4640323" y="2150076"/>
            <a:ext cx="4067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Covidien: </a:t>
            </a:r>
          </a:p>
          <a:p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 million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0" y="3553563"/>
            <a:ext cx="8329808" cy="1024258"/>
          </a:xfrm>
          <a:prstGeom prst="bentConnector3">
            <a:avLst>
              <a:gd name="adj1" fmla="val 73459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E5B434D-CEAF-E543-ABE6-8D5C4004F032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KICKBACK ALLEGATIONS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130275-B959-A94E-B354-F4FE8D78E46F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1E04FFB-A762-574D-9C2E-74B25DA8BE32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23" name="Picture 2" descr="Image result for avanir">
            <a:extLst>
              <a:ext uri="{FF2B5EF4-FFF2-40B4-BE49-F238E27FC236}">
                <a16:creationId xmlns:a16="http://schemas.microsoft.com/office/drawing/2014/main" id="{0D569FA7-D337-ED48-82CF-406446612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B69425-57D3-8845-A37A-37BBD76925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30" y="5953769"/>
            <a:ext cx="152835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8BD52C09-ED65-2140-AE63-299D02D9DF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-1"/>
            <a:ext cx="12188952" cy="685800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60C8E9C-94EC-0540-BA11-4A76D0EB9E13}"/>
              </a:ext>
            </a:extLst>
          </p:cNvPr>
          <p:cNvSpPr/>
          <p:nvPr/>
        </p:nvSpPr>
        <p:spPr>
          <a:xfrm>
            <a:off x="3048" y="0"/>
            <a:ext cx="12188952" cy="5604450"/>
          </a:xfrm>
          <a:prstGeom prst="rect">
            <a:avLst/>
          </a:prstGeom>
          <a:solidFill>
            <a:srgbClr val="5E529E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5765856" y="1803893"/>
            <a:ext cx="3613276" cy="229784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4826A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6026135" y="2058959"/>
            <a:ext cx="3758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Mallinckrodt: </a:t>
            </a:r>
          </a:p>
          <a:p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$15.4 million</a:t>
            </a:r>
            <a:endParaRPr lang="en-US" sz="2800" b="1" strike="sngStrike" dirty="0">
              <a:solidFill>
                <a:srgbClr val="FFC8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0" y="2915546"/>
            <a:ext cx="8189210" cy="183237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CE2C691-FB88-5F4B-AB18-8B62356F0C31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DC7BF63-3D52-344A-A676-7C1BBDF541CB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49F0525-254B-9C47-B305-8775E3527F8D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9CAE85-F13B-4941-9B73-4AC8046EDCAA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KICKBACK ALLEGATIONS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647EA3-C2A9-7B4B-8CF4-5E870A3C9E93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DFC909-E4C2-8C41-B614-55956E653F88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24" name="Picture 2" descr="Image result for avanir">
            <a:extLst>
              <a:ext uri="{FF2B5EF4-FFF2-40B4-BE49-F238E27FC236}">
                <a16:creationId xmlns:a16="http://schemas.microsoft.com/office/drawing/2014/main" id="{B3470F5E-86FC-E347-B8A1-F8A894F84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AF5D3E-007B-8B41-B19F-87E488A619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30" y="5953769"/>
            <a:ext cx="1528353" cy="500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5FF138-C4F2-9446-A712-D8D682DB5E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602" y="5752467"/>
            <a:ext cx="1408784" cy="9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8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41E0CCC-016B-F04A-BA6F-5138AE76B4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-1"/>
            <a:ext cx="12188952" cy="685800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F1CC1D7-7F8D-3646-9551-CFD0B7B8AC4C}"/>
              </a:ext>
            </a:extLst>
          </p:cNvPr>
          <p:cNvSpPr/>
          <p:nvPr/>
        </p:nvSpPr>
        <p:spPr>
          <a:xfrm>
            <a:off x="3048" y="0"/>
            <a:ext cx="12188952" cy="5604450"/>
          </a:xfrm>
          <a:prstGeom prst="rect">
            <a:avLst/>
          </a:prstGeom>
          <a:solidFill>
            <a:srgbClr val="5E529E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5CB67D3-879B-BF45-B31F-322BF996A538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F9CA101-1A18-A14D-884D-9908B8B0D62A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4C70A7-5DA3-6841-83E0-D19EB8D268B6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2736692" y="1972948"/>
            <a:ext cx="4828189" cy="25494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4826A1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957783" y="2162700"/>
            <a:ext cx="4580973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olidFill>
                  <a:srgbClr val="FFC819"/>
                </a:solidFill>
                <a:latin typeface="Arial"/>
                <a:cs typeface="Arial"/>
              </a:rPr>
              <a:t>Almirall </a:t>
            </a:r>
            <a:r>
              <a:rPr lang="en-US" sz="2800" dirty="0">
                <a:solidFill>
                  <a:srgbClr val="FFC819"/>
                </a:solidFill>
                <a:latin typeface="Arial"/>
                <a:cs typeface="Arial"/>
              </a:rPr>
              <a:t>(formerly Aqua Pharmaceuticals)</a:t>
            </a:r>
            <a:r>
              <a:rPr lang="en-US" sz="2800" b="1" dirty="0">
                <a:solidFill>
                  <a:srgbClr val="FFC819"/>
                </a:solidFill>
                <a:latin typeface="Arial"/>
                <a:cs typeface="Arial"/>
              </a:rPr>
              <a:t>: </a:t>
            </a:r>
            <a:endParaRPr lang="en-US" sz="2800" b="1" dirty="0">
              <a:solidFill>
                <a:srgbClr val="FFC8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$3.5 million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 flipV="1">
            <a:off x="-266218" y="3680750"/>
            <a:ext cx="9051403" cy="1296364"/>
          </a:xfrm>
          <a:prstGeom prst="bentConnector3">
            <a:avLst>
              <a:gd name="adj1" fmla="val 65474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KICKBACK ALLEGATIONS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26" name="Picture 2" descr="Image result for avanir">
            <a:extLst>
              <a:ext uri="{FF2B5EF4-FFF2-40B4-BE49-F238E27FC236}">
                <a16:creationId xmlns:a16="http://schemas.microsoft.com/office/drawing/2014/main" id="{B880553A-A5C7-ED4E-9B37-CA8C7614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89CABE-9A0A-0040-AD19-F45B109A07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30" y="5953769"/>
            <a:ext cx="1528353" cy="5008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D51AC6-0EEC-2440-ABC3-722E7D5A7F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602" y="5752467"/>
            <a:ext cx="1408784" cy="903411"/>
          </a:xfrm>
          <a:prstGeom prst="rect">
            <a:avLst/>
          </a:prstGeom>
        </p:spPr>
      </p:pic>
      <p:pic>
        <p:nvPicPr>
          <p:cNvPr id="29" name="Picture 2" descr="Image result for almirall pharmaceuticals logo">
            <a:extLst>
              <a:ext uri="{FF2B5EF4-FFF2-40B4-BE49-F238E27FC236}">
                <a16:creationId xmlns:a16="http://schemas.microsoft.com/office/drawing/2014/main" id="{8CE8ECDF-2057-6841-8D2A-E30954A65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873" y="5943340"/>
            <a:ext cx="1600201" cy="5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3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B7BCA6E-A8CE-E246-9D68-1603358432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-1"/>
            <a:ext cx="12188952" cy="685800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F1CC1D7-7F8D-3646-9551-CFD0B7B8AC4C}"/>
              </a:ext>
            </a:extLst>
          </p:cNvPr>
          <p:cNvSpPr/>
          <p:nvPr/>
        </p:nvSpPr>
        <p:spPr>
          <a:xfrm>
            <a:off x="3048" y="0"/>
            <a:ext cx="12188952" cy="5604450"/>
          </a:xfrm>
          <a:prstGeom prst="rect">
            <a:avLst/>
          </a:prstGeom>
          <a:solidFill>
            <a:srgbClr val="5E529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5CB67D3-879B-BF45-B31F-322BF996A538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F9CA101-1A18-A14D-884D-9908B8B0D62A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4C70A7-5DA3-6841-83E0-D19EB8D268B6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8491852" y="2707319"/>
            <a:ext cx="2715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Almirall</a:t>
            </a:r>
            <a:r>
              <a:rPr lang="en-US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$3.5 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0138F5-5ABD-FA44-8BF0-6972F87004E5}"/>
              </a:ext>
            </a:extLst>
          </p:cNvPr>
          <p:cNvSpPr txBox="1"/>
          <p:nvPr/>
        </p:nvSpPr>
        <p:spPr>
          <a:xfrm>
            <a:off x="3140939" y="622987"/>
            <a:ext cx="5910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KICKBACK ALLEGATIONS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57CD1A-23E8-B149-AF83-4AA71BC54C86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65CDF-2BE8-144C-BD98-32B8FD5469AE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C74660-8304-624B-96F5-D303B9BB0D72}"/>
              </a:ext>
            </a:extLst>
          </p:cNvPr>
          <p:cNvSpPr txBox="1"/>
          <p:nvPr/>
        </p:nvSpPr>
        <p:spPr>
          <a:xfrm flipH="1">
            <a:off x="5886519" y="2732726"/>
            <a:ext cx="271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Mallinckrodt: 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$15.4 million</a:t>
            </a:r>
            <a:endParaRPr lang="en-US" sz="2400" b="1" strike="sngStrike" dirty="0">
              <a:solidFill>
                <a:srgbClr val="FFC8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B01213-2A0A-4B45-AEBD-D2DCBD8F72BE}"/>
              </a:ext>
            </a:extLst>
          </p:cNvPr>
          <p:cNvSpPr txBox="1"/>
          <p:nvPr/>
        </p:nvSpPr>
        <p:spPr>
          <a:xfrm flipH="1">
            <a:off x="3285101" y="2720853"/>
            <a:ext cx="2715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Covidien: 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 million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684370-6764-9643-83EB-FA841F82C246}"/>
              </a:ext>
            </a:extLst>
          </p:cNvPr>
          <p:cNvSpPr txBox="1"/>
          <p:nvPr/>
        </p:nvSpPr>
        <p:spPr>
          <a:xfrm flipH="1">
            <a:off x="683683" y="2660694"/>
            <a:ext cx="2715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Avanir*: 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$108 million</a:t>
            </a:r>
            <a:endParaRPr lang="en-US" sz="2400" b="1" strike="sngStrike" dirty="0">
              <a:solidFill>
                <a:srgbClr val="FFC8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42A654-C524-D84B-8341-498AF42FEB5D}"/>
              </a:ext>
            </a:extLst>
          </p:cNvPr>
          <p:cNvSpPr txBox="1"/>
          <p:nvPr/>
        </p:nvSpPr>
        <p:spPr>
          <a:xfrm flipH="1">
            <a:off x="2960107" y="5133878"/>
            <a:ext cx="624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a CIA</a:t>
            </a:r>
          </a:p>
        </p:txBody>
      </p:sp>
      <p:pic>
        <p:nvPicPr>
          <p:cNvPr id="23" name="Picture 2" descr="Image result for avanir">
            <a:extLst>
              <a:ext uri="{FF2B5EF4-FFF2-40B4-BE49-F238E27FC236}">
                <a16:creationId xmlns:a16="http://schemas.microsoft.com/office/drawing/2014/main" id="{7335F3BF-C12C-104D-B5D6-A0F0FFC2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7" y="5704440"/>
            <a:ext cx="1905000" cy="9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1DB1D3-C04D-6A4A-8B63-A9BA8CC421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30" y="5953769"/>
            <a:ext cx="1528353" cy="5008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671123-C2C8-6A48-AD15-8876F7805E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602" y="5752467"/>
            <a:ext cx="1408784" cy="903411"/>
          </a:xfrm>
          <a:prstGeom prst="rect">
            <a:avLst/>
          </a:prstGeom>
        </p:spPr>
      </p:pic>
      <p:pic>
        <p:nvPicPr>
          <p:cNvPr id="29" name="Picture 2" descr="Image result for almirall pharmaceuticals logo">
            <a:extLst>
              <a:ext uri="{FF2B5EF4-FFF2-40B4-BE49-F238E27FC236}">
                <a16:creationId xmlns:a16="http://schemas.microsoft.com/office/drawing/2014/main" id="{906DACCF-60BD-174D-99E4-5DCBC532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873" y="5943340"/>
            <a:ext cx="1600201" cy="5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40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762357" y="1392097"/>
            <a:ext cx="4558943" cy="246144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89CC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1028642" y="1601302"/>
            <a:ext cx="437810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Fresenius Medical Care: $231 million to settle FCPA allegations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4A65B8-F595-0449-A162-0E489D916795}"/>
              </a:ext>
            </a:extLst>
          </p:cNvPr>
          <p:cNvSpPr txBox="1"/>
          <p:nvPr/>
        </p:nvSpPr>
        <p:spPr>
          <a:xfrm>
            <a:off x="201919" y="434939"/>
            <a:ext cx="6786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FEDERAL SETTLEMENTS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09B48D-D0AD-764D-8987-4031A75E164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72DC99-BBEE-1945-933A-E358F55EBEC6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CAE55-CB1F-6A43-AA95-F2ECC21A6266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9D6FF83-6251-9C47-AD8B-5DE296D7E261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2" descr="Image result for fresenius logo">
            <a:extLst>
              <a:ext uri="{FF2B5EF4-FFF2-40B4-BE49-F238E27FC236}">
                <a16:creationId xmlns:a16="http://schemas.microsoft.com/office/drawing/2014/main" id="{62F6A6E8-8D20-074E-A448-4DAB45982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5" b="31328"/>
          <a:stretch/>
        </p:blipFill>
        <p:spPr bwMode="auto">
          <a:xfrm>
            <a:off x="410338" y="5964997"/>
            <a:ext cx="1429863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193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250">
        <p159:morph option="byObject"/>
      </p:transition>
    </mc:Choice>
    <mc:Fallback xmlns="">
      <p:transition spd="slow" advClick="0" advTm="2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3797657" y="1392097"/>
            <a:ext cx="4867734" cy="246144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89CC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4A65B8-F595-0449-A162-0E489D916795}"/>
              </a:ext>
            </a:extLst>
          </p:cNvPr>
          <p:cNvSpPr txBox="1"/>
          <p:nvPr/>
        </p:nvSpPr>
        <p:spPr>
          <a:xfrm>
            <a:off x="201919" y="434939"/>
            <a:ext cx="6786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FEDERAL SETTLEMENTS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09B48D-D0AD-764D-8987-4031A75E164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72DC99-BBEE-1945-933A-E358F55EBEC6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CAE55-CB1F-6A43-AA95-F2ECC21A6266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9D6FF83-6251-9C47-AD8B-5DE296D7E261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299C6848-AFBB-4E41-8E6D-A576A3C3CA95}"/>
              </a:ext>
            </a:extLst>
          </p:cNvPr>
          <p:cNvSpPr txBox="1"/>
          <p:nvPr/>
        </p:nvSpPr>
        <p:spPr>
          <a:xfrm flipH="1">
            <a:off x="4030237" y="1602818"/>
            <a:ext cx="477229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Pharmaceuticals: $7 million for anti-trust allegations</a:t>
            </a:r>
          </a:p>
        </p:txBody>
      </p:sp>
      <p:pic>
        <p:nvPicPr>
          <p:cNvPr id="13" name="Picture 2" descr="Image result for fresenius logo">
            <a:extLst>
              <a:ext uri="{FF2B5EF4-FFF2-40B4-BE49-F238E27FC236}">
                <a16:creationId xmlns:a16="http://schemas.microsoft.com/office/drawing/2014/main" id="{58C0CA84-19B4-E74F-A6E9-744AD1C2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5" b="31328"/>
          <a:stretch/>
        </p:blipFill>
        <p:spPr bwMode="auto">
          <a:xfrm>
            <a:off x="410338" y="5964997"/>
            <a:ext cx="1429863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heritage pharmaceuticals logo">
            <a:extLst>
              <a:ext uri="{FF2B5EF4-FFF2-40B4-BE49-F238E27FC236}">
                <a16:creationId xmlns:a16="http://schemas.microsoft.com/office/drawing/2014/main" id="{16F869B0-75E0-4348-8C63-468C12A4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933" y="6004079"/>
            <a:ext cx="1162064" cy="4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93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6566256" y="998397"/>
            <a:ext cx="5092343" cy="2697303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89CC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4A65B8-F595-0449-A162-0E489D916795}"/>
              </a:ext>
            </a:extLst>
          </p:cNvPr>
          <p:cNvSpPr txBox="1"/>
          <p:nvPr/>
        </p:nvSpPr>
        <p:spPr>
          <a:xfrm>
            <a:off x="201919" y="434939"/>
            <a:ext cx="6786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FEDERAL SETTLEMENTS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09B48D-D0AD-764D-8987-4031A75E164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72DC99-BBEE-1945-933A-E358F55EBEC6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CAE55-CB1F-6A43-AA95-F2ECC21A6266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9D6FF83-6251-9C47-AD8B-5DE296D7E261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AD5BCFE8-5C4E-4D40-A95A-B4B72D9730B1}"/>
              </a:ext>
            </a:extLst>
          </p:cNvPr>
          <p:cNvSpPr txBox="1"/>
          <p:nvPr/>
        </p:nvSpPr>
        <p:spPr>
          <a:xfrm flipH="1">
            <a:off x="6868756" y="1196054"/>
            <a:ext cx="45816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ACell*: $15 million after pleading guilty to FDCA and FCA charges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C41D9D-3DAE-0B4A-BFFD-CA0017ADCCB5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  <p:pic>
        <p:nvPicPr>
          <p:cNvPr id="15" name="Picture 2" descr="Image result for fresenius logo">
            <a:extLst>
              <a:ext uri="{FF2B5EF4-FFF2-40B4-BE49-F238E27FC236}">
                <a16:creationId xmlns:a16="http://schemas.microsoft.com/office/drawing/2014/main" id="{62FD4F95-E7C0-5C4D-96A5-0F67E51B0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5" b="31328"/>
          <a:stretch/>
        </p:blipFill>
        <p:spPr bwMode="auto">
          <a:xfrm>
            <a:off x="410338" y="5964997"/>
            <a:ext cx="1429863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heritage pharmaceuticals logo">
            <a:extLst>
              <a:ext uri="{FF2B5EF4-FFF2-40B4-BE49-F238E27FC236}">
                <a16:creationId xmlns:a16="http://schemas.microsoft.com/office/drawing/2014/main" id="{C1E4107C-9586-0C46-B023-EB74BE70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933" y="6004079"/>
            <a:ext cx="1162064" cy="4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75FC2A-6921-8A4A-8FEC-898F447452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050" y="5993097"/>
            <a:ext cx="1187705" cy="42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6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762357" y="2598597"/>
            <a:ext cx="4867734" cy="246144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89CC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4A65B8-F595-0449-A162-0E489D916795}"/>
              </a:ext>
            </a:extLst>
          </p:cNvPr>
          <p:cNvSpPr txBox="1"/>
          <p:nvPr/>
        </p:nvSpPr>
        <p:spPr>
          <a:xfrm>
            <a:off x="201919" y="434939"/>
            <a:ext cx="6786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FEDERAL SETTLEMENTS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09B48D-D0AD-764D-8987-4031A75E164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72DC99-BBEE-1945-933A-E358F55EBEC6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CAE55-CB1F-6A43-AA95-F2ECC21A6266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9D6FF83-6251-9C47-AD8B-5DE296D7E261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18480C8-6BC9-D342-B9B5-609CE4422AA5}"/>
              </a:ext>
            </a:extLst>
          </p:cNvPr>
          <p:cNvSpPr txBox="1"/>
          <p:nvPr/>
        </p:nvSpPr>
        <p:spPr>
          <a:xfrm flipH="1">
            <a:off x="1040674" y="2919548"/>
            <a:ext cx="43542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CareFusion: $3.3 million for allegedly selling unapproved devices</a:t>
            </a:r>
          </a:p>
        </p:txBody>
      </p:sp>
      <p:pic>
        <p:nvPicPr>
          <p:cNvPr id="15" name="Picture 2" descr="Image result for fresenius logo">
            <a:extLst>
              <a:ext uri="{FF2B5EF4-FFF2-40B4-BE49-F238E27FC236}">
                <a16:creationId xmlns:a16="http://schemas.microsoft.com/office/drawing/2014/main" id="{263F1832-DA4E-B146-8DBD-AE02F91B6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5" b="31328"/>
          <a:stretch/>
        </p:blipFill>
        <p:spPr bwMode="auto">
          <a:xfrm>
            <a:off x="410338" y="5964997"/>
            <a:ext cx="1429863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heritage pharmaceuticals logo">
            <a:extLst>
              <a:ext uri="{FF2B5EF4-FFF2-40B4-BE49-F238E27FC236}">
                <a16:creationId xmlns:a16="http://schemas.microsoft.com/office/drawing/2014/main" id="{A849F1F9-7AE9-B54C-B501-03CBA2773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933" y="6004079"/>
            <a:ext cx="1162064" cy="4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7B5A94-12C4-384E-BDE4-14A23958B8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050" y="5993097"/>
            <a:ext cx="1187705" cy="425074"/>
          </a:xfrm>
          <a:prstGeom prst="rect">
            <a:avLst/>
          </a:prstGeom>
        </p:spPr>
      </p:pic>
      <p:pic>
        <p:nvPicPr>
          <p:cNvPr id="18" name="Picture 2" descr="Image result for CareFusion logo image">
            <a:extLst>
              <a:ext uri="{FF2B5EF4-FFF2-40B4-BE49-F238E27FC236}">
                <a16:creationId xmlns:a16="http://schemas.microsoft.com/office/drawing/2014/main" id="{2ED2C27D-0298-524F-9B59-B5BF9BBD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231" y="5959338"/>
            <a:ext cx="1607530" cy="5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55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2705457" y="1544497"/>
            <a:ext cx="4867734" cy="2036903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89CC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4A65B8-F595-0449-A162-0E489D916795}"/>
              </a:ext>
            </a:extLst>
          </p:cNvPr>
          <p:cNvSpPr txBox="1"/>
          <p:nvPr/>
        </p:nvSpPr>
        <p:spPr>
          <a:xfrm>
            <a:off x="201919" y="434939"/>
            <a:ext cx="6786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FEDERAL SETTLEMENTS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09B48D-D0AD-764D-8987-4031A75E164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72DC99-BBEE-1945-933A-E358F55EBEC6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CAE55-CB1F-6A43-AA95-F2ECC21A6266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9D6FF83-6251-9C47-AD8B-5DE296D7E261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B5E6FA2-E4E7-4049-AD24-05181AC1FFF1}"/>
              </a:ext>
            </a:extLst>
          </p:cNvPr>
          <p:cNvSpPr txBox="1"/>
          <p:nvPr/>
        </p:nvSpPr>
        <p:spPr>
          <a:xfrm flipH="1">
            <a:off x="3086603" y="1842770"/>
            <a:ext cx="43020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Mylan: $30 million to settle accounting probe</a:t>
            </a:r>
          </a:p>
        </p:txBody>
      </p:sp>
      <p:pic>
        <p:nvPicPr>
          <p:cNvPr id="16" name="Picture 2" descr="Image result for fresenius logo">
            <a:extLst>
              <a:ext uri="{FF2B5EF4-FFF2-40B4-BE49-F238E27FC236}">
                <a16:creationId xmlns:a16="http://schemas.microsoft.com/office/drawing/2014/main" id="{232D265E-2001-5E47-89F6-E136B694E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5" b="31328"/>
          <a:stretch/>
        </p:blipFill>
        <p:spPr bwMode="auto">
          <a:xfrm>
            <a:off x="410338" y="5964997"/>
            <a:ext cx="1429863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heritage pharmaceuticals logo">
            <a:extLst>
              <a:ext uri="{FF2B5EF4-FFF2-40B4-BE49-F238E27FC236}">
                <a16:creationId xmlns:a16="http://schemas.microsoft.com/office/drawing/2014/main" id="{5E17A72E-CB87-5A48-B78D-2FBE9EFDC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933" y="6004079"/>
            <a:ext cx="1162064" cy="4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AB58F2-3D5E-4C42-815D-4EC44AB6C3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050" y="5993097"/>
            <a:ext cx="1187705" cy="425074"/>
          </a:xfrm>
          <a:prstGeom prst="rect">
            <a:avLst/>
          </a:prstGeom>
        </p:spPr>
      </p:pic>
      <p:pic>
        <p:nvPicPr>
          <p:cNvPr id="19" name="Picture 2" descr="Image result for CareFusion logo image">
            <a:extLst>
              <a:ext uri="{FF2B5EF4-FFF2-40B4-BE49-F238E27FC236}">
                <a16:creationId xmlns:a16="http://schemas.microsoft.com/office/drawing/2014/main" id="{A72B55CA-60C2-2F42-9446-3DCD2590A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231" y="5959338"/>
            <a:ext cx="1607530" cy="5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mylan">
            <a:extLst>
              <a:ext uri="{FF2B5EF4-FFF2-40B4-BE49-F238E27FC236}">
                <a16:creationId xmlns:a16="http://schemas.microsoft.com/office/drawing/2014/main" id="{A9919FC4-E568-9741-8305-76254DFA7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572" y="5969727"/>
            <a:ext cx="1315697" cy="5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1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remote control&#10;&#10;Description automatically generated">
            <a:extLst>
              <a:ext uri="{FF2B5EF4-FFF2-40B4-BE49-F238E27FC236}">
                <a16:creationId xmlns:a16="http://schemas.microsoft.com/office/drawing/2014/main" id="{344D6E53-200D-6346-B84B-FE4ADD6A5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 b="-12903"/>
          <a:stretch/>
        </p:blipFill>
        <p:spPr>
          <a:xfrm>
            <a:off x="0" y="0"/>
            <a:ext cx="4201758" cy="6858000"/>
          </a:xfrm>
          <a:prstGeom prst="rect">
            <a:avLst/>
          </a:prstGeom>
        </p:spPr>
      </p:pic>
      <p:pic>
        <p:nvPicPr>
          <p:cNvPr id="34" name="Picture 33" descr="A picture containing indoor, food, sink, counter&#10;&#10;Description automatically generated">
            <a:extLst>
              <a:ext uri="{FF2B5EF4-FFF2-40B4-BE49-F238E27FC236}">
                <a16:creationId xmlns:a16="http://schemas.microsoft.com/office/drawing/2014/main" id="{00D83139-A9F0-0745-8DB4-3CF223B75A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375"/>
          <a:stretch/>
        </p:blipFill>
        <p:spPr>
          <a:xfrm>
            <a:off x="0" y="0"/>
            <a:ext cx="420732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BDF55E-A8A9-684A-82A5-767E7CF76C00}"/>
              </a:ext>
            </a:extLst>
          </p:cNvPr>
          <p:cNvSpPr/>
          <p:nvPr/>
        </p:nvSpPr>
        <p:spPr>
          <a:xfrm>
            <a:off x="4971733" y="2237619"/>
            <a:ext cx="5368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States and municipalities target opioids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AFE2D3-19AE-E346-A5D0-6AE31A84B374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ADBAD5-DA06-1540-B910-B692266E5B9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59D179-3C4B-A143-AB6B-52353399F47C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DE80D4-A080-AA44-8CF4-213FBD159BF0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783F05-BF89-D748-BA3D-B2F13339E634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339B8F-EA10-3846-B9F8-6B3028F6858D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4921523"/>
      </p:ext>
    </p:extLst>
  </p:cSld>
  <p:clrMapOvr>
    <a:masterClrMapping/>
  </p:clrMapOvr>
  <p:transition spd="slow" advClick="0" advTm="3500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6439257" y="2611297"/>
            <a:ext cx="4867734" cy="246144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89CC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4A65B8-F595-0449-A162-0E489D916795}"/>
              </a:ext>
            </a:extLst>
          </p:cNvPr>
          <p:cNvSpPr txBox="1"/>
          <p:nvPr/>
        </p:nvSpPr>
        <p:spPr>
          <a:xfrm>
            <a:off x="201919" y="434939"/>
            <a:ext cx="6786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FEDERAL SETTLEMENTS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09B48D-D0AD-764D-8987-4031A75E164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72DC99-BBEE-1945-933A-E358F55EBEC6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CAE55-CB1F-6A43-AA95-F2ECC21A6266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9D6FF83-6251-9C47-AD8B-5DE296D7E261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B4A1E6E-325E-B440-8818-280563DB01C5}"/>
              </a:ext>
            </a:extLst>
          </p:cNvPr>
          <p:cNvSpPr txBox="1"/>
          <p:nvPr/>
        </p:nvSpPr>
        <p:spPr>
          <a:xfrm flipH="1">
            <a:off x="6790627" y="2928186"/>
            <a:ext cx="46286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Spine and executives: $6 million to settle FCA allegations</a:t>
            </a:r>
          </a:p>
        </p:txBody>
      </p:sp>
      <p:pic>
        <p:nvPicPr>
          <p:cNvPr id="17" name="Picture 2" descr="Image result for fresenius logo">
            <a:extLst>
              <a:ext uri="{FF2B5EF4-FFF2-40B4-BE49-F238E27FC236}">
                <a16:creationId xmlns:a16="http://schemas.microsoft.com/office/drawing/2014/main" id="{EC823809-836F-5740-9598-0089920F1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5" b="31328"/>
          <a:stretch/>
        </p:blipFill>
        <p:spPr bwMode="auto">
          <a:xfrm>
            <a:off x="410338" y="5964997"/>
            <a:ext cx="1429863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heritage pharmaceuticals logo">
            <a:extLst>
              <a:ext uri="{FF2B5EF4-FFF2-40B4-BE49-F238E27FC236}">
                <a16:creationId xmlns:a16="http://schemas.microsoft.com/office/drawing/2014/main" id="{821BE2EA-BE60-3B46-B306-B63939CC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933" y="6004079"/>
            <a:ext cx="1162064" cy="4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7C0C00-EFEF-134A-AA18-25CA6CF0C6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050" y="5993097"/>
            <a:ext cx="1187705" cy="425074"/>
          </a:xfrm>
          <a:prstGeom prst="rect">
            <a:avLst/>
          </a:prstGeom>
        </p:spPr>
      </p:pic>
      <p:pic>
        <p:nvPicPr>
          <p:cNvPr id="20" name="Picture 2" descr="Image result for CareFusion logo image">
            <a:extLst>
              <a:ext uri="{FF2B5EF4-FFF2-40B4-BE49-F238E27FC236}">
                <a16:creationId xmlns:a16="http://schemas.microsoft.com/office/drawing/2014/main" id="{EC9C78F6-E635-CA4A-A3BF-BE7238E05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231" y="5959338"/>
            <a:ext cx="1607530" cy="5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mylan">
            <a:extLst>
              <a:ext uri="{FF2B5EF4-FFF2-40B4-BE49-F238E27FC236}">
                <a16:creationId xmlns:a16="http://schemas.microsoft.com/office/drawing/2014/main" id="{20DF2129-056E-2045-AF7F-35B0EB978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572" y="5969727"/>
            <a:ext cx="1315697" cy="5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life spine">
            <a:extLst>
              <a:ext uri="{FF2B5EF4-FFF2-40B4-BE49-F238E27FC236}">
                <a16:creationId xmlns:a16="http://schemas.microsoft.com/office/drawing/2014/main" id="{87EA2EC8-74CF-E34F-B6C8-109533D53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514" y="5914311"/>
            <a:ext cx="1682968" cy="5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882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1816099" y="1747697"/>
            <a:ext cx="4791889" cy="2138503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89CC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4A65B8-F595-0449-A162-0E489D916795}"/>
              </a:ext>
            </a:extLst>
          </p:cNvPr>
          <p:cNvSpPr txBox="1"/>
          <p:nvPr/>
        </p:nvSpPr>
        <p:spPr>
          <a:xfrm>
            <a:off x="201919" y="434939"/>
            <a:ext cx="6786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FEDERAL SETTLEMENTS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09B48D-D0AD-764D-8987-4031A75E164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72DC99-BBEE-1945-933A-E358F55EBEC6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CAE55-CB1F-6A43-AA95-F2ECC21A6266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9D6FF83-6251-9C47-AD8B-5DE296D7E261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D83407-13EC-6F49-960D-20EBC8F499DE}"/>
              </a:ext>
            </a:extLst>
          </p:cNvPr>
          <p:cNvSpPr txBox="1"/>
          <p:nvPr/>
        </p:nvSpPr>
        <p:spPr>
          <a:xfrm flipH="1">
            <a:off x="2064459" y="2023481"/>
            <a:ext cx="46286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ResMed*: $39.5 million to settle FCA allegations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E52735-2A9B-7E41-A482-05460A0A9C15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  <p:pic>
        <p:nvPicPr>
          <p:cNvPr id="19" name="Picture 2" descr="Image result for fresenius logo">
            <a:extLst>
              <a:ext uri="{FF2B5EF4-FFF2-40B4-BE49-F238E27FC236}">
                <a16:creationId xmlns:a16="http://schemas.microsoft.com/office/drawing/2014/main" id="{8F1CA0C2-2EFB-AC47-983B-1165E1945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5" b="31328"/>
          <a:stretch/>
        </p:blipFill>
        <p:spPr bwMode="auto">
          <a:xfrm>
            <a:off x="410338" y="5964997"/>
            <a:ext cx="1429863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heritage pharmaceuticals logo">
            <a:extLst>
              <a:ext uri="{FF2B5EF4-FFF2-40B4-BE49-F238E27FC236}">
                <a16:creationId xmlns:a16="http://schemas.microsoft.com/office/drawing/2014/main" id="{EDA6EDF4-7FF3-A94E-B0F2-2C54500E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933" y="6004079"/>
            <a:ext cx="1162064" cy="4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05CB68-1EAB-3245-AC8D-18352745C6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050" y="5993097"/>
            <a:ext cx="1187705" cy="425074"/>
          </a:xfrm>
          <a:prstGeom prst="rect">
            <a:avLst/>
          </a:prstGeom>
        </p:spPr>
      </p:pic>
      <p:pic>
        <p:nvPicPr>
          <p:cNvPr id="22" name="Picture 2" descr="Image result for CareFusion logo image">
            <a:extLst>
              <a:ext uri="{FF2B5EF4-FFF2-40B4-BE49-F238E27FC236}">
                <a16:creationId xmlns:a16="http://schemas.microsoft.com/office/drawing/2014/main" id="{358302B8-BA46-3E40-B77A-07E7E54E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231" y="5959338"/>
            <a:ext cx="1607530" cy="5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mylan">
            <a:extLst>
              <a:ext uri="{FF2B5EF4-FFF2-40B4-BE49-F238E27FC236}">
                <a16:creationId xmlns:a16="http://schemas.microsoft.com/office/drawing/2014/main" id="{A2C464A2-1371-2F48-B57A-8D6E11B20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572" y="5969727"/>
            <a:ext cx="1315697" cy="5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life spine">
            <a:extLst>
              <a:ext uri="{FF2B5EF4-FFF2-40B4-BE49-F238E27FC236}">
                <a16:creationId xmlns:a16="http://schemas.microsoft.com/office/drawing/2014/main" id="{0F62A76B-F6CD-0348-B3D3-FF201274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514" y="5914311"/>
            <a:ext cx="1682968" cy="5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8C78C3-775C-D945-AD6D-88F65884A0F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3952" y="5887978"/>
            <a:ext cx="846164" cy="61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19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1500">
        <p159:morph option="byObject"/>
      </p:transition>
    </mc:Choice>
    <mc:Fallback xmlns="">
      <p:transition spd="slow" advClick="0" advTm="1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1595915" y="1639861"/>
            <a:ext cx="3063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Fresenius          Medical Care: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$231 million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4A65B8-F595-0449-A162-0E489D916795}"/>
              </a:ext>
            </a:extLst>
          </p:cNvPr>
          <p:cNvSpPr txBox="1"/>
          <p:nvPr/>
        </p:nvSpPr>
        <p:spPr>
          <a:xfrm>
            <a:off x="201919" y="434939"/>
            <a:ext cx="6786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OTHER FEDERAL SETTLEMENTS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09B48D-D0AD-764D-8987-4031A75E164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72DC99-BBEE-1945-933A-E358F55EBEC6}"/>
              </a:ext>
            </a:extLst>
          </p:cNvPr>
          <p:cNvGrpSpPr/>
          <p:nvPr/>
        </p:nvGrpSpPr>
        <p:grpSpPr>
          <a:xfrm>
            <a:off x="0" y="5550830"/>
            <a:ext cx="12188952" cy="1307171"/>
            <a:chOff x="-1" y="5550830"/>
            <a:chExt cx="12201143" cy="13071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CAE55-CB1F-6A43-AA95-F2ECC21A6266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9D6FF83-6251-9C47-AD8B-5DE296D7E261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299C6848-AFBB-4E41-8E6D-A576A3C3CA95}"/>
              </a:ext>
            </a:extLst>
          </p:cNvPr>
          <p:cNvSpPr txBox="1"/>
          <p:nvPr/>
        </p:nvSpPr>
        <p:spPr>
          <a:xfrm flipH="1">
            <a:off x="4494772" y="1639861"/>
            <a:ext cx="3063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Heritage Pharmaceuticals: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 million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5BCFE8-5C4E-4D40-A95A-B4B72D9730B1}"/>
              </a:ext>
            </a:extLst>
          </p:cNvPr>
          <p:cNvSpPr txBox="1"/>
          <p:nvPr/>
        </p:nvSpPr>
        <p:spPr>
          <a:xfrm flipH="1">
            <a:off x="7416779" y="1639861"/>
            <a:ext cx="306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ACell*: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 million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18480C8-6BC9-D342-B9B5-609CE4422AA5}"/>
              </a:ext>
            </a:extLst>
          </p:cNvPr>
          <p:cNvSpPr txBox="1"/>
          <p:nvPr/>
        </p:nvSpPr>
        <p:spPr>
          <a:xfrm flipH="1">
            <a:off x="393540" y="3328621"/>
            <a:ext cx="3059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CareFusion: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$3.3 million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B4A1E6E-325E-B440-8818-280563DB01C5}"/>
              </a:ext>
            </a:extLst>
          </p:cNvPr>
          <p:cNvSpPr txBox="1"/>
          <p:nvPr/>
        </p:nvSpPr>
        <p:spPr>
          <a:xfrm flipH="1">
            <a:off x="5863178" y="3328621"/>
            <a:ext cx="3063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Spine</a:t>
            </a:r>
          </a:p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executives: 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 million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2D37E7-827F-439D-9C10-1CF7894F282B}"/>
              </a:ext>
            </a:extLst>
          </p:cNvPr>
          <p:cNvSpPr txBox="1"/>
          <p:nvPr/>
        </p:nvSpPr>
        <p:spPr>
          <a:xfrm flipH="1">
            <a:off x="3126366" y="3328621"/>
            <a:ext cx="306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Mylan: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$30 million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5459B-91C6-4047-B3CE-2B5FDA711287}"/>
              </a:ext>
            </a:extLst>
          </p:cNvPr>
          <p:cNvSpPr txBox="1"/>
          <p:nvPr/>
        </p:nvSpPr>
        <p:spPr>
          <a:xfrm flipH="1">
            <a:off x="8599990" y="3328621"/>
            <a:ext cx="306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ResMed*: </a:t>
            </a:r>
          </a:p>
          <a:p>
            <a:pPr algn="ctr"/>
            <a:r>
              <a:rPr lang="en-US" sz="24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$39.5 million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F1D56D-0AB1-41BA-8452-92BBCB66ED4B}"/>
              </a:ext>
            </a:extLst>
          </p:cNvPr>
          <p:cNvSpPr txBox="1"/>
          <p:nvPr/>
        </p:nvSpPr>
        <p:spPr>
          <a:xfrm flipH="1">
            <a:off x="2960107" y="5133878"/>
            <a:ext cx="624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a CIA</a:t>
            </a:r>
          </a:p>
        </p:txBody>
      </p:sp>
      <p:pic>
        <p:nvPicPr>
          <p:cNvPr id="32" name="Picture 2" descr="Image result for fresenius logo">
            <a:extLst>
              <a:ext uri="{FF2B5EF4-FFF2-40B4-BE49-F238E27FC236}">
                <a16:creationId xmlns:a16="http://schemas.microsoft.com/office/drawing/2014/main" id="{D0D63A1D-BDD3-A94C-B238-D33826E47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5" b="31328"/>
          <a:stretch/>
        </p:blipFill>
        <p:spPr bwMode="auto">
          <a:xfrm>
            <a:off x="410338" y="5964997"/>
            <a:ext cx="1429863" cy="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heritage pharmaceuticals logo">
            <a:extLst>
              <a:ext uri="{FF2B5EF4-FFF2-40B4-BE49-F238E27FC236}">
                <a16:creationId xmlns:a16="http://schemas.microsoft.com/office/drawing/2014/main" id="{8ED058E8-4DFC-6546-9EC0-86BC6CB2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933" y="6004079"/>
            <a:ext cx="1162064" cy="4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3C7817D-5FBD-6147-AFA4-9FA5E447C9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050" y="5993097"/>
            <a:ext cx="1187705" cy="425074"/>
          </a:xfrm>
          <a:prstGeom prst="rect">
            <a:avLst/>
          </a:prstGeom>
        </p:spPr>
      </p:pic>
      <p:pic>
        <p:nvPicPr>
          <p:cNvPr id="35" name="Picture 2" descr="Image result for CareFusion logo image">
            <a:extLst>
              <a:ext uri="{FF2B5EF4-FFF2-40B4-BE49-F238E27FC236}">
                <a16:creationId xmlns:a16="http://schemas.microsoft.com/office/drawing/2014/main" id="{E9BBC7B4-2160-484C-B04B-4808B3D0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231" y="5959338"/>
            <a:ext cx="1607530" cy="5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mylan">
            <a:extLst>
              <a:ext uri="{FF2B5EF4-FFF2-40B4-BE49-F238E27FC236}">
                <a16:creationId xmlns:a16="http://schemas.microsoft.com/office/drawing/2014/main" id="{3B9C8497-2CAF-A84E-A6E3-C85BD2991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572" y="5969727"/>
            <a:ext cx="1315697" cy="54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life spine">
            <a:extLst>
              <a:ext uri="{FF2B5EF4-FFF2-40B4-BE49-F238E27FC236}">
                <a16:creationId xmlns:a16="http://schemas.microsoft.com/office/drawing/2014/main" id="{A5FC7CAA-1A1E-694F-A01C-B67904C23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514" y="5914311"/>
            <a:ext cx="1682968" cy="5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23C6DC-65AB-F745-910C-B57D100816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3952" y="5887978"/>
            <a:ext cx="846164" cy="61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72DC99-BBEE-1945-933A-E358F55EBEC6}"/>
              </a:ext>
            </a:extLst>
          </p:cNvPr>
          <p:cNvGrpSpPr/>
          <p:nvPr/>
        </p:nvGrpSpPr>
        <p:grpSpPr>
          <a:xfrm>
            <a:off x="-1" y="6044124"/>
            <a:ext cx="12188953" cy="813877"/>
            <a:chOff x="-2" y="6044124"/>
            <a:chExt cx="12201144" cy="81387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7CAE55-CB1F-6A43-AA95-F2ECC21A6266}"/>
                </a:ext>
              </a:extLst>
            </p:cNvPr>
            <p:cNvSpPr/>
            <p:nvPr/>
          </p:nvSpPr>
          <p:spPr>
            <a:xfrm rot="5400000">
              <a:off x="5697511" y="354371"/>
              <a:ext cx="806117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9D6FF83-6251-9C47-AD8B-5DE296D7E261}"/>
                </a:ext>
              </a:extLst>
            </p:cNvPr>
            <p:cNvSpPr/>
            <p:nvPr/>
          </p:nvSpPr>
          <p:spPr>
            <a:xfrm>
              <a:off x="0" y="6044124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B5E6FA2-E4E7-4049-AD24-05181AC1FFF1}"/>
              </a:ext>
            </a:extLst>
          </p:cNvPr>
          <p:cNvSpPr txBox="1"/>
          <p:nvPr/>
        </p:nvSpPr>
        <p:spPr>
          <a:xfrm flipH="1">
            <a:off x="1181101" y="2202620"/>
            <a:ext cx="10768262" cy="154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20"/>
              </a:lnSpc>
              <a:tabLst>
                <a:tab pos="2682875" algn="l"/>
              </a:tabLst>
            </a:pPr>
            <a:r>
              <a:rPr lang="en-US" sz="4600" b="1" dirty="0">
                <a:solidFill>
                  <a:srgbClr val="4CC5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sz="4600" dirty="0">
                <a:solidFill>
                  <a:srgbClr val="4CC5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6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46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4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sciences companies; 	</a:t>
            </a:r>
            <a:r>
              <a:rPr lang="en-US" sz="4600" b="1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$750 million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9C44B4-2B30-5046-BB92-134B573B1680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18E7B5-57C6-AC4E-A7BE-94BEDE7E3D2B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0EF2FE-39B7-5044-900E-CA8966CA5B73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A307DC4-41E4-FB47-B265-9EA35343D8CF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ADDE7B3-FE31-044B-B544-D988FB0B1E02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143C6A7-C12B-1843-871D-4A1A39357F11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3359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CIVIL LITIGATION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31899B-E9CD-604E-924B-FB8397A28B9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A05F4B-D2BA-8043-92A9-25D8E8D3B820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8CA89A-46CF-2445-96ED-2801E0910491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75FAC7-DA68-4343-8C52-5C9F219DA2D5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F28C00-288D-5243-BDB9-DCD567318710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0C4E98F-3BF0-4844-AF17-F58BB562D1BA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121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3997233" cy="6048103"/>
          </a:xfrm>
          <a:prstGeom prst="rect">
            <a:avLst/>
          </a:prstGeom>
          <a:solidFill>
            <a:schemeClr val="accent5">
              <a:lumMod val="40000"/>
              <a:lumOff val="6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C9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E12A1-F040-6542-9EBA-960BD0880BDC}"/>
              </a:ext>
            </a:extLst>
          </p:cNvPr>
          <p:cNvSpPr txBox="1"/>
          <p:nvPr/>
        </p:nvSpPr>
        <p:spPr>
          <a:xfrm>
            <a:off x="429768" y="530352"/>
            <a:ext cx="3966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  <a:endParaRPr lang="en-US" sz="2000" spc="12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92C9E7-6B98-5848-A912-217D8A81309F}"/>
              </a:ext>
            </a:extLst>
          </p:cNvPr>
          <p:cNvSpPr/>
          <p:nvPr/>
        </p:nvSpPr>
        <p:spPr>
          <a:xfrm>
            <a:off x="4572001" y="1895064"/>
            <a:ext cx="5818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$775 million to resolve 25,000 Xarelto liability lawsuits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81E27-9885-C845-89B7-16D60C73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09156" y="1047402"/>
            <a:ext cx="2006274" cy="3731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A6B99A-1C98-3F4D-978C-388DE45A2A1E}"/>
              </a:ext>
            </a:extLst>
          </p:cNvPr>
          <p:cNvGrpSpPr/>
          <p:nvPr/>
        </p:nvGrpSpPr>
        <p:grpSpPr>
          <a:xfrm>
            <a:off x="4591300" y="844437"/>
            <a:ext cx="776019" cy="776019"/>
            <a:chOff x="7998304" y="703734"/>
            <a:chExt cx="1103258" cy="11032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DB8E0AD-77B8-BA49-8C67-98EBE3EFF652}"/>
                </a:ext>
              </a:extLst>
            </p:cNvPr>
            <p:cNvSpPr/>
            <p:nvPr/>
          </p:nvSpPr>
          <p:spPr>
            <a:xfrm>
              <a:off x="8007824" y="713254"/>
              <a:ext cx="1084218" cy="10842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BC7DC794-78DF-0C4C-B392-99468AC00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7998304" y="703734"/>
              <a:ext cx="1103258" cy="1103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8E12B36-D6F0-264A-A335-9A64A3DC2D26}"/>
              </a:ext>
            </a:extLst>
          </p:cNvPr>
          <p:cNvSpPr txBox="1"/>
          <p:nvPr/>
        </p:nvSpPr>
        <p:spPr>
          <a:xfrm>
            <a:off x="1566828" y="484753"/>
            <a:ext cx="325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000" b="1" spc="120" dirty="0">
              <a:solidFill>
                <a:schemeClr val="accent1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F98642-1DC4-46AC-BCF5-CB2BF846F1B4}"/>
              </a:ext>
            </a:extLst>
          </p:cNvPr>
          <p:cNvSpPr/>
          <p:nvPr/>
        </p:nvSpPr>
        <p:spPr>
          <a:xfrm>
            <a:off x="371409" y="1977610"/>
            <a:ext cx="28609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class action lawsuits involving purchasers and investors…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7B4DBC-9D2C-7943-9651-0D3852A748C0}"/>
              </a:ext>
            </a:extLst>
          </p:cNvPr>
          <p:cNvSpPr txBox="1"/>
          <p:nvPr/>
        </p:nvSpPr>
        <p:spPr>
          <a:xfrm>
            <a:off x="420308" y="1221791"/>
            <a:ext cx="304086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Settlements with </a:t>
            </a:r>
            <a:r>
              <a:rPr lang="en-US" sz="2200" b="1" spc="120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PURCHASERS</a:t>
            </a:r>
            <a:endParaRPr lang="en-US" sz="2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71139F-B9FC-8C4B-B6A6-EE8EBA390D2D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A33D40-5042-2C41-AAA9-F91FE8F22F5A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1E7F3C-5F0A-6848-AB39-BB332BBC56B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FBC46E5-1557-DE4B-9318-2F9A838C3886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8E523C-789B-694F-AFCA-089A4A78C743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41FE26E-4D24-9B49-9F69-7BFD98C3FB8F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A35784D-064B-4F49-A498-76141388CCA8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5332BBC-F1E1-3C49-9AFE-DDA617EE61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0673" y="2482614"/>
            <a:ext cx="2887591" cy="312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93565"/>
      </p:ext>
    </p:extLst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3997233" cy="6048103"/>
          </a:xfrm>
          <a:prstGeom prst="rect">
            <a:avLst/>
          </a:prstGeom>
          <a:solidFill>
            <a:schemeClr val="accent5">
              <a:lumMod val="40000"/>
              <a:lumOff val="6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C9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92C9E7-6B98-5848-A912-217D8A81309F}"/>
              </a:ext>
            </a:extLst>
          </p:cNvPr>
          <p:cNvSpPr/>
          <p:nvPr/>
        </p:nvSpPr>
        <p:spPr>
          <a:xfrm>
            <a:off x="4572000" y="1679106"/>
            <a:ext cx="6438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$750 million to settle Namenda pay-for-delay case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81E27-9885-C845-89B7-16D60C73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725" y="807080"/>
            <a:ext cx="2541750" cy="6363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E12B36-D6F0-264A-A335-9A64A3DC2D26}"/>
              </a:ext>
            </a:extLst>
          </p:cNvPr>
          <p:cNvSpPr txBox="1"/>
          <p:nvPr/>
        </p:nvSpPr>
        <p:spPr>
          <a:xfrm>
            <a:off x="429768" y="530352"/>
            <a:ext cx="3997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  <a:endParaRPr lang="en-US" sz="2000" b="1" spc="120" dirty="0">
              <a:solidFill>
                <a:schemeClr val="accent1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66A5C3-CE64-8E4A-B23C-34151907F50F}"/>
              </a:ext>
            </a:extLst>
          </p:cNvPr>
          <p:cNvSpPr txBox="1"/>
          <p:nvPr/>
        </p:nvSpPr>
        <p:spPr>
          <a:xfrm>
            <a:off x="420308" y="1221791"/>
            <a:ext cx="304086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Settlements with </a:t>
            </a:r>
            <a:r>
              <a:rPr lang="en-US" sz="2200" b="1" spc="120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PURCHASERS</a:t>
            </a:r>
            <a:endParaRPr lang="en-US" sz="2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AD688B-E4C7-D546-9F01-29FB4E7DC63A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7AB5BF-F968-0E46-9890-ADD0AEB9AE6C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5E88C4C-CE21-8946-AE8E-A7033E4E49D6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A96D14E-B64A-6B40-91E2-B6789784B140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7F9224E-42A9-C545-8DC4-EEF724885C4E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28FED1-08E1-8347-90CA-35115A9890E9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C7862D-1E6C-6547-985E-6850F035637E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36418FC-9630-8942-82B7-9EF2C7A9F1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9154" y="3704929"/>
            <a:ext cx="3892419" cy="23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94844"/>
      </p:ext>
    </p:extLst>
  </p:cSld>
  <p:clrMapOvr>
    <a:masterClrMapping/>
  </p:clrMapOvr>
  <p:transition spd="slow" advClick="0" advTm="3000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3997233" cy="6048103"/>
          </a:xfrm>
          <a:prstGeom prst="rect">
            <a:avLst/>
          </a:prstGeom>
          <a:solidFill>
            <a:schemeClr val="accent5">
              <a:lumMod val="40000"/>
              <a:lumOff val="60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C9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92C9E7-6B98-5848-A912-217D8A81309F}"/>
              </a:ext>
            </a:extLst>
          </p:cNvPr>
          <p:cNvSpPr/>
          <p:nvPr/>
        </p:nvSpPr>
        <p:spPr>
          <a:xfrm>
            <a:off x="7156792" y="1276124"/>
            <a:ext cx="55504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$117 million to settle antitrust allegations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E12B36-D6F0-264A-A335-9A64A3DC2D26}"/>
              </a:ext>
            </a:extLst>
          </p:cNvPr>
          <p:cNvSpPr txBox="1"/>
          <p:nvPr/>
        </p:nvSpPr>
        <p:spPr>
          <a:xfrm>
            <a:off x="429768" y="530352"/>
            <a:ext cx="3997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  <a:endParaRPr lang="en-US" sz="2000" b="1" spc="120" dirty="0">
              <a:solidFill>
                <a:schemeClr val="accent1">
                  <a:lumMod val="5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6418FC-9630-8942-82B7-9EF2C7A9F1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4584" y="3135581"/>
            <a:ext cx="3075046" cy="23692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917B30-BA94-6145-8890-CB40FEC19D01}"/>
              </a:ext>
            </a:extLst>
          </p:cNvPr>
          <p:cNvSpPr txBox="1"/>
          <p:nvPr/>
        </p:nvSpPr>
        <p:spPr>
          <a:xfrm>
            <a:off x="420308" y="1221791"/>
            <a:ext cx="304086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Settlements with </a:t>
            </a:r>
            <a:r>
              <a:rPr lang="en-US" sz="2200" b="1" spc="120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PURCHASERS</a:t>
            </a:r>
            <a:endParaRPr lang="en-US" sz="2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9FEED0-000E-1F45-9B5D-6D0C6221E7C5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5B3FE3-3F67-2849-AF84-897DF308670B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FC078B-892E-EB46-AA09-FF6E4B5C3C37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A4EBD31-57D0-4A49-A57E-9F32B057634E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2F9C209-C637-514A-A7F0-CBDB2C2D5848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28FFED6-9505-5848-9F95-FB9C18E0B1BC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AF9B6A2-6A3F-AC4F-96CE-9926E00BDA63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16" name="Picture 2" descr="Image result for celgene">
            <a:extLst>
              <a:ext uri="{FF2B5EF4-FFF2-40B4-BE49-F238E27FC236}">
                <a16:creationId xmlns:a16="http://schemas.microsoft.com/office/drawing/2014/main" id="{5772A849-67E4-2D4F-A013-6F2415F1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9768" y="1049402"/>
            <a:ext cx="1702026" cy="14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568584"/>
      </p:ext>
    </p:extLst>
  </p:cSld>
  <p:clrMapOvr>
    <a:masterClrMapping/>
  </p:clrMapOvr>
  <p:transition spd="slow" advClick="0" advTm="3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488A379-276D-8F4C-86C8-BC24815A8E0F}"/>
              </a:ext>
            </a:extLst>
          </p:cNvPr>
          <p:cNvSpPr/>
          <p:nvPr/>
        </p:nvSpPr>
        <p:spPr>
          <a:xfrm>
            <a:off x="1" y="0"/>
            <a:ext cx="3997233" cy="6048103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C9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DD1077-69FD-3941-9F8E-82DCFC3EE067}"/>
              </a:ext>
            </a:extLst>
          </p:cNvPr>
          <p:cNvSpPr/>
          <p:nvPr/>
        </p:nvSpPr>
        <p:spPr>
          <a:xfrm>
            <a:off x="6493398" y="2373596"/>
            <a:ext cx="5069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$315 million to settle pay-for-delay with Genzyme shareholders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13D0FF-C579-9C47-BC70-650D55DE9B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212" y="3199446"/>
            <a:ext cx="3504018" cy="23881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8BAA22-5691-4251-9CDD-C65290D0BA46}"/>
              </a:ext>
            </a:extLst>
          </p:cNvPr>
          <p:cNvSpPr txBox="1"/>
          <p:nvPr/>
        </p:nvSpPr>
        <p:spPr>
          <a:xfrm>
            <a:off x="429768" y="530352"/>
            <a:ext cx="3997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  <a:endParaRPr lang="en-US" sz="2000" b="1" spc="12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6D29A2-FC5C-2A4A-82C2-2B98864169EC}"/>
              </a:ext>
            </a:extLst>
          </p:cNvPr>
          <p:cNvSpPr txBox="1"/>
          <p:nvPr/>
        </p:nvSpPr>
        <p:spPr>
          <a:xfrm>
            <a:off x="420308" y="1221791"/>
            <a:ext cx="304086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Settlements with </a:t>
            </a:r>
            <a:r>
              <a:rPr lang="en-US" sz="2200" b="1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INVESTORS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F03EA9-C13A-254B-860B-D8588E4B8D0B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F71F70-A37A-D34F-9B25-ACC7A35D27A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F57C109-2BE2-F242-9E82-6F40DE850562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D1775A-CB99-CB43-BA39-342E6ABCADD3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3E8B8A6-EC55-554C-B403-57E9D0255227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3795F33-061D-FE4A-BA43-FD9CE680A95C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A5B9BA5-AC00-0246-87B9-5EA19325BCA1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887D8A9E-E13F-FD4D-862D-EB316A2A0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8673" y="990833"/>
            <a:ext cx="1356284" cy="107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1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488A379-276D-8F4C-86C8-BC24815A8E0F}"/>
              </a:ext>
            </a:extLst>
          </p:cNvPr>
          <p:cNvSpPr/>
          <p:nvPr/>
        </p:nvSpPr>
        <p:spPr>
          <a:xfrm>
            <a:off x="1" y="0"/>
            <a:ext cx="3997233" cy="6048103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C9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DD1077-69FD-3941-9F8E-82DCFC3EE067}"/>
              </a:ext>
            </a:extLst>
          </p:cNvPr>
          <p:cNvSpPr/>
          <p:nvPr/>
        </p:nvSpPr>
        <p:spPr>
          <a:xfrm>
            <a:off x="6518365" y="1655044"/>
            <a:ext cx="5133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$74 million to resolve data integrity allegations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62FB46-D68B-4DF6-946D-E3F5BD0E2D69}"/>
              </a:ext>
            </a:extLst>
          </p:cNvPr>
          <p:cNvSpPr txBox="1"/>
          <p:nvPr/>
        </p:nvSpPr>
        <p:spPr>
          <a:xfrm>
            <a:off x="429768" y="530352"/>
            <a:ext cx="3997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  <a:endParaRPr lang="en-US" sz="2000" b="1" spc="12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1418CC-C76D-1A4B-8F24-D09DEFD53B1D}"/>
              </a:ext>
            </a:extLst>
          </p:cNvPr>
          <p:cNvSpPr txBox="1"/>
          <p:nvPr/>
        </p:nvSpPr>
        <p:spPr>
          <a:xfrm>
            <a:off x="420308" y="1221791"/>
            <a:ext cx="304086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Settlements with </a:t>
            </a:r>
            <a:r>
              <a:rPr lang="en-US" sz="2200" b="1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INVESTORS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28AF59-3F91-FE4C-B289-CECBE45DF2AF}"/>
              </a:ext>
            </a:extLst>
          </p:cNvPr>
          <p:cNvCxnSpPr>
            <a:cxnSpLocks/>
          </p:cNvCxnSpPr>
          <p:nvPr/>
        </p:nvCxnSpPr>
        <p:spPr>
          <a:xfrm>
            <a:off x="514795" y="887292"/>
            <a:ext cx="42110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E20795-DBBB-9E45-A3C1-EDC9269EA081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8A8C22-31B0-6048-BE0D-B64DFAEEC4B5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DF5010D-2438-C248-A62C-0A64E1C25F54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CC646AA-5CF3-6342-9FFF-F212727A1BA9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D046DF-1CF9-3546-969E-C88AA7AB9180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4768699-1A6A-654A-B9FB-4C0A976B10CA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3AEBF5EC-F4D8-FD41-8420-6551AB5A0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36"/>
          <a:stretch/>
        </p:blipFill>
        <p:spPr bwMode="auto">
          <a:xfrm>
            <a:off x="6589342" y="478867"/>
            <a:ext cx="2351317" cy="101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EB24B0-0CDA-B840-8E58-C5BF00D347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040" y="2257623"/>
            <a:ext cx="3931921" cy="31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01436"/>
      </p:ext>
    </p:extLst>
  </p:cSld>
  <p:clrMapOvr>
    <a:masterClrMapping/>
  </p:clrMapOvr>
  <p:transition spd="slow" advClick="0" advTm="3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287D3-D7CA-B04D-BD3B-CD7B9E7D5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759"/>
          <a:stretch/>
        </p:blipFill>
        <p:spPr>
          <a:xfrm>
            <a:off x="0" y="0"/>
            <a:ext cx="420624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1FAE5-E0C5-6944-9E09-F37F005ED41E}"/>
              </a:ext>
            </a:extLst>
          </p:cNvPr>
          <p:cNvSpPr/>
          <p:nvPr/>
        </p:nvSpPr>
        <p:spPr>
          <a:xfrm>
            <a:off x="4971732" y="2237619"/>
            <a:ext cx="6422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Co-pay settlements with 3 foundations and 6 manufacturers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C033E0-9221-6E47-B4EF-D8AEBB23DBDE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26055A-C39C-9348-BCF7-6A12F3B666F5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73B874-B899-0743-8CB4-4AD03F98C39B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B807444-E8F4-B34B-9D56-3E1E987C73F0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A3E501E-ED5D-E941-8330-898D1D13F99C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65335-3E0A-344A-9B8C-A4C96F3B7351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8115940"/>
      </p:ext>
    </p:extLst>
  </p:cSld>
  <p:clrMapOvr>
    <a:masterClrMapping/>
  </p:clrMapOvr>
  <p:transition spd="slow" advClick="0" advTm="3250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488A379-276D-8F4C-86C8-BC24815A8E0F}"/>
              </a:ext>
            </a:extLst>
          </p:cNvPr>
          <p:cNvSpPr/>
          <p:nvPr/>
        </p:nvSpPr>
        <p:spPr>
          <a:xfrm>
            <a:off x="1" y="-37323"/>
            <a:ext cx="3997233" cy="61493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C9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DD1077-69FD-3941-9F8E-82DCFC3EE067}"/>
              </a:ext>
            </a:extLst>
          </p:cNvPr>
          <p:cNvSpPr/>
          <p:nvPr/>
        </p:nvSpPr>
        <p:spPr>
          <a:xfrm>
            <a:off x="4297679" y="1624447"/>
            <a:ext cx="530352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25" indent="-2381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 billion in Risperdal lawsuit…cut by judge to $6.8 million (Jan 2020)</a:t>
            </a:r>
          </a:p>
          <a:p>
            <a:pPr marL="238125" indent="-2381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verdicts in mesh and talc-based product lawsuits</a:t>
            </a:r>
          </a:p>
          <a:p>
            <a:pPr marL="238125" indent="-2381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to appeal…</a:t>
            </a:r>
          </a:p>
          <a:p>
            <a:pPr marL="349250" indent="-3492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64A468-DE90-914D-83EC-D98D0A9D4BD3}"/>
              </a:ext>
            </a:extLst>
          </p:cNvPr>
          <p:cNvSpPr/>
          <p:nvPr/>
        </p:nvSpPr>
        <p:spPr>
          <a:xfrm>
            <a:off x="417815" y="888525"/>
            <a:ext cx="23253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rgbClr val="002060"/>
              </a:buClr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J&amp;J loses civil cases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8ADE636-6372-E34B-A3BE-27C270716348}"/>
              </a:ext>
            </a:extLst>
          </p:cNvPr>
          <p:cNvSpPr txBox="1">
            <a:spLocks/>
          </p:cNvSpPr>
          <p:nvPr/>
        </p:nvSpPr>
        <p:spPr>
          <a:xfrm>
            <a:off x="4297680" y="4368437"/>
            <a:ext cx="7397931" cy="1143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charset="0"/>
              <a:buChar char="•"/>
              <a:defRPr lang="en-US" sz="20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C5F"/>
              </a:buClr>
              <a:buSzPct val="70000"/>
              <a:buFont typeface="Courier New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Separately, agrees to pay $1 billion to resolve defective Pinnacle hip cases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037642-D1AF-0E4A-8B8A-BFD522B759BE}"/>
              </a:ext>
            </a:extLst>
          </p:cNvPr>
          <p:cNvSpPr txBox="1"/>
          <p:nvPr/>
        </p:nvSpPr>
        <p:spPr>
          <a:xfrm>
            <a:off x="433281" y="533093"/>
            <a:ext cx="2073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pic>
        <p:nvPicPr>
          <p:cNvPr id="3" name="Picture 2" descr="A picture containing scale&#10;&#10;Description automatically generated">
            <a:extLst>
              <a:ext uri="{FF2B5EF4-FFF2-40B4-BE49-F238E27FC236}">
                <a16:creationId xmlns:a16="http://schemas.microsoft.com/office/drawing/2014/main" id="{AEB3151C-99BA-7842-8BBD-FC79230D5C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8371" y="530134"/>
            <a:ext cx="2543629" cy="231907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821D214-E26F-8042-8FB0-3C05499A22FB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56F0908-267D-C149-BD44-73B4468D512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F2F97C9-F18F-3C4D-8D81-B964721EA66C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B9609BE-D3EC-A84B-B2E5-D467E144B0D4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71C27D-7230-FC47-AAF0-EB8443FDEFA1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85C1102-B553-9645-83DD-0E51234CE347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02B80F-17A8-0142-BA33-D0E7519AA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508" y="957374"/>
            <a:ext cx="2698677" cy="50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9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4500">
        <p14:switch dir="r"/>
      </p:transition>
    </mc:Choice>
    <mc:Fallback xmlns="">
      <p:transition spd="slow" advClick="0" advTm="1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042230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OPIOIDS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225BA4-D7F8-4281-A8B0-F1E48F194384}"/>
              </a:ext>
            </a:extLst>
          </p:cNvPr>
          <p:cNvSpPr txBox="1"/>
          <p:nvPr/>
        </p:nvSpPr>
        <p:spPr>
          <a:xfrm>
            <a:off x="937274" y="3418677"/>
            <a:ext cx="109479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scrutiny at all levels of government…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0A1FD-AB66-421D-9E93-8E8EB846B3AB}"/>
              </a:ext>
            </a:extLst>
          </p:cNvPr>
          <p:cNvSpPr txBox="1"/>
          <p:nvPr/>
        </p:nvSpPr>
        <p:spPr>
          <a:xfrm>
            <a:off x="937274" y="4014782"/>
            <a:ext cx="78131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Leaving some manufacturers bankrupt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854EF4-47C7-F545-8B48-957854E503EB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7A1570-2ABB-F44C-BB28-84B7FE497056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2E4F47B-DCF1-FF44-9FA2-038A40D5BB40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D8736E8-6059-EC4F-B681-12E0E8DC5214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0FDE236-3EB3-3341-952A-A60AD6E35747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B822A1E-A7D1-944A-B0D9-C009A6189CA7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986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C01B3D2-FF1D-9A44-BDEA-4CC4AA31E865}"/>
              </a:ext>
            </a:extLst>
          </p:cNvPr>
          <p:cNvCxnSpPr>
            <a:cxnSpLocks/>
            <a:stCxn id="33" idx="6"/>
          </p:cNvCxnSpPr>
          <p:nvPr/>
        </p:nvCxnSpPr>
        <p:spPr>
          <a:xfrm>
            <a:off x="6365422" y="2863036"/>
            <a:ext cx="2743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46D04276-F645-C24B-9561-5EDDAB48B654}"/>
              </a:ext>
            </a:extLst>
          </p:cNvPr>
          <p:cNvSpPr/>
          <p:nvPr/>
        </p:nvSpPr>
        <p:spPr>
          <a:xfrm>
            <a:off x="9002703" y="2771596"/>
            <a:ext cx="182880" cy="1828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5A61E05-AF8A-2240-A9D1-2D6D6B4D834B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603182" y="2863036"/>
            <a:ext cx="2759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0971CDE-B4A4-D040-B828-D7993C411557}"/>
              </a:ext>
            </a:extLst>
          </p:cNvPr>
          <p:cNvSpPr/>
          <p:nvPr/>
        </p:nvSpPr>
        <p:spPr>
          <a:xfrm>
            <a:off x="0" y="5760721"/>
            <a:ext cx="12188952" cy="326570"/>
          </a:xfrm>
          <a:prstGeom prst="rect">
            <a:avLst/>
          </a:prstGeom>
          <a:solidFill>
            <a:schemeClr val="bg1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95D51-C371-A74B-9434-C63EF23335AB}"/>
              </a:ext>
            </a:extLst>
          </p:cNvPr>
          <p:cNvSpPr txBox="1"/>
          <p:nvPr/>
        </p:nvSpPr>
        <p:spPr>
          <a:xfrm>
            <a:off x="3286056" y="3122068"/>
            <a:ext cx="20095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lvl="0" indent="-115888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$225 million</a:t>
            </a:r>
          </a:p>
          <a:p>
            <a:pPr marL="115888" lvl="0" indent="-115888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F9144-3573-FD48-9EDB-776C70CDF193}"/>
              </a:ext>
            </a:extLst>
          </p:cNvPr>
          <p:cNvSpPr txBox="1"/>
          <p:nvPr/>
        </p:nvSpPr>
        <p:spPr>
          <a:xfrm>
            <a:off x="8976579" y="3051052"/>
            <a:ext cx="274217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Kapoor sentenced to 5.5 years; other execs 2-3 years</a:t>
            </a:r>
          </a:p>
          <a:p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(Jan 2020)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C60EF9-8ED3-7344-9C29-ABC61997A433}"/>
              </a:ext>
            </a:extLst>
          </p:cNvPr>
          <p:cNvSpPr txBox="1"/>
          <p:nvPr/>
        </p:nvSpPr>
        <p:spPr>
          <a:xfrm>
            <a:off x="6157132" y="3156709"/>
            <a:ext cx="2087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 for bankruptcy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56C2029-2F67-7E42-B32C-39AA03BB6DA5}"/>
              </a:ext>
            </a:extLst>
          </p:cNvPr>
          <p:cNvSpPr/>
          <p:nvPr/>
        </p:nvSpPr>
        <p:spPr>
          <a:xfrm>
            <a:off x="542221" y="2771596"/>
            <a:ext cx="182880" cy="1828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5226B-103D-E04A-9733-0EA96CC686FD}"/>
              </a:ext>
            </a:extLst>
          </p:cNvPr>
          <p:cNvSpPr txBox="1"/>
          <p:nvPr/>
        </p:nvSpPr>
        <p:spPr>
          <a:xfrm>
            <a:off x="503033" y="3187218"/>
            <a:ext cx="22613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 </a:t>
            </a:r>
          </a:p>
          <a:p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Kapoor and execs found guilty on several charges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EF55BC-FC36-0440-AD96-078302F36CA2}"/>
              </a:ext>
            </a:extLst>
          </p:cNvPr>
          <p:cNvCxnSpPr>
            <a:cxnSpLocks/>
            <a:stCxn id="31" idx="6"/>
            <a:endCxn id="33" idx="2"/>
          </p:cNvCxnSpPr>
          <p:nvPr/>
        </p:nvCxnSpPr>
        <p:spPr>
          <a:xfrm>
            <a:off x="3545261" y="2863036"/>
            <a:ext cx="265176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E841CA4-8EFF-8442-A37B-6FF78536BC49}"/>
              </a:ext>
            </a:extLst>
          </p:cNvPr>
          <p:cNvSpPr/>
          <p:nvPr/>
        </p:nvSpPr>
        <p:spPr>
          <a:xfrm>
            <a:off x="6182543" y="2771596"/>
            <a:ext cx="182880" cy="182880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4D434D9-47A4-344F-9904-1DC14BDE78DD}"/>
              </a:ext>
            </a:extLst>
          </p:cNvPr>
          <p:cNvSpPr/>
          <p:nvPr/>
        </p:nvSpPr>
        <p:spPr>
          <a:xfrm>
            <a:off x="3362382" y="2771596"/>
            <a:ext cx="182880" cy="1828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530367-345F-414D-A44A-2BF1C8C71021}"/>
              </a:ext>
            </a:extLst>
          </p:cNvPr>
          <p:cNvSpPr txBox="1"/>
          <p:nvPr/>
        </p:nvSpPr>
        <p:spPr>
          <a:xfrm>
            <a:off x="433281" y="533093"/>
            <a:ext cx="2073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922AC1-2D33-A94A-99EC-A045B1B95F85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5355927-37E3-7742-8C56-834B7728CE0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5B8A484-8D7D-2044-B960-ECBB4F6494AF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3D81105-705F-ED4E-A9AC-EA4B59CF9C2F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1052FDA-2DCD-C84F-AF45-303C60647087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E835BE8-8919-6A46-904B-E06EF69F5A13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22" name="Picture 2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ADDBEABB-2D5B-5E44-A245-7E61223879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73" y="969918"/>
            <a:ext cx="2104679" cy="8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99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9" grpId="0"/>
      <p:bldP spid="19" grpId="1"/>
      <p:bldP spid="20" grpId="0"/>
      <p:bldP spid="21" grpId="0"/>
      <p:bldP spid="21" grpId="1"/>
      <p:bldP spid="23" grpId="0" animBg="1"/>
      <p:bldP spid="28" grpId="0"/>
      <p:bldP spid="28" grpId="1"/>
      <p:bldP spid="33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5A61E05-AF8A-2240-A9D1-2D6D6B4D834B}"/>
              </a:ext>
            </a:extLst>
          </p:cNvPr>
          <p:cNvCxnSpPr/>
          <p:nvPr/>
        </p:nvCxnSpPr>
        <p:spPr>
          <a:xfrm>
            <a:off x="4313358" y="2863036"/>
            <a:ext cx="36576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F12926-CB4C-A442-A069-FAAF94F7A26E}"/>
              </a:ext>
            </a:extLst>
          </p:cNvPr>
          <p:cNvCxnSpPr>
            <a:cxnSpLocks/>
          </p:cNvCxnSpPr>
          <p:nvPr/>
        </p:nvCxnSpPr>
        <p:spPr>
          <a:xfrm>
            <a:off x="692331" y="2863036"/>
            <a:ext cx="36576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0971CDE-B4A4-D040-B828-D7993C411557}"/>
              </a:ext>
            </a:extLst>
          </p:cNvPr>
          <p:cNvSpPr/>
          <p:nvPr/>
        </p:nvSpPr>
        <p:spPr>
          <a:xfrm>
            <a:off x="0" y="5760721"/>
            <a:ext cx="12188952" cy="326570"/>
          </a:xfrm>
          <a:prstGeom prst="rect">
            <a:avLst/>
          </a:prstGeom>
          <a:solidFill>
            <a:schemeClr val="bg1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125B1-48B8-9C42-9BBB-ABB84AC9BD26}"/>
              </a:ext>
            </a:extLst>
          </p:cNvPr>
          <p:cNvSpPr txBox="1"/>
          <p:nvPr/>
        </p:nvSpPr>
        <p:spPr>
          <a:xfrm>
            <a:off x="550816" y="3187218"/>
            <a:ext cx="28058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Tentative agreement with state and local governments for $12 billion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95D51-C371-A74B-9434-C63EF23335AB}"/>
              </a:ext>
            </a:extLst>
          </p:cNvPr>
          <p:cNvSpPr txBox="1"/>
          <p:nvPr/>
        </p:nvSpPr>
        <p:spPr>
          <a:xfrm>
            <a:off x="7855037" y="3122068"/>
            <a:ext cx="200950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0" indent="-12700"/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Restructures into public benefit trust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0F51E0-96CF-A943-8421-B84874286D47}"/>
              </a:ext>
            </a:extLst>
          </p:cNvPr>
          <p:cNvSpPr/>
          <p:nvPr/>
        </p:nvSpPr>
        <p:spPr>
          <a:xfrm>
            <a:off x="561703" y="2771596"/>
            <a:ext cx="182880" cy="1828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56C2029-2F67-7E42-B32C-39AA03BB6DA5}"/>
              </a:ext>
            </a:extLst>
          </p:cNvPr>
          <p:cNvSpPr/>
          <p:nvPr/>
        </p:nvSpPr>
        <p:spPr>
          <a:xfrm>
            <a:off x="4241027" y="2771596"/>
            <a:ext cx="182880" cy="182880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5226B-103D-E04A-9733-0EA96CC686FD}"/>
              </a:ext>
            </a:extLst>
          </p:cNvPr>
          <p:cNvSpPr txBox="1"/>
          <p:nvPr/>
        </p:nvSpPr>
        <p:spPr>
          <a:xfrm>
            <a:off x="4195683" y="3187218"/>
            <a:ext cx="20005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 for bankruptcy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4D434D9-47A4-344F-9904-1DC14BDE78DD}"/>
              </a:ext>
            </a:extLst>
          </p:cNvPr>
          <p:cNvSpPr/>
          <p:nvPr/>
        </p:nvSpPr>
        <p:spPr>
          <a:xfrm>
            <a:off x="7939625" y="2771596"/>
            <a:ext cx="182880" cy="1828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15E6FA-0129-2149-B6FC-8BA6971E7A7D}"/>
              </a:ext>
            </a:extLst>
          </p:cNvPr>
          <p:cNvSpPr txBox="1"/>
          <p:nvPr/>
        </p:nvSpPr>
        <p:spPr>
          <a:xfrm>
            <a:off x="433281" y="533093"/>
            <a:ext cx="2073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49F56B-C922-6544-BD4A-E898C22010EC}"/>
              </a:ext>
            </a:extLst>
          </p:cNvPr>
          <p:cNvSpPr txBox="1"/>
          <p:nvPr/>
        </p:nvSpPr>
        <p:spPr>
          <a:xfrm>
            <a:off x="8305737" y="1224472"/>
            <a:ext cx="355059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Sackler family pays    $4.5 billion, states continue to pursue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A4350A-C972-B348-9778-3D1486F7CB6D}"/>
              </a:ext>
            </a:extLst>
          </p:cNvPr>
          <p:cNvCxnSpPr>
            <a:cxnSpLocks/>
          </p:cNvCxnSpPr>
          <p:nvPr/>
        </p:nvCxnSpPr>
        <p:spPr>
          <a:xfrm>
            <a:off x="3260034" y="1447800"/>
            <a:ext cx="4754880" cy="0"/>
          </a:xfrm>
          <a:prstGeom prst="line">
            <a:avLst/>
          </a:prstGeom>
          <a:ln w="28575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0FCC3BE-9EB0-1C4C-ACE6-693DA5BBB37A}"/>
              </a:ext>
            </a:extLst>
          </p:cNvPr>
          <p:cNvSpPr/>
          <p:nvPr/>
        </p:nvSpPr>
        <p:spPr>
          <a:xfrm>
            <a:off x="7939625" y="1356360"/>
            <a:ext cx="182880" cy="1828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F94813-449D-ED44-BE31-E65D39494B16}"/>
              </a:ext>
            </a:extLst>
          </p:cNvPr>
          <p:cNvSpPr txBox="1"/>
          <p:nvPr/>
        </p:nvSpPr>
        <p:spPr>
          <a:xfrm>
            <a:off x="5239360" y="1295400"/>
            <a:ext cx="7386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spc="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048A72-7B5D-A145-80C7-DD4224B55ADE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3DEE499-10F8-064F-A517-E504C2AE166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F2D42F-E125-B24F-B18E-D2864A802327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4A4AA88-8520-F544-85B9-63D8040D8AEF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7E15F57-4B43-5840-B967-ABFFE1FC8B06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F60C481-EFCB-6C44-B869-5AA72FF24641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6E20F78-8CD6-484F-B9F0-91B0442E14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99" y="961813"/>
            <a:ext cx="2356830" cy="8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9" grpId="1"/>
      <p:bldP spid="23" grpId="0" animBg="1"/>
      <p:bldP spid="28" grpId="0"/>
      <p:bldP spid="28" grpId="1"/>
      <p:bldP spid="31" grpId="0" animBg="1"/>
      <p:bldP spid="40" grpId="0"/>
      <p:bldP spid="42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0971CDE-B4A4-D040-B828-D7993C411557}"/>
              </a:ext>
            </a:extLst>
          </p:cNvPr>
          <p:cNvSpPr/>
          <p:nvPr/>
        </p:nvSpPr>
        <p:spPr>
          <a:xfrm>
            <a:off x="0" y="5760721"/>
            <a:ext cx="12188952" cy="326570"/>
          </a:xfrm>
          <a:prstGeom prst="rect">
            <a:avLst/>
          </a:prstGeom>
          <a:solidFill>
            <a:schemeClr val="bg1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125B1-48B8-9C42-9BBB-ABB84AC9BD26}"/>
              </a:ext>
            </a:extLst>
          </p:cNvPr>
          <p:cNvSpPr txBox="1"/>
          <p:nvPr/>
        </p:nvSpPr>
        <p:spPr>
          <a:xfrm>
            <a:off x="1006531" y="3129554"/>
            <a:ext cx="2819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Pays $1.4 billion settlement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F74E2F2-2225-B948-B1D1-60A66D734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1721" y="1637573"/>
            <a:ext cx="2366196" cy="10342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2B7D9F1-57C1-4E43-8B2E-EDEFAC198F6C}"/>
              </a:ext>
            </a:extLst>
          </p:cNvPr>
          <p:cNvSpPr txBox="1"/>
          <p:nvPr/>
        </p:nvSpPr>
        <p:spPr>
          <a:xfrm>
            <a:off x="5278085" y="3129554"/>
            <a:ext cx="161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aside $4 billion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7756F22-CD32-4444-A05E-E99A3EF3E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866963" y="2118583"/>
            <a:ext cx="2482962" cy="4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B892CF8-C1BA-184A-938F-CC0D9374A7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48924" y="2048965"/>
            <a:ext cx="1460888" cy="51131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2205B48-C85D-8D46-8FB0-23850B32F84B}"/>
              </a:ext>
            </a:extLst>
          </p:cNvPr>
          <p:cNvSpPr txBox="1"/>
          <p:nvPr/>
        </p:nvSpPr>
        <p:spPr>
          <a:xfrm>
            <a:off x="8636672" y="3129554"/>
            <a:ext cx="2324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buClr>
                <a:srgbClr val="002060"/>
              </a:buClr>
              <a:buSzPct val="100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aside $646 million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BAFC66-D9C9-DB4E-A546-C83F0EC4A29B}"/>
              </a:ext>
            </a:extLst>
          </p:cNvPr>
          <p:cNvSpPr txBox="1"/>
          <p:nvPr/>
        </p:nvSpPr>
        <p:spPr>
          <a:xfrm>
            <a:off x="433281" y="533093"/>
            <a:ext cx="2073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7D549-0D27-324E-A591-0AD2EF053CBA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53B28D-45D7-FA43-8080-8DFC3D7538EC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F6A898-8763-5B4F-84B4-B6153D2E3A20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1A32FB2-6AE5-E449-AF33-8EEA0211F0FC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4EC0EF9-5BA8-2C4B-BEF5-4B1590732F25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A09A049-B54F-4043-BCE4-2C0305FFCB96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28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250">
        <p:blinds dir="vert"/>
      </p:transition>
    </mc:Choice>
    <mc:Fallback xmlns="">
      <p:transition spd="slow" advClick="0" advTm="825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CAC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4" grpId="1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0971CDE-B4A4-D040-B828-D7993C411557}"/>
              </a:ext>
            </a:extLst>
          </p:cNvPr>
          <p:cNvSpPr/>
          <p:nvPr/>
        </p:nvSpPr>
        <p:spPr>
          <a:xfrm>
            <a:off x="0" y="5760721"/>
            <a:ext cx="12188952" cy="326570"/>
          </a:xfrm>
          <a:prstGeom prst="rect">
            <a:avLst/>
          </a:prstGeom>
          <a:solidFill>
            <a:schemeClr val="bg1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6FB12C-272E-4247-9260-9B4A85F1CAEF}"/>
              </a:ext>
            </a:extLst>
          </p:cNvPr>
          <p:cNvSpPr txBox="1"/>
          <p:nvPr/>
        </p:nvSpPr>
        <p:spPr>
          <a:xfrm>
            <a:off x="1163340" y="512064"/>
            <a:ext cx="3674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spc="120" dirty="0">
                <a:solidFill>
                  <a:schemeClr val="accent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STATE SETTLEMENTS</a:t>
            </a:r>
            <a:endParaRPr lang="en-US" sz="1200" spc="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EC399B0-1CA7-2F43-A08D-B85D65253BC4}"/>
              </a:ext>
            </a:extLst>
          </p:cNvPr>
          <p:cNvSpPr/>
          <p:nvPr/>
        </p:nvSpPr>
        <p:spPr>
          <a:xfrm>
            <a:off x="218516" y="3742753"/>
            <a:ext cx="2956269" cy="1569154"/>
          </a:xfrm>
          <a:custGeom>
            <a:avLst/>
            <a:gdLst>
              <a:gd name="connsiteX0" fmla="*/ 146838 w 1246454"/>
              <a:gd name="connsiteY0" fmla="*/ 10846 h 661604"/>
              <a:gd name="connsiteX1" fmla="*/ 7509 w 1246454"/>
              <a:gd name="connsiteY1" fmla="*/ 0 h 661604"/>
              <a:gd name="connsiteX2" fmla="*/ 0 w 1246454"/>
              <a:gd name="connsiteY2" fmla="*/ 91774 h 661604"/>
              <a:gd name="connsiteX3" fmla="*/ 171033 w 1246454"/>
              <a:gd name="connsiteY3" fmla="*/ 101785 h 661604"/>
              <a:gd name="connsiteX4" fmla="*/ 438845 w 1246454"/>
              <a:gd name="connsiteY4" fmla="*/ 112631 h 661604"/>
              <a:gd name="connsiteX5" fmla="*/ 419656 w 1246454"/>
              <a:gd name="connsiteY5" fmla="*/ 316202 h 661604"/>
              <a:gd name="connsiteX6" fmla="*/ 415485 w 1246454"/>
              <a:gd name="connsiteY6" fmla="*/ 464709 h 661604"/>
              <a:gd name="connsiteX7" fmla="*/ 417153 w 1246454"/>
              <a:gd name="connsiteY7" fmla="*/ 478058 h 661604"/>
              <a:gd name="connsiteX8" fmla="*/ 453028 w 1246454"/>
              <a:gd name="connsiteY8" fmla="*/ 508927 h 661604"/>
              <a:gd name="connsiteX9" fmla="*/ 470549 w 1246454"/>
              <a:gd name="connsiteY9" fmla="*/ 518104 h 661604"/>
              <a:gd name="connsiteX10" fmla="*/ 476389 w 1246454"/>
              <a:gd name="connsiteY10" fmla="*/ 516436 h 661604"/>
              <a:gd name="connsiteX11" fmla="*/ 482229 w 1246454"/>
              <a:gd name="connsiteY11" fmla="*/ 498915 h 661604"/>
              <a:gd name="connsiteX12" fmla="*/ 493910 w 1246454"/>
              <a:gd name="connsiteY12" fmla="*/ 513933 h 661604"/>
              <a:gd name="connsiteX13" fmla="*/ 511430 w 1246454"/>
              <a:gd name="connsiteY13" fmla="*/ 513933 h 661604"/>
              <a:gd name="connsiteX14" fmla="*/ 511430 w 1246454"/>
              <a:gd name="connsiteY14" fmla="*/ 502252 h 661604"/>
              <a:gd name="connsiteX15" fmla="*/ 533956 w 1246454"/>
              <a:gd name="connsiteY15" fmla="*/ 513933 h 661604"/>
              <a:gd name="connsiteX16" fmla="*/ 529785 w 1246454"/>
              <a:gd name="connsiteY16" fmla="*/ 546471 h 661604"/>
              <a:gd name="connsiteX17" fmla="*/ 563991 w 1246454"/>
              <a:gd name="connsiteY17" fmla="*/ 548139 h 661604"/>
              <a:gd name="connsiteX18" fmla="*/ 584849 w 1246454"/>
              <a:gd name="connsiteY18" fmla="*/ 557317 h 661604"/>
              <a:gd name="connsiteX19" fmla="*/ 619056 w 1246454"/>
              <a:gd name="connsiteY19" fmla="*/ 563157 h 661604"/>
              <a:gd name="connsiteX20" fmla="*/ 639913 w 1246454"/>
              <a:gd name="connsiteY20" fmla="*/ 578174 h 661604"/>
              <a:gd name="connsiteX21" fmla="*/ 659102 w 1246454"/>
              <a:gd name="connsiteY21" fmla="*/ 560654 h 661604"/>
              <a:gd name="connsiteX22" fmla="*/ 687469 w 1246454"/>
              <a:gd name="connsiteY22" fmla="*/ 566494 h 661604"/>
              <a:gd name="connsiteX23" fmla="*/ 708327 w 1246454"/>
              <a:gd name="connsiteY23" fmla="*/ 594860 h 661604"/>
              <a:gd name="connsiteX24" fmla="*/ 715835 w 1246454"/>
              <a:gd name="connsiteY24" fmla="*/ 594860 h 661604"/>
              <a:gd name="connsiteX25" fmla="*/ 715835 w 1246454"/>
              <a:gd name="connsiteY25" fmla="*/ 614050 h 661604"/>
              <a:gd name="connsiteX26" fmla="*/ 735024 w 1246454"/>
              <a:gd name="connsiteY26" fmla="*/ 619890 h 661604"/>
              <a:gd name="connsiteX27" fmla="*/ 754213 w 1246454"/>
              <a:gd name="connsiteY27" fmla="*/ 600701 h 661604"/>
              <a:gd name="connsiteX28" fmla="*/ 769231 w 1246454"/>
              <a:gd name="connsiteY28" fmla="*/ 606541 h 661604"/>
              <a:gd name="connsiteX29" fmla="*/ 790088 w 1246454"/>
              <a:gd name="connsiteY29" fmla="*/ 606541 h 661604"/>
              <a:gd name="connsiteX30" fmla="*/ 797597 w 1246454"/>
              <a:gd name="connsiteY30" fmla="*/ 627398 h 661604"/>
              <a:gd name="connsiteX31" fmla="*/ 850159 w 1246454"/>
              <a:gd name="connsiteY31" fmla="*/ 644919 h 661604"/>
              <a:gd name="connsiteX32" fmla="*/ 861839 w 1246454"/>
              <a:gd name="connsiteY32" fmla="*/ 639079 h 661604"/>
              <a:gd name="connsiteX33" fmla="*/ 876856 w 1246454"/>
              <a:gd name="connsiteY33" fmla="*/ 604872 h 661604"/>
              <a:gd name="connsiteX34" fmla="*/ 886034 w 1246454"/>
              <a:gd name="connsiteY34" fmla="*/ 604872 h 661604"/>
              <a:gd name="connsiteX35" fmla="*/ 895211 w 1246454"/>
              <a:gd name="connsiteY35" fmla="*/ 622393 h 661604"/>
              <a:gd name="connsiteX36" fmla="*/ 929418 w 1246454"/>
              <a:gd name="connsiteY36" fmla="*/ 628233 h 661604"/>
              <a:gd name="connsiteX37" fmla="*/ 960287 w 1246454"/>
              <a:gd name="connsiteY37" fmla="*/ 639913 h 661604"/>
              <a:gd name="connsiteX38" fmla="*/ 985316 w 1246454"/>
              <a:gd name="connsiteY38" fmla="*/ 647422 h 661604"/>
              <a:gd name="connsiteX39" fmla="*/ 1000334 w 1246454"/>
              <a:gd name="connsiteY39" fmla="*/ 639913 h 661604"/>
              <a:gd name="connsiteX40" fmla="*/ 1006174 w 1246454"/>
              <a:gd name="connsiteY40" fmla="*/ 619055 h 661604"/>
              <a:gd name="connsiteX41" fmla="*/ 1042049 w 1246454"/>
              <a:gd name="connsiteY41" fmla="*/ 619055 h 661604"/>
              <a:gd name="connsiteX42" fmla="*/ 1059569 w 1246454"/>
              <a:gd name="connsiteY42" fmla="*/ 626564 h 661604"/>
              <a:gd name="connsiteX43" fmla="*/ 1082096 w 1246454"/>
              <a:gd name="connsiteY43" fmla="*/ 609044 h 661604"/>
              <a:gd name="connsiteX44" fmla="*/ 1091273 w 1246454"/>
              <a:gd name="connsiteY44" fmla="*/ 609044 h 661604"/>
              <a:gd name="connsiteX45" fmla="*/ 1097113 w 1246454"/>
              <a:gd name="connsiteY45" fmla="*/ 622393 h 661604"/>
              <a:gd name="connsiteX46" fmla="*/ 1131320 w 1246454"/>
              <a:gd name="connsiteY46" fmla="*/ 622393 h 661604"/>
              <a:gd name="connsiteX47" fmla="*/ 1144669 w 1246454"/>
              <a:gd name="connsiteY47" fmla="*/ 604872 h 661604"/>
              <a:gd name="connsiteX48" fmla="*/ 1159686 w 1246454"/>
              <a:gd name="connsiteY48" fmla="*/ 609044 h 661604"/>
              <a:gd name="connsiteX49" fmla="*/ 1177206 w 1246454"/>
              <a:gd name="connsiteY49" fmla="*/ 629901 h 661604"/>
              <a:gd name="connsiteX50" fmla="*/ 1203904 w 1246454"/>
              <a:gd name="connsiteY50" fmla="*/ 644919 h 661604"/>
              <a:gd name="connsiteX51" fmla="*/ 1230602 w 1246454"/>
              <a:gd name="connsiteY51" fmla="*/ 652428 h 661604"/>
              <a:gd name="connsiteX52" fmla="*/ 1246454 w 1246454"/>
              <a:gd name="connsiteY52" fmla="*/ 661605 h 661604"/>
              <a:gd name="connsiteX53" fmla="*/ 1243117 w 1246454"/>
              <a:gd name="connsiteY53" fmla="*/ 351243 h 661604"/>
              <a:gd name="connsiteX54" fmla="*/ 1231436 w 1246454"/>
              <a:gd name="connsiteY54" fmla="*/ 259469 h 661604"/>
              <a:gd name="connsiteX55" fmla="*/ 1229768 w 1246454"/>
              <a:gd name="connsiteY55" fmla="*/ 185216 h 661604"/>
              <a:gd name="connsiteX56" fmla="*/ 1218088 w 1246454"/>
              <a:gd name="connsiteY56" fmla="*/ 130986 h 661604"/>
              <a:gd name="connsiteX57" fmla="*/ 1211413 w 1246454"/>
              <a:gd name="connsiteY57" fmla="*/ 70916 h 661604"/>
              <a:gd name="connsiteX58" fmla="*/ 1210579 w 1246454"/>
              <a:gd name="connsiteY58" fmla="*/ 39212 h 661604"/>
              <a:gd name="connsiteX59" fmla="*/ 1109628 w 1246454"/>
              <a:gd name="connsiteY59" fmla="*/ 41715 h 661604"/>
              <a:gd name="connsiteX60" fmla="*/ 722509 w 1246454"/>
              <a:gd name="connsiteY60" fmla="*/ 37544 h 661604"/>
              <a:gd name="connsiteX61" fmla="*/ 347072 w 1246454"/>
              <a:gd name="connsiteY61" fmla="*/ 20023 h 661604"/>
              <a:gd name="connsiteX62" fmla="*/ 146838 w 1246454"/>
              <a:gd name="connsiteY62" fmla="*/ 10846 h 66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46454" h="661604">
                <a:moveTo>
                  <a:pt x="146838" y="10846"/>
                </a:moveTo>
                <a:lnTo>
                  <a:pt x="7509" y="0"/>
                </a:lnTo>
                <a:lnTo>
                  <a:pt x="0" y="91774"/>
                </a:lnTo>
                <a:lnTo>
                  <a:pt x="171033" y="101785"/>
                </a:lnTo>
                <a:lnTo>
                  <a:pt x="438845" y="112631"/>
                </a:lnTo>
                <a:lnTo>
                  <a:pt x="419656" y="316202"/>
                </a:lnTo>
                <a:lnTo>
                  <a:pt x="415485" y="464709"/>
                </a:lnTo>
                <a:lnTo>
                  <a:pt x="417153" y="478058"/>
                </a:lnTo>
                <a:lnTo>
                  <a:pt x="453028" y="508927"/>
                </a:lnTo>
                <a:lnTo>
                  <a:pt x="470549" y="518104"/>
                </a:lnTo>
                <a:lnTo>
                  <a:pt x="476389" y="516436"/>
                </a:lnTo>
                <a:lnTo>
                  <a:pt x="482229" y="498915"/>
                </a:lnTo>
                <a:lnTo>
                  <a:pt x="493910" y="513933"/>
                </a:lnTo>
                <a:lnTo>
                  <a:pt x="511430" y="513933"/>
                </a:lnTo>
                <a:lnTo>
                  <a:pt x="511430" y="502252"/>
                </a:lnTo>
                <a:lnTo>
                  <a:pt x="533956" y="513933"/>
                </a:lnTo>
                <a:lnTo>
                  <a:pt x="529785" y="546471"/>
                </a:lnTo>
                <a:lnTo>
                  <a:pt x="563991" y="548139"/>
                </a:lnTo>
                <a:lnTo>
                  <a:pt x="584849" y="557317"/>
                </a:lnTo>
                <a:lnTo>
                  <a:pt x="619056" y="563157"/>
                </a:lnTo>
                <a:lnTo>
                  <a:pt x="639913" y="578174"/>
                </a:lnTo>
                <a:lnTo>
                  <a:pt x="659102" y="560654"/>
                </a:lnTo>
                <a:lnTo>
                  <a:pt x="687469" y="566494"/>
                </a:lnTo>
                <a:lnTo>
                  <a:pt x="708327" y="594860"/>
                </a:lnTo>
                <a:lnTo>
                  <a:pt x="715835" y="594860"/>
                </a:lnTo>
                <a:lnTo>
                  <a:pt x="715835" y="614050"/>
                </a:lnTo>
                <a:lnTo>
                  <a:pt x="735024" y="619890"/>
                </a:lnTo>
                <a:lnTo>
                  <a:pt x="754213" y="600701"/>
                </a:lnTo>
                <a:lnTo>
                  <a:pt x="769231" y="606541"/>
                </a:lnTo>
                <a:lnTo>
                  <a:pt x="790088" y="606541"/>
                </a:lnTo>
                <a:lnTo>
                  <a:pt x="797597" y="627398"/>
                </a:lnTo>
                <a:lnTo>
                  <a:pt x="850159" y="644919"/>
                </a:lnTo>
                <a:lnTo>
                  <a:pt x="861839" y="639079"/>
                </a:lnTo>
                <a:lnTo>
                  <a:pt x="876856" y="604872"/>
                </a:lnTo>
                <a:lnTo>
                  <a:pt x="886034" y="604872"/>
                </a:lnTo>
                <a:lnTo>
                  <a:pt x="895211" y="622393"/>
                </a:lnTo>
                <a:lnTo>
                  <a:pt x="929418" y="628233"/>
                </a:lnTo>
                <a:lnTo>
                  <a:pt x="960287" y="639913"/>
                </a:lnTo>
                <a:lnTo>
                  <a:pt x="985316" y="647422"/>
                </a:lnTo>
                <a:lnTo>
                  <a:pt x="1000334" y="639913"/>
                </a:lnTo>
                <a:lnTo>
                  <a:pt x="1006174" y="619055"/>
                </a:lnTo>
                <a:lnTo>
                  <a:pt x="1042049" y="619055"/>
                </a:lnTo>
                <a:lnTo>
                  <a:pt x="1059569" y="626564"/>
                </a:lnTo>
                <a:lnTo>
                  <a:pt x="1082096" y="609044"/>
                </a:lnTo>
                <a:lnTo>
                  <a:pt x="1091273" y="609044"/>
                </a:lnTo>
                <a:lnTo>
                  <a:pt x="1097113" y="622393"/>
                </a:lnTo>
                <a:lnTo>
                  <a:pt x="1131320" y="622393"/>
                </a:lnTo>
                <a:lnTo>
                  <a:pt x="1144669" y="604872"/>
                </a:lnTo>
                <a:lnTo>
                  <a:pt x="1159686" y="609044"/>
                </a:lnTo>
                <a:lnTo>
                  <a:pt x="1177206" y="629901"/>
                </a:lnTo>
                <a:lnTo>
                  <a:pt x="1203904" y="644919"/>
                </a:lnTo>
                <a:lnTo>
                  <a:pt x="1230602" y="652428"/>
                </a:lnTo>
                <a:lnTo>
                  <a:pt x="1246454" y="661605"/>
                </a:lnTo>
                <a:lnTo>
                  <a:pt x="1243117" y="351243"/>
                </a:lnTo>
                <a:lnTo>
                  <a:pt x="1231436" y="259469"/>
                </a:lnTo>
                <a:lnTo>
                  <a:pt x="1229768" y="185216"/>
                </a:lnTo>
                <a:lnTo>
                  <a:pt x="1218088" y="130986"/>
                </a:lnTo>
                <a:lnTo>
                  <a:pt x="1211413" y="70916"/>
                </a:lnTo>
                <a:lnTo>
                  <a:pt x="1210579" y="39212"/>
                </a:lnTo>
                <a:lnTo>
                  <a:pt x="1109628" y="41715"/>
                </a:lnTo>
                <a:lnTo>
                  <a:pt x="722509" y="37544"/>
                </a:lnTo>
                <a:lnTo>
                  <a:pt x="347072" y="20023"/>
                </a:lnTo>
                <a:lnTo>
                  <a:pt x="146838" y="10846"/>
                </a:lnTo>
                <a:close/>
              </a:path>
            </a:pathLst>
          </a:custGeom>
          <a:solidFill>
            <a:srgbClr val="7C5B9F"/>
          </a:solidFill>
          <a:ln w="8343" cap="rnd">
            <a:noFill/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60D1B21-70B2-B14D-B106-8F6D58B34358}"/>
              </a:ext>
            </a:extLst>
          </p:cNvPr>
          <p:cNvSpPr/>
          <p:nvPr/>
        </p:nvSpPr>
        <p:spPr>
          <a:xfrm>
            <a:off x="1267071" y="1521818"/>
            <a:ext cx="1623932" cy="1751802"/>
          </a:xfrm>
          <a:custGeom>
            <a:avLst/>
            <a:gdLst>
              <a:gd name="connsiteX0" fmla="*/ 592358 w 635741"/>
              <a:gd name="connsiteY0" fmla="*/ 0 h 685800"/>
              <a:gd name="connsiteX1" fmla="*/ 541465 w 635741"/>
              <a:gd name="connsiteY1" fmla="*/ 34207 h 685800"/>
              <a:gd name="connsiteX2" fmla="*/ 508927 w 635741"/>
              <a:gd name="connsiteY2" fmla="*/ 53396 h 685800"/>
              <a:gd name="connsiteX3" fmla="*/ 480561 w 635741"/>
              <a:gd name="connsiteY3" fmla="*/ 84265 h 685800"/>
              <a:gd name="connsiteX4" fmla="*/ 447189 w 635741"/>
              <a:gd name="connsiteY4" fmla="*/ 116803 h 685800"/>
              <a:gd name="connsiteX5" fmla="*/ 420491 w 635741"/>
              <a:gd name="connsiteY5" fmla="*/ 123478 h 685800"/>
              <a:gd name="connsiteX6" fmla="*/ 396296 w 635741"/>
              <a:gd name="connsiteY6" fmla="*/ 127649 h 685800"/>
              <a:gd name="connsiteX7" fmla="*/ 350409 w 635741"/>
              <a:gd name="connsiteY7" fmla="*/ 149341 h 685800"/>
              <a:gd name="connsiteX8" fmla="*/ 332889 w 635741"/>
              <a:gd name="connsiteY8" fmla="*/ 151010 h 685800"/>
              <a:gd name="connsiteX9" fmla="*/ 304522 w 635741"/>
              <a:gd name="connsiteY9" fmla="*/ 125146 h 685800"/>
              <a:gd name="connsiteX10" fmla="*/ 261138 w 635741"/>
              <a:gd name="connsiteY10" fmla="*/ 130152 h 685800"/>
              <a:gd name="connsiteX11" fmla="*/ 239446 w 635741"/>
              <a:gd name="connsiteY11" fmla="*/ 117637 h 685800"/>
              <a:gd name="connsiteX12" fmla="*/ 219423 w 635741"/>
              <a:gd name="connsiteY12" fmla="*/ 105957 h 685800"/>
              <a:gd name="connsiteX13" fmla="*/ 178542 w 635741"/>
              <a:gd name="connsiteY13" fmla="*/ 111797 h 685800"/>
              <a:gd name="connsiteX14" fmla="*/ 93442 w 635741"/>
              <a:gd name="connsiteY14" fmla="*/ 125146 h 685800"/>
              <a:gd name="connsiteX15" fmla="*/ 0 w 635741"/>
              <a:gd name="connsiteY15" fmla="*/ 143501 h 685800"/>
              <a:gd name="connsiteX16" fmla="*/ 10846 w 635741"/>
              <a:gd name="connsiteY16" fmla="*/ 265310 h 685800"/>
              <a:gd name="connsiteX17" fmla="*/ 25864 w 635741"/>
              <a:gd name="connsiteY17" fmla="*/ 379609 h 685800"/>
              <a:gd name="connsiteX18" fmla="*/ 47556 w 635741"/>
              <a:gd name="connsiteY18" fmla="*/ 574837 h 685800"/>
              <a:gd name="connsiteX19" fmla="*/ 52562 w 635741"/>
              <a:gd name="connsiteY19" fmla="*/ 614884 h 685800"/>
              <a:gd name="connsiteX20" fmla="*/ 86768 w 635741"/>
              <a:gd name="connsiteY20" fmla="*/ 614050 h 685800"/>
              <a:gd name="connsiteX21" fmla="*/ 106792 w 635741"/>
              <a:gd name="connsiteY21" fmla="*/ 607375 h 685800"/>
              <a:gd name="connsiteX22" fmla="*/ 135158 w 635741"/>
              <a:gd name="connsiteY22" fmla="*/ 619890 h 685800"/>
              <a:gd name="connsiteX23" fmla="*/ 152679 w 635741"/>
              <a:gd name="connsiteY23" fmla="*/ 656599 h 685800"/>
              <a:gd name="connsiteX24" fmla="*/ 195228 w 635741"/>
              <a:gd name="connsiteY24" fmla="*/ 656599 h 685800"/>
              <a:gd name="connsiteX25" fmla="*/ 211080 w 635741"/>
              <a:gd name="connsiteY25" fmla="*/ 674120 h 685800"/>
              <a:gd name="connsiteX26" fmla="*/ 226097 w 635741"/>
              <a:gd name="connsiteY26" fmla="*/ 673286 h 685800"/>
              <a:gd name="connsiteX27" fmla="*/ 246955 w 635741"/>
              <a:gd name="connsiteY27" fmla="*/ 662439 h 685800"/>
              <a:gd name="connsiteX28" fmla="*/ 267813 w 635741"/>
              <a:gd name="connsiteY28" fmla="*/ 665777 h 685800"/>
              <a:gd name="connsiteX29" fmla="*/ 312865 w 635741"/>
              <a:gd name="connsiteY29" fmla="*/ 669948 h 685800"/>
              <a:gd name="connsiteX30" fmla="*/ 327048 w 635741"/>
              <a:gd name="connsiteY30" fmla="*/ 652428 h 685800"/>
              <a:gd name="connsiteX31" fmla="*/ 346237 w 635741"/>
              <a:gd name="connsiteY31" fmla="*/ 641582 h 685800"/>
              <a:gd name="connsiteX32" fmla="*/ 363758 w 635741"/>
              <a:gd name="connsiteY32" fmla="*/ 635742 h 685800"/>
              <a:gd name="connsiteX33" fmla="*/ 368764 w 635741"/>
              <a:gd name="connsiteY33" fmla="*/ 658268 h 685800"/>
              <a:gd name="connsiteX34" fmla="*/ 383781 w 635741"/>
              <a:gd name="connsiteY34" fmla="*/ 666611 h 685800"/>
              <a:gd name="connsiteX35" fmla="*/ 412982 w 635741"/>
              <a:gd name="connsiteY35" fmla="*/ 685800 h 685800"/>
              <a:gd name="connsiteX36" fmla="*/ 431337 w 635741"/>
              <a:gd name="connsiteY36" fmla="*/ 684966 h 685800"/>
              <a:gd name="connsiteX37" fmla="*/ 442182 w 635741"/>
              <a:gd name="connsiteY37" fmla="*/ 680794 h 685800"/>
              <a:gd name="connsiteX38" fmla="*/ 443851 w 635741"/>
              <a:gd name="connsiteY38" fmla="*/ 657434 h 685800"/>
              <a:gd name="connsiteX39" fmla="*/ 457200 w 635741"/>
              <a:gd name="connsiteY39" fmla="*/ 644919 h 685800"/>
              <a:gd name="connsiteX40" fmla="*/ 458035 w 635741"/>
              <a:gd name="connsiteY40" fmla="*/ 604872 h 685800"/>
              <a:gd name="connsiteX41" fmla="*/ 466378 w 635741"/>
              <a:gd name="connsiteY41" fmla="*/ 570666 h 685800"/>
              <a:gd name="connsiteX42" fmla="*/ 477223 w 635741"/>
              <a:gd name="connsiteY42" fmla="*/ 565660 h 685800"/>
              <a:gd name="connsiteX43" fmla="*/ 488069 w 635741"/>
              <a:gd name="connsiteY43" fmla="*/ 574837 h 685800"/>
              <a:gd name="connsiteX44" fmla="*/ 492241 w 635741"/>
              <a:gd name="connsiteY44" fmla="*/ 589020 h 685800"/>
              <a:gd name="connsiteX45" fmla="*/ 506424 w 635741"/>
              <a:gd name="connsiteY45" fmla="*/ 580677 h 685800"/>
              <a:gd name="connsiteX46" fmla="*/ 509762 w 635741"/>
              <a:gd name="connsiteY46" fmla="*/ 568163 h 685800"/>
              <a:gd name="connsiteX47" fmla="*/ 500584 w 635741"/>
              <a:gd name="connsiteY47" fmla="*/ 552311 h 685800"/>
              <a:gd name="connsiteX48" fmla="*/ 501419 w 635741"/>
              <a:gd name="connsiteY48" fmla="*/ 533122 h 685800"/>
              <a:gd name="connsiteX49" fmla="*/ 507259 w 635741"/>
              <a:gd name="connsiteY49" fmla="*/ 523945 h 685800"/>
              <a:gd name="connsiteX50" fmla="*/ 525613 w 635741"/>
              <a:gd name="connsiteY50" fmla="*/ 496412 h 685800"/>
              <a:gd name="connsiteX51" fmla="*/ 534791 w 635741"/>
              <a:gd name="connsiteY51" fmla="*/ 483898 h 685800"/>
              <a:gd name="connsiteX52" fmla="*/ 552311 w 635741"/>
              <a:gd name="connsiteY52" fmla="*/ 488069 h 685800"/>
              <a:gd name="connsiteX53" fmla="*/ 571500 w 635741"/>
              <a:gd name="connsiteY53" fmla="*/ 474720 h 685800"/>
              <a:gd name="connsiteX54" fmla="*/ 597364 w 635741"/>
              <a:gd name="connsiteY54" fmla="*/ 446354 h 685800"/>
              <a:gd name="connsiteX55" fmla="*/ 620724 w 635741"/>
              <a:gd name="connsiteY55" fmla="*/ 412147 h 685800"/>
              <a:gd name="connsiteX56" fmla="*/ 623227 w 635741"/>
              <a:gd name="connsiteY56" fmla="*/ 369598 h 685800"/>
              <a:gd name="connsiteX57" fmla="*/ 627399 w 635741"/>
              <a:gd name="connsiteY57" fmla="*/ 327883 h 685800"/>
              <a:gd name="connsiteX58" fmla="*/ 625730 w 635741"/>
              <a:gd name="connsiteY58" fmla="*/ 283664 h 685800"/>
              <a:gd name="connsiteX59" fmla="*/ 617387 w 635741"/>
              <a:gd name="connsiteY59" fmla="*/ 259469 h 685800"/>
              <a:gd name="connsiteX60" fmla="*/ 620724 w 635741"/>
              <a:gd name="connsiteY60" fmla="*/ 249458 h 685800"/>
              <a:gd name="connsiteX61" fmla="*/ 635742 w 635741"/>
              <a:gd name="connsiteY61" fmla="*/ 234440 h 685800"/>
              <a:gd name="connsiteX62" fmla="*/ 616553 w 635741"/>
              <a:gd name="connsiteY62" fmla="*/ 159353 h 685800"/>
              <a:gd name="connsiteX63" fmla="*/ 592358 w 635741"/>
              <a:gd name="connsiteY63" fmla="*/ 0 h 685800"/>
              <a:gd name="connsiteX64" fmla="*/ 592358 w 635741"/>
              <a:gd name="connsiteY6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35741" h="685800">
                <a:moveTo>
                  <a:pt x="592358" y="0"/>
                </a:moveTo>
                <a:lnTo>
                  <a:pt x="541465" y="34207"/>
                </a:lnTo>
                <a:lnTo>
                  <a:pt x="508927" y="53396"/>
                </a:lnTo>
                <a:lnTo>
                  <a:pt x="480561" y="84265"/>
                </a:lnTo>
                <a:lnTo>
                  <a:pt x="447189" y="116803"/>
                </a:lnTo>
                <a:lnTo>
                  <a:pt x="420491" y="123478"/>
                </a:lnTo>
                <a:lnTo>
                  <a:pt x="396296" y="127649"/>
                </a:lnTo>
                <a:lnTo>
                  <a:pt x="350409" y="149341"/>
                </a:lnTo>
                <a:lnTo>
                  <a:pt x="332889" y="151010"/>
                </a:lnTo>
                <a:lnTo>
                  <a:pt x="304522" y="125146"/>
                </a:lnTo>
                <a:lnTo>
                  <a:pt x="261138" y="130152"/>
                </a:lnTo>
                <a:lnTo>
                  <a:pt x="239446" y="117637"/>
                </a:lnTo>
                <a:lnTo>
                  <a:pt x="219423" y="105957"/>
                </a:lnTo>
                <a:lnTo>
                  <a:pt x="178542" y="111797"/>
                </a:lnTo>
                <a:lnTo>
                  <a:pt x="93442" y="125146"/>
                </a:lnTo>
                <a:lnTo>
                  <a:pt x="0" y="143501"/>
                </a:lnTo>
                <a:lnTo>
                  <a:pt x="10846" y="265310"/>
                </a:lnTo>
                <a:lnTo>
                  <a:pt x="25864" y="379609"/>
                </a:lnTo>
                <a:lnTo>
                  <a:pt x="47556" y="574837"/>
                </a:lnTo>
                <a:lnTo>
                  <a:pt x="52562" y="614884"/>
                </a:lnTo>
                <a:lnTo>
                  <a:pt x="86768" y="614050"/>
                </a:lnTo>
                <a:lnTo>
                  <a:pt x="106792" y="607375"/>
                </a:lnTo>
                <a:lnTo>
                  <a:pt x="135158" y="619890"/>
                </a:lnTo>
                <a:lnTo>
                  <a:pt x="152679" y="656599"/>
                </a:lnTo>
                <a:lnTo>
                  <a:pt x="195228" y="656599"/>
                </a:lnTo>
                <a:lnTo>
                  <a:pt x="211080" y="674120"/>
                </a:lnTo>
                <a:lnTo>
                  <a:pt x="226097" y="673286"/>
                </a:lnTo>
                <a:lnTo>
                  <a:pt x="246955" y="662439"/>
                </a:lnTo>
                <a:lnTo>
                  <a:pt x="267813" y="665777"/>
                </a:lnTo>
                <a:lnTo>
                  <a:pt x="312865" y="669948"/>
                </a:lnTo>
                <a:lnTo>
                  <a:pt x="327048" y="652428"/>
                </a:lnTo>
                <a:lnTo>
                  <a:pt x="346237" y="641582"/>
                </a:lnTo>
                <a:lnTo>
                  <a:pt x="363758" y="635742"/>
                </a:lnTo>
                <a:lnTo>
                  <a:pt x="368764" y="658268"/>
                </a:lnTo>
                <a:lnTo>
                  <a:pt x="383781" y="666611"/>
                </a:lnTo>
                <a:lnTo>
                  <a:pt x="412982" y="685800"/>
                </a:lnTo>
                <a:lnTo>
                  <a:pt x="431337" y="684966"/>
                </a:lnTo>
                <a:lnTo>
                  <a:pt x="442182" y="680794"/>
                </a:lnTo>
                <a:lnTo>
                  <a:pt x="443851" y="657434"/>
                </a:lnTo>
                <a:lnTo>
                  <a:pt x="457200" y="644919"/>
                </a:lnTo>
                <a:lnTo>
                  <a:pt x="458035" y="604872"/>
                </a:lnTo>
                <a:lnTo>
                  <a:pt x="466378" y="570666"/>
                </a:lnTo>
                <a:lnTo>
                  <a:pt x="477223" y="565660"/>
                </a:lnTo>
                <a:lnTo>
                  <a:pt x="488069" y="574837"/>
                </a:lnTo>
                <a:lnTo>
                  <a:pt x="492241" y="589020"/>
                </a:lnTo>
                <a:lnTo>
                  <a:pt x="506424" y="580677"/>
                </a:lnTo>
                <a:lnTo>
                  <a:pt x="509762" y="568163"/>
                </a:lnTo>
                <a:lnTo>
                  <a:pt x="500584" y="552311"/>
                </a:lnTo>
                <a:lnTo>
                  <a:pt x="501419" y="533122"/>
                </a:lnTo>
                <a:lnTo>
                  <a:pt x="507259" y="523945"/>
                </a:lnTo>
                <a:lnTo>
                  <a:pt x="525613" y="496412"/>
                </a:lnTo>
                <a:lnTo>
                  <a:pt x="534791" y="483898"/>
                </a:lnTo>
                <a:lnTo>
                  <a:pt x="552311" y="488069"/>
                </a:lnTo>
                <a:lnTo>
                  <a:pt x="571500" y="474720"/>
                </a:lnTo>
                <a:lnTo>
                  <a:pt x="597364" y="446354"/>
                </a:lnTo>
                <a:lnTo>
                  <a:pt x="620724" y="412147"/>
                </a:lnTo>
                <a:lnTo>
                  <a:pt x="623227" y="369598"/>
                </a:lnTo>
                <a:lnTo>
                  <a:pt x="627399" y="327883"/>
                </a:lnTo>
                <a:lnTo>
                  <a:pt x="625730" y="283664"/>
                </a:lnTo>
                <a:lnTo>
                  <a:pt x="617387" y="259469"/>
                </a:lnTo>
                <a:lnTo>
                  <a:pt x="620724" y="249458"/>
                </a:lnTo>
                <a:lnTo>
                  <a:pt x="635742" y="234440"/>
                </a:lnTo>
                <a:lnTo>
                  <a:pt x="616553" y="159353"/>
                </a:lnTo>
                <a:lnTo>
                  <a:pt x="592358" y="0"/>
                </a:lnTo>
                <a:lnTo>
                  <a:pt x="59235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8343" cap="rnd">
            <a:noFill/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78AA810-ABA4-444E-AFBC-286ECA70D7F8}"/>
              </a:ext>
            </a:extLst>
          </p:cNvPr>
          <p:cNvSpPr txBox="1">
            <a:spLocks/>
          </p:cNvSpPr>
          <p:nvPr/>
        </p:nvSpPr>
        <p:spPr>
          <a:xfrm>
            <a:off x="3435531" y="1642939"/>
            <a:ext cx="8350070" cy="180049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J&amp;J to pay $20 million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 to pay $20 million cash and $25 million in treatment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 to pay $10 million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Allergan to pay $5 million</a:t>
            </a:r>
          </a:p>
          <a:p>
            <a:pPr lvl="1">
              <a:spcBef>
                <a:spcPts val="600"/>
              </a:spcBef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873BFC-9E4B-8E40-87F5-48D2C7398508}"/>
              </a:ext>
            </a:extLst>
          </p:cNvPr>
          <p:cNvSpPr/>
          <p:nvPr/>
        </p:nvSpPr>
        <p:spPr>
          <a:xfrm>
            <a:off x="1464791" y="2168022"/>
            <a:ext cx="1245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Ohio: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C4C6CB4-F1F4-8240-ADAE-4CEBA116CCAB}"/>
              </a:ext>
            </a:extLst>
          </p:cNvPr>
          <p:cNvSpPr txBox="1">
            <a:spLocks/>
          </p:cNvSpPr>
          <p:nvPr/>
        </p:nvSpPr>
        <p:spPr>
          <a:xfrm>
            <a:off x="3435531" y="3927244"/>
            <a:ext cx="8203476" cy="133241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 to pay $85 million </a:t>
            </a: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J&amp;J ordered to pay $572 million; plans to appeal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C5DA5-13F4-EB42-86BC-558914AF5B53}"/>
              </a:ext>
            </a:extLst>
          </p:cNvPr>
          <p:cNvSpPr/>
          <p:nvPr/>
        </p:nvSpPr>
        <p:spPr>
          <a:xfrm>
            <a:off x="1399477" y="4045770"/>
            <a:ext cx="167385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68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  <a:p>
            <a:pPr algn="ctr">
              <a:lnSpc>
                <a:spcPts val="268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Oklahoma: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1EF5EB-D4CE-9E4A-9A9B-6B76784AD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841897" y="533400"/>
            <a:ext cx="1830221" cy="34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A249AE-1DFA-8943-8A4B-98CD613A87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8311" y="526802"/>
            <a:ext cx="891222" cy="311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E2960D2-D597-004A-AA63-1CDA63884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34" b="30974"/>
          <a:stretch/>
        </p:blipFill>
        <p:spPr>
          <a:xfrm>
            <a:off x="7337002" y="419100"/>
            <a:ext cx="1435100" cy="5969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22D85D-86DB-4B45-A0DB-46EF01E74C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85730" y="480111"/>
            <a:ext cx="1682440" cy="4212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3B33A36-2EBB-8B43-B7D1-EBF9D12CEAC2}"/>
              </a:ext>
            </a:extLst>
          </p:cNvPr>
          <p:cNvSpPr/>
          <p:nvPr/>
        </p:nvSpPr>
        <p:spPr>
          <a:xfrm>
            <a:off x="3712689" y="352697"/>
            <a:ext cx="2181497" cy="6662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BDE927-3449-D446-BC7E-A23F5647BED1}"/>
              </a:ext>
            </a:extLst>
          </p:cNvPr>
          <p:cNvSpPr/>
          <p:nvPr/>
        </p:nvSpPr>
        <p:spPr>
          <a:xfrm>
            <a:off x="6016216" y="398996"/>
            <a:ext cx="1021192" cy="59642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DF4C19-2375-DE40-BC2D-95135886EA59}"/>
              </a:ext>
            </a:extLst>
          </p:cNvPr>
          <p:cNvSpPr/>
          <p:nvPr/>
        </p:nvSpPr>
        <p:spPr>
          <a:xfrm>
            <a:off x="7399680" y="352696"/>
            <a:ext cx="1325220" cy="7395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3A54E71-CFAA-4349-ABF7-D9460A8FABFA}"/>
              </a:ext>
            </a:extLst>
          </p:cNvPr>
          <p:cNvSpPr/>
          <p:nvPr/>
        </p:nvSpPr>
        <p:spPr>
          <a:xfrm>
            <a:off x="8961780" y="352697"/>
            <a:ext cx="2181497" cy="6662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8EC81D-7A56-A64F-881F-540CC4E88934}"/>
              </a:ext>
            </a:extLst>
          </p:cNvPr>
          <p:cNvSpPr txBox="1"/>
          <p:nvPr/>
        </p:nvSpPr>
        <p:spPr>
          <a:xfrm>
            <a:off x="-260347" y="513448"/>
            <a:ext cx="2295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38B772-BDAD-1745-9921-207A30A682EA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15C0D84-97BD-A143-8651-041598CDB8D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FFF65B-13DE-D447-B343-407C9391804E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0ED102B-80AF-1946-BC6A-7F569266A669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9DFE4DB-1D6F-9746-B990-796E56A3453E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B8C61F6-C86F-284D-8F81-819BA236ECE2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696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4000">
        <p159:morph option="byObject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2" grpId="1" animBg="1"/>
      <p:bldP spid="33" grpId="0" animBg="1"/>
      <p:bldP spid="33" grpId="1" animBg="1"/>
      <p:bldP spid="33" grpId="2" animBg="1"/>
      <p:bldP spid="35" grpId="0" animBg="1"/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4E0B9040-CDDD-BC49-AA0F-B6707DFC3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550400" y="464105"/>
            <a:ext cx="2012395" cy="20123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794439-919D-0945-8CB2-0F78C3CDA0A6}"/>
              </a:ext>
            </a:extLst>
          </p:cNvPr>
          <p:cNvGrpSpPr/>
          <p:nvPr/>
        </p:nvGrpSpPr>
        <p:grpSpPr>
          <a:xfrm>
            <a:off x="9062455" y="337106"/>
            <a:ext cx="2540000" cy="3180794"/>
            <a:chOff x="9062455" y="2880088"/>
            <a:chExt cx="2540000" cy="318079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03F70D0-9128-B44F-8656-A894B57CC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545022" y="4405878"/>
              <a:ext cx="2006471" cy="54603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1AD4B36-C1CC-5D49-A537-762ADD684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9550401" y="2880088"/>
              <a:ext cx="2012394" cy="20123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4C2238-84DB-DC49-BB69-305F6A0C6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062455" y="5133782"/>
              <a:ext cx="2540000" cy="9271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5D2BB31-DCFF-A74B-B412-841F7DE384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4" y="0"/>
            <a:ext cx="4002157" cy="63813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971CDE-B4A4-D040-B828-D7993C411557}"/>
              </a:ext>
            </a:extLst>
          </p:cNvPr>
          <p:cNvSpPr/>
          <p:nvPr/>
        </p:nvSpPr>
        <p:spPr>
          <a:xfrm>
            <a:off x="0" y="0"/>
            <a:ext cx="3997234" cy="6087291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BAFC66-D9C9-DB4E-A546-C83F0EC4A29B}"/>
              </a:ext>
            </a:extLst>
          </p:cNvPr>
          <p:cNvSpPr txBox="1"/>
          <p:nvPr/>
        </p:nvSpPr>
        <p:spPr>
          <a:xfrm>
            <a:off x="43328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en-US" sz="1200" b="1" spc="1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2B00F6F-2E08-D947-BCD5-48F5ACF18787}"/>
              </a:ext>
            </a:extLst>
          </p:cNvPr>
          <p:cNvSpPr txBox="1">
            <a:spLocks/>
          </p:cNvSpPr>
          <p:nvPr/>
        </p:nvSpPr>
        <p:spPr>
          <a:xfrm>
            <a:off x="420624" y="991471"/>
            <a:ext cx="3905796" cy="180049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Distributors also feel effects of the opioid backlash…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0DC025-7C46-5E4B-B8D6-7949A16301FC}"/>
              </a:ext>
            </a:extLst>
          </p:cNvPr>
          <p:cNvSpPr txBox="1"/>
          <p:nvPr/>
        </p:nvSpPr>
        <p:spPr>
          <a:xfrm>
            <a:off x="4314348" y="530352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rgbClr val="8448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STATE SETTLEMENTS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CF23AE-70CD-C048-97BB-2087ADD9E7BF}"/>
              </a:ext>
            </a:extLst>
          </p:cNvPr>
          <p:cNvSpPr txBox="1"/>
          <p:nvPr/>
        </p:nvSpPr>
        <p:spPr>
          <a:xfrm>
            <a:off x="4314348" y="981426"/>
            <a:ext cx="4689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buClr>
                <a:srgbClr val="002060"/>
              </a:buClr>
              <a:buSzPct val="10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McKesson: </a:t>
            </a:r>
          </a:p>
          <a:p>
            <a:pPr lvl="0" eaLnBrk="0" hangingPunct="0">
              <a:buClr>
                <a:srgbClr val="002060"/>
              </a:buClr>
              <a:buSzPct val="100000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$37 million to West Virginia</a:t>
            </a:r>
            <a:endParaRPr lang="en-US" sz="2400" b="1" strike="sngStrik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62DD15-63E6-0544-8BE8-A73FD86567A8}"/>
              </a:ext>
            </a:extLst>
          </p:cNvPr>
          <p:cNvSpPr txBox="1"/>
          <p:nvPr/>
        </p:nvSpPr>
        <p:spPr>
          <a:xfrm>
            <a:off x="4314348" y="1725452"/>
            <a:ext cx="4522652" cy="1497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buClr>
                <a:srgbClr val="002060"/>
              </a:buClr>
              <a:buSzPct val="10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AmerisourceBergen, Cardinal Health, and McKesson: </a:t>
            </a:r>
          </a:p>
          <a:p>
            <a:pPr marL="231775" lvl="0" indent="-231775" eaLnBrk="0" hangingPunct="0">
              <a:spcBef>
                <a:spcPts val="4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$215 million to two Ohio counties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4FDEC4-CCAC-A04D-B676-3EF7D4A7D43A}"/>
              </a:ext>
            </a:extLst>
          </p:cNvPr>
          <p:cNvSpPr txBox="1"/>
          <p:nvPr/>
        </p:nvSpPr>
        <p:spPr>
          <a:xfrm>
            <a:off x="4314348" y="3156177"/>
            <a:ext cx="389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lvl="0" indent="-231775" eaLnBrk="0" hangingPunct="0">
              <a:spcBef>
                <a:spcPts val="400"/>
              </a:spcBef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 $10 billion to settle states’ claims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947C20-B1EE-FB44-93F0-4C0A8BA03F14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FE1F1D-0FFE-9F42-87AD-997A9A39D042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7B9CC5-896A-914F-8199-14F3AA4498F9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077C6D-70EB-2849-838D-680AE8FC678D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0949F02-14A2-E649-9A89-C60B5BE2E580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C017D7A-6E27-054F-93B0-4A759033D64F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33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3000">
        <p159:morph option="byObject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8" grpId="0"/>
      <p:bldP spid="50" grpId="0"/>
      <p:bldP spid="5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8738208-9C40-AD4A-A05D-B7BEF05D4278}"/>
              </a:ext>
            </a:extLst>
          </p:cNvPr>
          <p:cNvSpPr/>
          <p:nvPr/>
        </p:nvSpPr>
        <p:spPr>
          <a:xfrm>
            <a:off x="0" y="-1"/>
            <a:ext cx="12192000" cy="6089904"/>
          </a:xfrm>
          <a:prstGeom prst="rect">
            <a:avLst/>
          </a:prstGeom>
          <a:solidFill>
            <a:srgbClr val="022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BAFC66-D9C9-DB4E-A546-C83F0EC4A29B}"/>
              </a:ext>
            </a:extLst>
          </p:cNvPr>
          <p:cNvSpPr txBox="1"/>
          <p:nvPr/>
        </p:nvSpPr>
        <p:spPr>
          <a:xfrm>
            <a:off x="398092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en-US" sz="1200" b="1" spc="1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4AEA85-EF5F-7F4A-AD70-6CA04D8683DC}"/>
              </a:ext>
            </a:extLst>
          </p:cNvPr>
          <p:cNvSpPr txBox="1"/>
          <p:nvPr/>
        </p:nvSpPr>
        <p:spPr>
          <a:xfrm>
            <a:off x="745490" y="1927680"/>
            <a:ext cx="2209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targets opioids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rgbClr val="4CC5C8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guidance on drug labeling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rgbClr val="4CC5C8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Launches “Remove the Risk” program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6B5506-CB8B-AF4B-9C1A-15270E6B1AB8}"/>
              </a:ext>
            </a:extLst>
          </p:cNvPr>
          <p:cNvSpPr txBox="1"/>
          <p:nvPr/>
        </p:nvSpPr>
        <p:spPr>
          <a:xfrm>
            <a:off x="3621209" y="1927680"/>
            <a:ext cx="2713329" cy="328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        actions 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rgbClr val="FFC8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tightens regulations on oxycodone 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rgbClr val="FFC819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UK’s NICE announces drug dependence guidelines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5B654F-5773-DA4B-BBF9-96C82A7860FD}"/>
              </a:ext>
            </a:extLst>
          </p:cNvPr>
          <p:cNvSpPr txBox="1"/>
          <p:nvPr/>
        </p:nvSpPr>
        <p:spPr>
          <a:xfrm>
            <a:off x="6245140" y="1927680"/>
            <a:ext cx="2713329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Doctors held responsible</a:t>
            </a:r>
          </a:p>
          <a:p>
            <a:pPr marL="182563" lvl="0" indent="-182563">
              <a:spcBef>
                <a:spcPts val="400"/>
              </a:spcBef>
              <a:spcAft>
                <a:spcPts val="600"/>
              </a:spcAft>
              <a:buClr>
                <a:srgbClr val="9241DB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Indicted and sentenced in several states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CF160D-9265-214F-BC93-074B03523A6F}"/>
              </a:ext>
            </a:extLst>
          </p:cNvPr>
          <p:cNvSpPr txBox="1"/>
          <p:nvPr/>
        </p:nvSpPr>
        <p:spPr>
          <a:xfrm>
            <a:off x="9120862" y="1927680"/>
            <a:ext cx="269414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Academics        weigh in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shows doctors over-prescribed fentanyl</a:t>
            </a:r>
          </a:p>
          <a:p>
            <a:pPr marL="182563" indent="-182563">
              <a:spcBef>
                <a:spcPts val="400"/>
              </a:spcBef>
              <a:spcAft>
                <a:spcPts val="600"/>
              </a:spcAft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JAMA links opioid epidemic to doctor marketing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Target Audience">
            <a:extLst>
              <a:ext uri="{FF2B5EF4-FFF2-40B4-BE49-F238E27FC236}">
                <a16:creationId xmlns:a16="http://schemas.microsoft.com/office/drawing/2014/main" id="{98839B0C-EEC0-EB4E-8DEB-9C24B205D7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966" y="1229139"/>
            <a:ext cx="619539" cy="619539"/>
          </a:xfrm>
          <a:prstGeom prst="rect">
            <a:avLst/>
          </a:prstGeom>
        </p:spPr>
      </p:pic>
      <p:pic>
        <p:nvPicPr>
          <p:cNvPr id="38" name="Graphic 37" descr="World">
            <a:extLst>
              <a:ext uri="{FF2B5EF4-FFF2-40B4-BE49-F238E27FC236}">
                <a16:creationId xmlns:a16="http://schemas.microsoft.com/office/drawing/2014/main" id="{4D0D32D6-8DF1-7044-8A68-49CCCE7325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46173" y="1229139"/>
            <a:ext cx="619539" cy="619539"/>
          </a:xfrm>
          <a:prstGeom prst="rect">
            <a:avLst/>
          </a:prstGeom>
        </p:spPr>
      </p:pic>
      <p:pic>
        <p:nvPicPr>
          <p:cNvPr id="40" name="Graphic 39" descr="Medical">
            <a:extLst>
              <a:ext uri="{FF2B5EF4-FFF2-40B4-BE49-F238E27FC236}">
                <a16:creationId xmlns:a16="http://schemas.microsoft.com/office/drawing/2014/main" id="{9576A9E4-FE88-C343-A959-CE7E91CE66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73417" y="1229139"/>
            <a:ext cx="619539" cy="619539"/>
          </a:xfrm>
          <a:prstGeom prst="rect">
            <a:avLst/>
          </a:prstGeom>
        </p:spPr>
      </p:pic>
      <p:pic>
        <p:nvPicPr>
          <p:cNvPr id="41" name="Graphic 40" descr="Beaker">
            <a:extLst>
              <a:ext uri="{FF2B5EF4-FFF2-40B4-BE49-F238E27FC236}">
                <a16:creationId xmlns:a16="http://schemas.microsoft.com/office/drawing/2014/main" id="{978550BA-7C99-B442-918C-FB850263BD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802758" y="1229139"/>
            <a:ext cx="619539" cy="61953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44A56F1-0803-6F4B-9244-048B033F83A1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BD9233-8A80-F941-A93A-3B141985A2F9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10F2AA-A522-9640-86C2-EF280FACE29D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8C8D6C9-9858-9A4F-9BBF-EE6CD02DB869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5F61F72-D4A0-BF41-AD0E-AF8EF343AE5F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48497A8-4D74-864D-BF08-3925543A4715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268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6000">
        <p159:morph option="byObject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7C5B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1072031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NEW </a:t>
            </a:r>
            <a:b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STATE LAWS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A328A-DCAE-CD4A-A517-E510481DBCC9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612142-2C18-7442-A706-07206E04576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CF1122-C682-1447-8465-42E41E43311B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B1F078-C096-EF41-B862-45779E4AF7F5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DE7E53A-D444-8B44-AA9E-898CA7C766AE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34150E8-C9CC-7344-830A-6F55D3B3BB07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8481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199">
            <a:extLst>
              <a:ext uri="{FF2B5EF4-FFF2-40B4-BE49-F238E27FC236}">
                <a16:creationId xmlns:a16="http://schemas.microsoft.com/office/drawing/2014/main" id="{8336D262-9564-BC41-8024-780C8EC35EF9}"/>
              </a:ext>
            </a:extLst>
          </p:cNvPr>
          <p:cNvSpPr/>
          <p:nvPr/>
        </p:nvSpPr>
        <p:spPr>
          <a:xfrm>
            <a:off x="6057900" y="0"/>
            <a:ext cx="6134100" cy="6087291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672441A-2C37-D242-B7A3-AD0A380F96EC}"/>
              </a:ext>
            </a:extLst>
          </p:cNvPr>
          <p:cNvSpPr/>
          <p:nvPr/>
        </p:nvSpPr>
        <p:spPr>
          <a:xfrm>
            <a:off x="425704" y="3905041"/>
            <a:ext cx="5626100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2400" b="1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California:</a:t>
            </a:r>
          </a:p>
          <a:p>
            <a:pPr marL="288925" lvl="1" indent="-2778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Implements amendments to the California Consumer Privacy Act</a:t>
            </a:r>
          </a:p>
          <a:p>
            <a:pPr marL="288925" lvl="1" indent="-27781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Outlaws pay-for-delay agreements</a:t>
            </a:r>
          </a:p>
        </p:txBody>
      </p:sp>
      <p:grpSp>
        <p:nvGrpSpPr>
          <p:cNvPr id="74" name="Group 137">
            <a:extLst>
              <a:ext uri="{FF2B5EF4-FFF2-40B4-BE49-F238E27FC236}">
                <a16:creationId xmlns:a16="http://schemas.microsoft.com/office/drawing/2014/main" id="{11A735A4-5766-4C4E-9682-0BD9CF50B553}"/>
              </a:ext>
            </a:extLst>
          </p:cNvPr>
          <p:cNvGrpSpPr/>
          <p:nvPr/>
        </p:nvGrpSpPr>
        <p:grpSpPr>
          <a:xfrm>
            <a:off x="6357825" y="1562100"/>
            <a:ext cx="5533813" cy="3390900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119" name="Freeform 5">
              <a:extLst>
                <a:ext uri="{FF2B5EF4-FFF2-40B4-BE49-F238E27FC236}">
                  <a16:creationId xmlns:a16="http://schemas.microsoft.com/office/drawing/2014/main" id="{9FC01A4A-0A9A-8B4E-8964-07671F7DA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6">
              <a:extLst>
                <a:ext uri="{FF2B5EF4-FFF2-40B4-BE49-F238E27FC236}">
                  <a16:creationId xmlns:a16="http://schemas.microsoft.com/office/drawing/2014/main" id="{6BDEFBCA-99DE-D942-9D04-2A3784D79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1" name="Freeform 7">
              <a:extLst>
                <a:ext uri="{FF2B5EF4-FFF2-40B4-BE49-F238E27FC236}">
                  <a16:creationId xmlns:a16="http://schemas.microsoft.com/office/drawing/2014/main" id="{65B251FB-6C30-EB46-B4CE-CA9BBC512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8">
              <a:extLst>
                <a:ext uri="{FF2B5EF4-FFF2-40B4-BE49-F238E27FC236}">
                  <a16:creationId xmlns:a16="http://schemas.microsoft.com/office/drawing/2014/main" id="{4C7369B3-CCF3-A74F-821D-E60DD1C43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9">
              <a:extLst>
                <a:ext uri="{FF2B5EF4-FFF2-40B4-BE49-F238E27FC236}">
                  <a16:creationId xmlns:a16="http://schemas.microsoft.com/office/drawing/2014/main" id="{835DE78E-8526-8843-B45B-0A262CF50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10">
              <a:extLst>
                <a:ext uri="{FF2B5EF4-FFF2-40B4-BE49-F238E27FC236}">
                  <a16:creationId xmlns:a16="http://schemas.microsoft.com/office/drawing/2014/main" id="{6C5AC5D0-CA66-9E45-BC53-83198A934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id="{E703A50E-DFD2-3F43-B254-B28547FC6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6" name="Freeform 12">
              <a:extLst>
                <a:ext uri="{FF2B5EF4-FFF2-40B4-BE49-F238E27FC236}">
                  <a16:creationId xmlns:a16="http://schemas.microsoft.com/office/drawing/2014/main" id="{F84FC525-1C4D-E440-81CE-B66AFD2C0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7" name="Freeform 13">
              <a:extLst>
                <a:ext uri="{FF2B5EF4-FFF2-40B4-BE49-F238E27FC236}">
                  <a16:creationId xmlns:a16="http://schemas.microsoft.com/office/drawing/2014/main" id="{5E3BC717-D61B-374B-9497-BECBA8D60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8" name="Freeform 14">
              <a:extLst>
                <a:ext uri="{FF2B5EF4-FFF2-40B4-BE49-F238E27FC236}">
                  <a16:creationId xmlns:a16="http://schemas.microsoft.com/office/drawing/2014/main" id="{B38FB2C0-B279-424E-B0B1-91C54F74B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9" name="Freeform 70">
              <a:extLst>
                <a:ext uri="{FF2B5EF4-FFF2-40B4-BE49-F238E27FC236}">
                  <a16:creationId xmlns:a16="http://schemas.microsoft.com/office/drawing/2014/main" id="{A101CD04-505F-1B45-9BDA-58995A9B7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0" name="Freeform 71">
              <a:extLst>
                <a:ext uri="{FF2B5EF4-FFF2-40B4-BE49-F238E27FC236}">
                  <a16:creationId xmlns:a16="http://schemas.microsoft.com/office/drawing/2014/main" id="{58AC42F4-8CFE-FA4F-AC8C-59A38D1DD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1" name="Freeform 72">
              <a:extLst>
                <a:ext uri="{FF2B5EF4-FFF2-40B4-BE49-F238E27FC236}">
                  <a16:creationId xmlns:a16="http://schemas.microsoft.com/office/drawing/2014/main" id="{7A36BAD0-EECB-8D4C-94EF-69650EF56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2" name="Freeform 73">
              <a:extLst>
                <a:ext uri="{FF2B5EF4-FFF2-40B4-BE49-F238E27FC236}">
                  <a16:creationId xmlns:a16="http://schemas.microsoft.com/office/drawing/2014/main" id="{6A633BAF-5352-2E45-856D-52BBFE0AE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3" name="Freeform 74">
              <a:extLst>
                <a:ext uri="{FF2B5EF4-FFF2-40B4-BE49-F238E27FC236}">
                  <a16:creationId xmlns:a16="http://schemas.microsoft.com/office/drawing/2014/main" id="{A98E1D2D-FB36-234E-809B-2DCF87116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4" name="Freeform 75">
              <a:extLst>
                <a:ext uri="{FF2B5EF4-FFF2-40B4-BE49-F238E27FC236}">
                  <a16:creationId xmlns:a16="http://schemas.microsoft.com/office/drawing/2014/main" id="{ACFC3B37-E68A-974E-B3FE-977A08154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5" name="Freeform 76">
              <a:extLst>
                <a:ext uri="{FF2B5EF4-FFF2-40B4-BE49-F238E27FC236}">
                  <a16:creationId xmlns:a16="http://schemas.microsoft.com/office/drawing/2014/main" id="{FBED8540-8D5B-D64A-8C3A-CFD86C88E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6" name="Freeform 77">
              <a:extLst>
                <a:ext uri="{FF2B5EF4-FFF2-40B4-BE49-F238E27FC236}">
                  <a16:creationId xmlns:a16="http://schemas.microsoft.com/office/drawing/2014/main" id="{129ACC5B-67D3-0C4A-A1E6-E4695D0BD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7" name="Freeform 78">
              <a:extLst>
                <a:ext uri="{FF2B5EF4-FFF2-40B4-BE49-F238E27FC236}">
                  <a16:creationId xmlns:a16="http://schemas.microsoft.com/office/drawing/2014/main" id="{351AC11C-9F6E-4041-B38A-11828D7D4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8" name="Freeform 79">
              <a:extLst>
                <a:ext uri="{FF2B5EF4-FFF2-40B4-BE49-F238E27FC236}">
                  <a16:creationId xmlns:a16="http://schemas.microsoft.com/office/drawing/2014/main" id="{DAFEC7C5-9CA6-6A46-8FB2-17B43D065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9" name="Freeform 80">
              <a:extLst>
                <a:ext uri="{FF2B5EF4-FFF2-40B4-BE49-F238E27FC236}">
                  <a16:creationId xmlns:a16="http://schemas.microsoft.com/office/drawing/2014/main" id="{F421D4B8-D804-2D4F-9080-C35A2C39F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0" name="Freeform 81">
              <a:extLst>
                <a:ext uri="{FF2B5EF4-FFF2-40B4-BE49-F238E27FC236}">
                  <a16:creationId xmlns:a16="http://schemas.microsoft.com/office/drawing/2014/main" id="{C6AB913D-350E-0F48-8499-81D3B33AF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1" name="Freeform 82">
              <a:extLst>
                <a:ext uri="{FF2B5EF4-FFF2-40B4-BE49-F238E27FC236}">
                  <a16:creationId xmlns:a16="http://schemas.microsoft.com/office/drawing/2014/main" id="{1CEB2D29-EEE4-D34C-B9C1-163D7014D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2" name="Freeform 83">
              <a:extLst>
                <a:ext uri="{FF2B5EF4-FFF2-40B4-BE49-F238E27FC236}">
                  <a16:creationId xmlns:a16="http://schemas.microsoft.com/office/drawing/2014/main" id="{E918BF60-FE59-1A4C-A438-39DFC3BA7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3" name="Freeform 84">
              <a:extLst>
                <a:ext uri="{FF2B5EF4-FFF2-40B4-BE49-F238E27FC236}">
                  <a16:creationId xmlns:a16="http://schemas.microsoft.com/office/drawing/2014/main" id="{4693DE62-9653-384B-96E1-39DEF97EF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4" name="Freeform 85">
              <a:extLst>
                <a:ext uri="{FF2B5EF4-FFF2-40B4-BE49-F238E27FC236}">
                  <a16:creationId xmlns:a16="http://schemas.microsoft.com/office/drawing/2014/main" id="{A215D0BB-FED5-0B48-93E2-C84B22D3A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5" name="Freeform 86">
              <a:extLst>
                <a:ext uri="{FF2B5EF4-FFF2-40B4-BE49-F238E27FC236}">
                  <a16:creationId xmlns:a16="http://schemas.microsoft.com/office/drawing/2014/main" id="{A14DFDC9-9C0C-0144-A07B-88B320D6D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6" name="Freeform 87">
              <a:extLst>
                <a:ext uri="{FF2B5EF4-FFF2-40B4-BE49-F238E27FC236}">
                  <a16:creationId xmlns:a16="http://schemas.microsoft.com/office/drawing/2014/main" id="{E2976C95-AC34-BC42-9E0A-1BCDEAFEC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7" name="Freeform 88">
              <a:extLst>
                <a:ext uri="{FF2B5EF4-FFF2-40B4-BE49-F238E27FC236}">
                  <a16:creationId xmlns:a16="http://schemas.microsoft.com/office/drawing/2014/main" id="{EDA40027-1831-7C4E-A2EC-4861F9630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8" name="Freeform 89">
              <a:extLst>
                <a:ext uri="{FF2B5EF4-FFF2-40B4-BE49-F238E27FC236}">
                  <a16:creationId xmlns:a16="http://schemas.microsoft.com/office/drawing/2014/main" id="{7160E56E-3EAD-EB44-81BF-93AE1FC6A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9" name="Freeform 90">
              <a:extLst>
                <a:ext uri="{FF2B5EF4-FFF2-40B4-BE49-F238E27FC236}">
                  <a16:creationId xmlns:a16="http://schemas.microsoft.com/office/drawing/2014/main" id="{D3CFA5A7-69C7-BA4C-9401-C90ECCA1B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0" name="Freeform 91">
              <a:extLst>
                <a:ext uri="{FF2B5EF4-FFF2-40B4-BE49-F238E27FC236}">
                  <a16:creationId xmlns:a16="http://schemas.microsoft.com/office/drawing/2014/main" id="{6A31A611-5091-0C43-9EC3-74216F9D8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1" name="Freeform 92">
              <a:extLst>
                <a:ext uri="{FF2B5EF4-FFF2-40B4-BE49-F238E27FC236}">
                  <a16:creationId xmlns:a16="http://schemas.microsoft.com/office/drawing/2014/main" id="{0D0CEC49-224D-954C-8941-79039B386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2" name="Freeform 93">
              <a:extLst>
                <a:ext uri="{FF2B5EF4-FFF2-40B4-BE49-F238E27FC236}">
                  <a16:creationId xmlns:a16="http://schemas.microsoft.com/office/drawing/2014/main" id="{C8DF39B4-175E-674E-8107-D0E9962BC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3" name="Freeform 94">
              <a:extLst>
                <a:ext uri="{FF2B5EF4-FFF2-40B4-BE49-F238E27FC236}">
                  <a16:creationId xmlns:a16="http://schemas.microsoft.com/office/drawing/2014/main" id="{11640B0B-6B20-8242-B8F5-53B31DDB2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4" name="Freeform 95">
              <a:extLst>
                <a:ext uri="{FF2B5EF4-FFF2-40B4-BE49-F238E27FC236}">
                  <a16:creationId xmlns:a16="http://schemas.microsoft.com/office/drawing/2014/main" id="{4E09B4C2-3E14-FD46-A8D8-AD10D3559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5" name="Freeform 96">
              <a:extLst>
                <a:ext uri="{FF2B5EF4-FFF2-40B4-BE49-F238E27FC236}">
                  <a16:creationId xmlns:a16="http://schemas.microsoft.com/office/drawing/2014/main" id="{85F99FDD-4C65-AF45-AD8A-9EE4A5E2D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6" name="Freeform 97">
              <a:extLst>
                <a:ext uri="{FF2B5EF4-FFF2-40B4-BE49-F238E27FC236}">
                  <a16:creationId xmlns:a16="http://schemas.microsoft.com/office/drawing/2014/main" id="{C6EB7CBB-0DA0-8F48-9C2A-E1D5B344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7" name="Freeform 98">
              <a:extLst>
                <a:ext uri="{FF2B5EF4-FFF2-40B4-BE49-F238E27FC236}">
                  <a16:creationId xmlns:a16="http://schemas.microsoft.com/office/drawing/2014/main" id="{483F0661-BAB0-EC41-9C08-EC4BE85F0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8" name="Freeform 99">
              <a:extLst>
                <a:ext uri="{FF2B5EF4-FFF2-40B4-BE49-F238E27FC236}">
                  <a16:creationId xmlns:a16="http://schemas.microsoft.com/office/drawing/2014/main" id="{FDE3D124-BD81-524C-B79E-5699C3AE0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9" name="Freeform 100">
              <a:extLst>
                <a:ext uri="{FF2B5EF4-FFF2-40B4-BE49-F238E27FC236}">
                  <a16:creationId xmlns:a16="http://schemas.microsoft.com/office/drawing/2014/main" id="{BBA5A0EB-784D-2B4C-A26B-716A7E6C9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0" name="Freeform 101">
              <a:extLst>
                <a:ext uri="{FF2B5EF4-FFF2-40B4-BE49-F238E27FC236}">
                  <a16:creationId xmlns:a16="http://schemas.microsoft.com/office/drawing/2014/main" id="{E3C13C2E-2508-C34E-8B4D-73B10A9D4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1" name="Freeform 102">
              <a:extLst>
                <a:ext uri="{FF2B5EF4-FFF2-40B4-BE49-F238E27FC236}">
                  <a16:creationId xmlns:a16="http://schemas.microsoft.com/office/drawing/2014/main" id="{80620B5D-2DD9-D649-A5E0-8FB6CF197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2" name="Freeform 103">
              <a:extLst>
                <a:ext uri="{FF2B5EF4-FFF2-40B4-BE49-F238E27FC236}">
                  <a16:creationId xmlns:a16="http://schemas.microsoft.com/office/drawing/2014/main" id="{8B8EDEA5-59B4-0F4A-8856-7D0A02A62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3" name="Freeform 104">
              <a:extLst>
                <a:ext uri="{FF2B5EF4-FFF2-40B4-BE49-F238E27FC236}">
                  <a16:creationId xmlns:a16="http://schemas.microsoft.com/office/drawing/2014/main" id="{FF138045-C0EF-EC4F-8476-0D42CE011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4" name="Freeform 105">
              <a:extLst>
                <a:ext uri="{FF2B5EF4-FFF2-40B4-BE49-F238E27FC236}">
                  <a16:creationId xmlns:a16="http://schemas.microsoft.com/office/drawing/2014/main" id="{639C988D-FA5E-264D-9D86-AD2EA546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5" name="Freeform 106">
              <a:extLst>
                <a:ext uri="{FF2B5EF4-FFF2-40B4-BE49-F238E27FC236}">
                  <a16:creationId xmlns:a16="http://schemas.microsoft.com/office/drawing/2014/main" id="{78C67DEE-2C8D-9C44-BEBA-9705DE348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6" name="Freeform 107">
              <a:extLst>
                <a:ext uri="{FF2B5EF4-FFF2-40B4-BE49-F238E27FC236}">
                  <a16:creationId xmlns:a16="http://schemas.microsoft.com/office/drawing/2014/main" id="{0C790E41-85A0-7B47-958D-52D1E89B1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7" name="Freeform 108">
              <a:extLst>
                <a:ext uri="{FF2B5EF4-FFF2-40B4-BE49-F238E27FC236}">
                  <a16:creationId xmlns:a16="http://schemas.microsoft.com/office/drawing/2014/main" id="{408E1078-D0FA-3940-95A5-F726D8DDC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8" name="Freeform 109">
              <a:extLst>
                <a:ext uri="{FF2B5EF4-FFF2-40B4-BE49-F238E27FC236}">
                  <a16:creationId xmlns:a16="http://schemas.microsoft.com/office/drawing/2014/main" id="{AC6B26FB-82F5-334C-8591-12EB4D452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69" name="Group 69">
              <a:extLst>
                <a:ext uri="{FF2B5EF4-FFF2-40B4-BE49-F238E27FC236}">
                  <a16:creationId xmlns:a16="http://schemas.microsoft.com/office/drawing/2014/main" id="{66036D16-3362-704A-8121-5CFD7DC68F21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172" name="Freeform 105">
                <a:extLst>
                  <a:ext uri="{FF2B5EF4-FFF2-40B4-BE49-F238E27FC236}">
                    <a16:creationId xmlns:a16="http://schemas.microsoft.com/office/drawing/2014/main" id="{EFDD2D7E-62B0-194E-9CC0-1019C5B2D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3" name="Freeform 106">
                <a:extLst>
                  <a:ext uri="{FF2B5EF4-FFF2-40B4-BE49-F238E27FC236}">
                    <a16:creationId xmlns:a16="http://schemas.microsoft.com/office/drawing/2014/main" id="{0725F394-7B8F-874D-8294-93BCF823F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4" name="Freeform 107">
                <a:extLst>
                  <a:ext uri="{FF2B5EF4-FFF2-40B4-BE49-F238E27FC236}">
                    <a16:creationId xmlns:a16="http://schemas.microsoft.com/office/drawing/2014/main" id="{DE7D0121-795E-BD4E-8EA4-935008F50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5" name="Freeform 108">
                <a:extLst>
                  <a:ext uri="{FF2B5EF4-FFF2-40B4-BE49-F238E27FC236}">
                    <a16:creationId xmlns:a16="http://schemas.microsoft.com/office/drawing/2014/main" id="{E785292E-D238-2549-92D0-77DD15255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6" name="Freeform 109">
                <a:extLst>
                  <a:ext uri="{FF2B5EF4-FFF2-40B4-BE49-F238E27FC236}">
                    <a16:creationId xmlns:a16="http://schemas.microsoft.com/office/drawing/2014/main" id="{B06080D1-DFEA-3C4F-B979-AB9F0A981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7" name="Freeform 110">
                <a:extLst>
                  <a:ext uri="{FF2B5EF4-FFF2-40B4-BE49-F238E27FC236}">
                    <a16:creationId xmlns:a16="http://schemas.microsoft.com/office/drawing/2014/main" id="{0DF46DD1-43E1-F04D-BFEA-48A48BDF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8" name="Freeform 111">
                <a:extLst>
                  <a:ext uri="{FF2B5EF4-FFF2-40B4-BE49-F238E27FC236}">
                    <a16:creationId xmlns:a16="http://schemas.microsoft.com/office/drawing/2014/main" id="{C11CE513-F5F2-8948-806E-BAE323D4F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9" name="Freeform 112">
                <a:extLst>
                  <a:ext uri="{FF2B5EF4-FFF2-40B4-BE49-F238E27FC236}">
                    <a16:creationId xmlns:a16="http://schemas.microsoft.com/office/drawing/2014/main" id="{594A68EC-8E4C-644C-B6AB-499A68F76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70" name="Freeform 113">
              <a:extLst>
                <a:ext uri="{FF2B5EF4-FFF2-40B4-BE49-F238E27FC236}">
                  <a16:creationId xmlns:a16="http://schemas.microsoft.com/office/drawing/2014/main" id="{1C6B9B26-8027-794F-9754-CAAA399F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1" name="Freeform 15">
              <a:extLst>
                <a:ext uri="{FF2B5EF4-FFF2-40B4-BE49-F238E27FC236}">
                  <a16:creationId xmlns:a16="http://schemas.microsoft.com/office/drawing/2014/main" id="{FD92F5ED-1A62-B347-B2B6-4514B2423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1B559CA-FC30-EB49-9423-9783DA545EAD}"/>
              </a:ext>
            </a:extLst>
          </p:cNvPr>
          <p:cNvSpPr/>
          <p:nvPr/>
        </p:nvSpPr>
        <p:spPr>
          <a:xfrm>
            <a:off x="425704" y="999387"/>
            <a:ext cx="5241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</a:t>
            </a:r>
            <a:r>
              <a:rPr lang="en-US" sz="2400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passes Comprehensive Prescription Drug Reform Package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243E65C-1397-F34B-89C6-B46D39FB3463}"/>
              </a:ext>
            </a:extLst>
          </p:cNvPr>
          <p:cNvSpPr/>
          <p:nvPr/>
        </p:nvSpPr>
        <p:spPr>
          <a:xfrm>
            <a:off x="425704" y="1968249"/>
            <a:ext cx="5118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Jersey </a:t>
            </a:r>
            <a:r>
              <a:rPr lang="en-US" sz="2400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amends “Gift Ban” law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BB8C544-021C-4F4F-B056-3582AA3841E6}"/>
              </a:ext>
            </a:extLst>
          </p:cNvPr>
          <p:cNvSpPr/>
          <p:nvPr/>
        </p:nvSpPr>
        <p:spPr>
          <a:xfrm>
            <a:off x="425704" y="2561700"/>
            <a:ext cx="4988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</a:t>
            </a:r>
            <a:r>
              <a:rPr lang="en-US" sz="2400" dirty="0">
                <a:solidFill>
                  <a:srgbClr val="4D43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requires manufacturers to list drug price and alternate generic medications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5C93D0-413C-2049-94C7-71BD53704E12}"/>
              </a:ext>
            </a:extLst>
          </p:cNvPr>
          <p:cNvGrpSpPr/>
          <p:nvPr/>
        </p:nvGrpSpPr>
        <p:grpSpPr>
          <a:xfrm>
            <a:off x="8146698" y="1144334"/>
            <a:ext cx="2030001" cy="2273499"/>
            <a:chOff x="7659256" y="1068134"/>
            <a:chExt cx="2136443" cy="239270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1C3EB08-FDB9-1B40-B8CB-4F88D11A6A8A}"/>
                </a:ext>
              </a:extLst>
            </p:cNvPr>
            <p:cNvGrpSpPr/>
            <p:nvPr/>
          </p:nvGrpSpPr>
          <p:grpSpPr>
            <a:xfrm>
              <a:off x="7659256" y="1068134"/>
              <a:ext cx="2136443" cy="2392709"/>
              <a:chOff x="7659256" y="1068134"/>
              <a:chExt cx="2136443" cy="239270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704EF8C-AE5F-014F-A789-1EB7AB2CA364}"/>
                  </a:ext>
                </a:extLst>
              </p:cNvPr>
              <p:cNvGrpSpPr/>
              <p:nvPr/>
            </p:nvGrpSpPr>
            <p:grpSpPr>
              <a:xfrm>
                <a:off x="7659256" y="1071010"/>
                <a:ext cx="2136443" cy="2389833"/>
                <a:chOff x="7659256" y="1071010"/>
                <a:chExt cx="2136443" cy="2389833"/>
              </a:xfrm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DEB3DEF-2263-404E-B7D7-DD7795BF92D0}"/>
                    </a:ext>
                  </a:extLst>
                </p:cNvPr>
                <p:cNvSpPr/>
                <p:nvPr/>
              </p:nvSpPr>
              <p:spPr>
                <a:xfrm>
                  <a:off x="7668835" y="1071010"/>
                  <a:ext cx="2081397" cy="2389565"/>
                </a:xfrm>
                <a:custGeom>
                  <a:avLst/>
                  <a:gdLst>
                    <a:gd name="connsiteX0" fmla="*/ 2081397 w 2081397"/>
                    <a:gd name="connsiteY0" fmla="*/ 1449905 h 2389565"/>
                    <a:gd name="connsiteX1" fmla="*/ 732531 w 2081397"/>
                    <a:gd name="connsiteY1" fmla="*/ 2389565 h 2389565"/>
                    <a:gd name="connsiteX2" fmla="*/ 0 w 2081397"/>
                    <a:gd name="connsiteY2" fmla="*/ 2344097 h 2389565"/>
                    <a:gd name="connsiteX3" fmla="*/ 60624 w 2081397"/>
                    <a:gd name="connsiteY3" fmla="*/ 1798488 h 2389565"/>
                    <a:gd name="connsiteX4" fmla="*/ 449622 w 2081397"/>
                    <a:gd name="connsiteY4" fmla="*/ 0 h 2389565"/>
                    <a:gd name="connsiteX5" fmla="*/ 2081397 w 2081397"/>
                    <a:gd name="connsiteY5" fmla="*/ 1449905 h 2389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1397" h="2389565">
                      <a:moveTo>
                        <a:pt x="2081397" y="1449905"/>
                      </a:moveTo>
                      <a:lnTo>
                        <a:pt x="732531" y="2389565"/>
                      </a:lnTo>
                      <a:lnTo>
                        <a:pt x="0" y="2344097"/>
                      </a:lnTo>
                      <a:lnTo>
                        <a:pt x="60624" y="1798488"/>
                      </a:lnTo>
                      <a:lnTo>
                        <a:pt x="449622" y="0"/>
                      </a:lnTo>
                      <a:lnTo>
                        <a:pt x="2081397" y="1449905"/>
                      </a:lnTo>
                      <a:close/>
                    </a:path>
                  </a:pathLst>
                </a:custGeom>
                <a:solidFill>
                  <a:schemeClr val="bg2">
                    <a:alpha val="8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Freeform 71">
                  <a:extLst>
                    <a:ext uri="{FF2B5EF4-FFF2-40B4-BE49-F238E27FC236}">
                      <a16:creationId xmlns:a16="http://schemas.microsoft.com/office/drawing/2014/main" id="{2D8EA559-9551-154D-8576-2C49D9366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9256" y="2867506"/>
                  <a:ext cx="747528" cy="593337"/>
                </a:xfrm>
                <a:custGeom>
                  <a:avLst/>
                  <a:gdLst>
                    <a:gd name="T0" fmla="*/ 2147483647 w 640"/>
                    <a:gd name="T1" fmla="*/ 0 h 476"/>
                    <a:gd name="T2" fmla="*/ 2147483647 w 640"/>
                    <a:gd name="T3" fmla="*/ 2147483647 h 476"/>
                    <a:gd name="T4" fmla="*/ 0 w 640"/>
                    <a:gd name="T5" fmla="*/ 2147483647 h 476"/>
                    <a:gd name="T6" fmla="*/ 2147483647 w 640"/>
                    <a:gd name="T7" fmla="*/ 2147483647 h 476"/>
                    <a:gd name="T8" fmla="*/ 2147483647 w 640"/>
                    <a:gd name="T9" fmla="*/ 2147483647 h 476"/>
                    <a:gd name="T10" fmla="*/ 2147483647 w 640"/>
                    <a:gd name="T11" fmla="*/ 2147483647 h 476"/>
                    <a:gd name="T12" fmla="*/ 2147483647 w 640"/>
                    <a:gd name="T13" fmla="*/ 2147483647 h 476"/>
                    <a:gd name="T14" fmla="*/ 2147483647 w 640"/>
                    <a:gd name="T15" fmla="*/ 2147483647 h 476"/>
                    <a:gd name="T16" fmla="*/ 2147483647 w 640"/>
                    <a:gd name="T17" fmla="*/ 0 h 4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0"/>
                    <a:gd name="T28" fmla="*/ 0 h 476"/>
                    <a:gd name="T29" fmla="*/ 640 w 640"/>
                    <a:gd name="T30" fmla="*/ 476 h 4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0" h="476">
                      <a:moveTo>
                        <a:pt x="54" y="0"/>
                      </a:moveTo>
                      <a:lnTo>
                        <a:pt x="21" y="286"/>
                      </a:lnTo>
                      <a:lnTo>
                        <a:pt x="0" y="450"/>
                      </a:lnTo>
                      <a:lnTo>
                        <a:pt x="320" y="467"/>
                      </a:lnTo>
                      <a:lnTo>
                        <a:pt x="625" y="476"/>
                      </a:lnTo>
                      <a:lnTo>
                        <a:pt x="635" y="253"/>
                      </a:lnTo>
                      <a:lnTo>
                        <a:pt x="640" y="36"/>
                      </a:lnTo>
                      <a:lnTo>
                        <a:pt x="465" y="3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0067D37B-BEEC-044A-A168-C8E6F223F2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673888" y="2445136"/>
                  <a:ext cx="293011" cy="980075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3E8F3082-5199-674C-B37A-4F115CDF05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29459" y="1076062"/>
                  <a:ext cx="383946" cy="1793436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D26EADB-87DB-C846-8A8A-275B92AA4B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07400" y="1182152"/>
                  <a:ext cx="1388299" cy="1738849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33EEC059-9A41-E341-81F1-EC2C95BCBB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01366" y="2525967"/>
                  <a:ext cx="1343814" cy="929558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Freeform 71">
                <a:extLst>
                  <a:ext uri="{FF2B5EF4-FFF2-40B4-BE49-F238E27FC236}">
                    <a16:creationId xmlns:a16="http://schemas.microsoft.com/office/drawing/2014/main" id="{3E9C1CB5-8325-8644-9481-269E6F67B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1873" y="1068134"/>
                <a:ext cx="1832158" cy="1454243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adFill>
                <a:gsLst>
                  <a:gs pos="17000">
                    <a:srgbClr val="855BB7"/>
                  </a:gs>
                  <a:gs pos="92000">
                    <a:srgbClr val="673BA1"/>
                  </a:gs>
                </a:gsLst>
                <a:lin ang="18000000" scaled="0"/>
              </a:gradFill>
              <a:ln w="15875" cmpd="sng">
                <a:noFill/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64DE9E-E4D3-2A4D-9E45-BE7B3DA5D558}"/>
                </a:ext>
              </a:extLst>
            </p:cNvPr>
            <p:cNvSpPr txBox="1"/>
            <p:nvPr/>
          </p:nvSpPr>
          <p:spPr>
            <a:xfrm>
              <a:off x="8496300" y="1587500"/>
              <a:ext cx="90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67B185-E200-C54F-9F63-0E4500A65661}"/>
              </a:ext>
            </a:extLst>
          </p:cNvPr>
          <p:cNvGrpSpPr/>
          <p:nvPr/>
        </p:nvGrpSpPr>
        <p:grpSpPr>
          <a:xfrm>
            <a:off x="10289609" y="501092"/>
            <a:ext cx="1605089" cy="1720115"/>
            <a:chOff x="9913347" y="374092"/>
            <a:chExt cx="1689251" cy="1810308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DD83FE-98D8-1741-9EAD-FC44B041D767}"/>
                </a:ext>
              </a:extLst>
            </p:cNvPr>
            <p:cNvSpPr/>
            <p:nvPr/>
          </p:nvSpPr>
          <p:spPr>
            <a:xfrm>
              <a:off x="10194275" y="378246"/>
              <a:ext cx="1204511" cy="1803094"/>
            </a:xfrm>
            <a:custGeom>
              <a:avLst/>
              <a:gdLst>
                <a:gd name="connsiteX0" fmla="*/ 246043 w 1204511"/>
                <a:gd name="connsiteY0" fmla="*/ 0 h 1803094"/>
                <a:gd name="connsiteX1" fmla="*/ 1204511 w 1204511"/>
                <a:gd name="connsiteY1" fmla="*/ 1134737 h 1803094"/>
                <a:gd name="connsiteX2" fmla="*/ 1167788 w 1204511"/>
                <a:gd name="connsiteY2" fmla="*/ 1777388 h 1803094"/>
                <a:gd name="connsiteX3" fmla="*/ 187286 w 1204511"/>
                <a:gd name="connsiteY3" fmla="*/ 1803094 h 1803094"/>
                <a:gd name="connsiteX4" fmla="*/ 0 w 1204511"/>
                <a:gd name="connsiteY4" fmla="*/ 1292646 h 1803094"/>
                <a:gd name="connsiteX5" fmla="*/ 143219 w 1204511"/>
                <a:gd name="connsiteY5" fmla="*/ 506776 h 1803094"/>
                <a:gd name="connsiteX6" fmla="*/ 246043 w 1204511"/>
                <a:gd name="connsiteY6" fmla="*/ 0 h 180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4511" h="1803094">
                  <a:moveTo>
                    <a:pt x="246043" y="0"/>
                  </a:moveTo>
                  <a:lnTo>
                    <a:pt x="1204511" y="1134737"/>
                  </a:lnTo>
                  <a:lnTo>
                    <a:pt x="1167788" y="1777388"/>
                  </a:lnTo>
                  <a:lnTo>
                    <a:pt x="187286" y="1803094"/>
                  </a:lnTo>
                  <a:lnTo>
                    <a:pt x="0" y="1292646"/>
                  </a:lnTo>
                  <a:lnTo>
                    <a:pt x="143219" y="506776"/>
                  </a:lnTo>
                  <a:lnTo>
                    <a:pt x="246043" y="0"/>
                  </a:lnTo>
                  <a:close/>
                </a:path>
              </a:pathLst>
            </a:custGeom>
            <a:solidFill>
              <a:schemeClr val="bg2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Freeform 7">
              <a:extLst>
                <a:ext uri="{FF2B5EF4-FFF2-40B4-BE49-F238E27FC236}">
                  <a16:creationId xmlns:a16="http://schemas.microsoft.com/office/drawing/2014/main" id="{A4895FEB-7709-844F-990A-B356B050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133" y="1498600"/>
              <a:ext cx="397405" cy="645403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853B4B1-0F90-9F4F-BD13-C40790371986}"/>
                </a:ext>
              </a:extLst>
            </p:cNvPr>
            <p:cNvCxnSpPr>
              <a:cxnSpLocks/>
            </p:cNvCxnSpPr>
            <p:nvPr/>
          </p:nvCxnSpPr>
          <p:spPr>
            <a:xfrm>
              <a:off x="10429302" y="378246"/>
              <a:ext cx="962139" cy="112739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45C602D-5C16-554E-9DB2-78BC4488D87C}"/>
                </a:ext>
              </a:extLst>
            </p:cNvPr>
            <p:cNvCxnSpPr>
              <a:cxnSpLocks/>
            </p:cNvCxnSpPr>
            <p:nvPr/>
          </p:nvCxnSpPr>
          <p:spPr>
            <a:xfrm>
              <a:off x="11020540" y="1189822"/>
              <a:ext cx="582058" cy="60409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423676F-AC0F-E541-B3CA-FCF26BFCF9D5}"/>
                </a:ext>
              </a:extLst>
            </p:cNvPr>
            <p:cNvCxnSpPr>
              <a:cxnSpLocks/>
            </p:cNvCxnSpPr>
            <p:nvPr/>
          </p:nvCxnSpPr>
          <p:spPr>
            <a:xfrm>
              <a:off x="9926198" y="1424848"/>
              <a:ext cx="1281629" cy="45169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A9E7B04-854D-4441-80F5-D7FEDA40D8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4217" y="2148289"/>
              <a:ext cx="991518" cy="3305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reeform 7">
              <a:extLst>
                <a:ext uri="{FF2B5EF4-FFF2-40B4-BE49-F238E27FC236}">
                  <a16:creationId xmlns:a16="http://schemas.microsoft.com/office/drawing/2014/main" id="{43A2D9BA-F780-024E-A3C9-4B522AF1C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3347" y="374092"/>
              <a:ext cx="1114692" cy="1810308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adFill>
              <a:gsLst>
                <a:gs pos="17000">
                  <a:srgbClr val="855BB7"/>
                </a:gs>
                <a:gs pos="92000">
                  <a:srgbClr val="673BA1"/>
                </a:gs>
              </a:gsLst>
              <a:lin ang="18000000" scaled="0"/>
            </a:gradFill>
            <a:ln w="15875" cmpd="sng">
              <a:noFill/>
              <a:prstDash val="solid"/>
              <a:round/>
              <a:headEnd/>
              <a:tailEnd/>
            </a:ln>
            <a:effectLst>
              <a:outerShdw blurRad="114300" dist="38100" dir="42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CB4287A-BF62-8B4E-AD75-3F97BEB3416C}"/>
                </a:ext>
              </a:extLst>
            </p:cNvPr>
            <p:cNvSpPr txBox="1"/>
            <p:nvPr/>
          </p:nvSpPr>
          <p:spPr>
            <a:xfrm>
              <a:off x="9956800" y="1092200"/>
              <a:ext cx="90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</a:t>
              </a:r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77EC82A4-63B2-364E-BE72-FDCAFC983DC2}"/>
              </a:ext>
            </a:extLst>
          </p:cNvPr>
          <p:cNvSpPr txBox="1"/>
          <p:nvPr/>
        </p:nvSpPr>
        <p:spPr>
          <a:xfrm>
            <a:off x="433281" y="533093"/>
            <a:ext cx="423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STATE LAWS</a:t>
            </a:r>
            <a:endParaRPr lang="en-US" sz="1200" b="1" spc="12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67C009-1BFE-1946-9B74-0C3D534DE557}"/>
              </a:ext>
            </a:extLst>
          </p:cNvPr>
          <p:cNvGrpSpPr/>
          <p:nvPr/>
        </p:nvGrpSpPr>
        <p:grpSpPr>
          <a:xfrm>
            <a:off x="9948341" y="1343903"/>
            <a:ext cx="1534140" cy="1537147"/>
            <a:chOff x="9550400" y="1280403"/>
            <a:chExt cx="1614581" cy="1617746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F0146E2-44DB-D942-8A0E-ED380770C68E}"/>
                </a:ext>
              </a:extLst>
            </p:cNvPr>
            <p:cNvSpPr/>
            <p:nvPr/>
          </p:nvSpPr>
          <p:spPr>
            <a:xfrm>
              <a:off x="9946433" y="1530220"/>
              <a:ext cx="1208314" cy="1366935"/>
            </a:xfrm>
            <a:custGeom>
              <a:avLst/>
              <a:gdLst>
                <a:gd name="connsiteX0" fmla="*/ 298579 w 1208314"/>
                <a:gd name="connsiteY0" fmla="*/ 0 h 1371600"/>
                <a:gd name="connsiteX1" fmla="*/ 1208314 w 1208314"/>
                <a:gd name="connsiteY1" fmla="*/ 1026367 h 1371600"/>
                <a:gd name="connsiteX2" fmla="*/ 1161661 w 1208314"/>
                <a:gd name="connsiteY2" fmla="*/ 1138335 h 1371600"/>
                <a:gd name="connsiteX3" fmla="*/ 1203649 w 1208314"/>
                <a:gd name="connsiteY3" fmla="*/ 1301621 h 1371600"/>
                <a:gd name="connsiteX4" fmla="*/ 247261 w 1208314"/>
                <a:gd name="connsiteY4" fmla="*/ 1371600 h 1371600"/>
                <a:gd name="connsiteX5" fmla="*/ 0 w 1208314"/>
                <a:gd name="connsiteY5" fmla="*/ 401216 h 1371600"/>
                <a:gd name="connsiteX6" fmla="*/ 298579 w 1208314"/>
                <a:gd name="connsiteY6" fmla="*/ 0 h 1371600"/>
                <a:gd name="connsiteX0" fmla="*/ 284583 w 1208314"/>
                <a:gd name="connsiteY0" fmla="*/ 0 h 1366935"/>
                <a:gd name="connsiteX1" fmla="*/ 1208314 w 1208314"/>
                <a:gd name="connsiteY1" fmla="*/ 1021702 h 1366935"/>
                <a:gd name="connsiteX2" fmla="*/ 1161661 w 1208314"/>
                <a:gd name="connsiteY2" fmla="*/ 1133670 h 1366935"/>
                <a:gd name="connsiteX3" fmla="*/ 1203649 w 1208314"/>
                <a:gd name="connsiteY3" fmla="*/ 1296956 h 1366935"/>
                <a:gd name="connsiteX4" fmla="*/ 247261 w 1208314"/>
                <a:gd name="connsiteY4" fmla="*/ 1366935 h 1366935"/>
                <a:gd name="connsiteX5" fmla="*/ 0 w 1208314"/>
                <a:gd name="connsiteY5" fmla="*/ 396551 h 1366935"/>
                <a:gd name="connsiteX6" fmla="*/ 284583 w 1208314"/>
                <a:gd name="connsiteY6" fmla="*/ 0 h 136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8314" h="1366935">
                  <a:moveTo>
                    <a:pt x="284583" y="0"/>
                  </a:moveTo>
                  <a:lnTo>
                    <a:pt x="1208314" y="1021702"/>
                  </a:lnTo>
                  <a:lnTo>
                    <a:pt x="1161661" y="1133670"/>
                  </a:lnTo>
                  <a:lnTo>
                    <a:pt x="1203649" y="1296956"/>
                  </a:lnTo>
                  <a:lnTo>
                    <a:pt x="247261" y="1366935"/>
                  </a:lnTo>
                  <a:lnTo>
                    <a:pt x="0" y="396551"/>
                  </a:lnTo>
                  <a:lnTo>
                    <a:pt x="284583" y="0"/>
                  </a:lnTo>
                  <a:close/>
                </a:path>
              </a:pathLst>
            </a:custGeom>
            <a:solidFill>
              <a:schemeClr val="bg2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C7A120D-3FB3-4B41-AD0B-E7A5E5254E1A}"/>
                </a:ext>
              </a:extLst>
            </p:cNvPr>
            <p:cNvGrpSpPr/>
            <p:nvPr/>
          </p:nvGrpSpPr>
          <p:grpSpPr>
            <a:xfrm>
              <a:off x="9550400" y="1280403"/>
              <a:ext cx="1614581" cy="1617746"/>
              <a:chOff x="9550400" y="1280403"/>
              <a:chExt cx="1614581" cy="1617746"/>
            </a:xfrm>
          </p:grpSpPr>
          <p:sp>
            <p:nvSpPr>
              <p:cNvPr id="187" name="Freeform 102">
                <a:extLst>
                  <a:ext uri="{FF2B5EF4-FFF2-40B4-BE49-F238E27FC236}">
                    <a16:creationId xmlns:a16="http://schemas.microsoft.com/office/drawing/2014/main" id="{1882649E-40B6-9248-931A-7EB3D493B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6244" y="2490603"/>
                <a:ext cx="158737" cy="33626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5875" cmpd="sng">
                <a:solidFill>
                  <a:schemeClr val="bg2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F2A8E8D-FA2A-0541-AC44-F6DE53466F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5548" y="1519084"/>
                <a:ext cx="919317" cy="102255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3B50466-909D-3341-A154-2E4C509697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86219" y="2816942"/>
                <a:ext cx="958646" cy="78658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5F5741A-5640-E249-90C9-38C7A1EE49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4039" y="2600632"/>
                <a:ext cx="845574" cy="16714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D6F74BD6-7CF2-F74F-BEAE-5EB810B55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2039" y="1887794"/>
                <a:ext cx="1455174" cy="727587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Freeform 102">
                <a:extLst>
                  <a:ext uri="{FF2B5EF4-FFF2-40B4-BE49-F238E27FC236}">
                    <a16:creationId xmlns:a16="http://schemas.microsoft.com/office/drawing/2014/main" id="{B27AC1C7-BD8C-B64C-BA46-B1FED2EA0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0400" y="1280403"/>
                <a:ext cx="763681" cy="1617746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adFill>
                <a:gsLst>
                  <a:gs pos="17000">
                    <a:srgbClr val="855BB7"/>
                  </a:gs>
                  <a:gs pos="92000">
                    <a:srgbClr val="673BA1"/>
                  </a:gs>
                </a:gsLst>
                <a:lin ang="18000000" scaled="0"/>
              </a:gradFill>
              <a:ln w="15875" cmpd="sng">
                <a:noFill/>
                <a:prstDash val="solid"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651ABD24-4F11-BA43-A3D0-A12376E15E7D}"/>
                  </a:ext>
                </a:extLst>
              </p:cNvPr>
              <p:cNvSpPr txBox="1"/>
              <p:nvPr/>
            </p:nvSpPr>
            <p:spPr>
              <a:xfrm>
                <a:off x="9585632" y="1857887"/>
                <a:ext cx="9017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NJ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C5CE66C-41CA-D442-861F-E6A9D2C695AA}"/>
              </a:ext>
            </a:extLst>
          </p:cNvPr>
          <p:cNvGrpSpPr/>
          <p:nvPr/>
        </p:nvGrpSpPr>
        <p:grpSpPr>
          <a:xfrm>
            <a:off x="6793562" y="1263096"/>
            <a:ext cx="2629838" cy="2645625"/>
            <a:chOff x="6223868" y="1174196"/>
            <a:chExt cx="2767732" cy="2784347"/>
          </a:xfrm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0975964A-AE58-044E-BDBC-0B950A2B72B4}"/>
                </a:ext>
              </a:extLst>
            </p:cNvPr>
            <p:cNvSpPr/>
            <p:nvPr/>
          </p:nvSpPr>
          <p:spPr>
            <a:xfrm>
              <a:off x="6313118" y="1177447"/>
              <a:ext cx="2323578" cy="2761989"/>
            </a:xfrm>
            <a:custGeom>
              <a:avLst/>
              <a:gdLst>
                <a:gd name="connsiteX0" fmla="*/ 0 w 2323578"/>
                <a:gd name="connsiteY0" fmla="*/ 1277654 h 2761989"/>
                <a:gd name="connsiteX1" fmla="*/ 1127342 w 2323578"/>
                <a:gd name="connsiteY1" fmla="*/ 0 h 2761989"/>
                <a:gd name="connsiteX2" fmla="*/ 1597068 w 2323578"/>
                <a:gd name="connsiteY2" fmla="*/ 1196235 h 2761989"/>
                <a:gd name="connsiteX3" fmla="*/ 2323578 w 2323578"/>
                <a:gd name="connsiteY3" fmla="*/ 2705621 h 2761989"/>
                <a:gd name="connsiteX4" fmla="*/ 1947797 w 2323578"/>
                <a:gd name="connsiteY4" fmla="*/ 2761989 h 2761989"/>
                <a:gd name="connsiteX5" fmla="*/ 432148 w 2323578"/>
                <a:gd name="connsiteY5" fmla="*/ 2718148 h 2761989"/>
                <a:gd name="connsiteX6" fmla="*/ 150312 w 2323578"/>
                <a:gd name="connsiteY6" fmla="*/ 1741117 h 2761989"/>
                <a:gd name="connsiteX7" fmla="*/ 0 w 2323578"/>
                <a:gd name="connsiteY7" fmla="*/ 1277654 h 27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3578" h="2761989">
                  <a:moveTo>
                    <a:pt x="0" y="1277654"/>
                  </a:moveTo>
                  <a:lnTo>
                    <a:pt x="1127342" y="0"/>
                  </a:lnTo>
                  <a:lnTo>
                    <a:pt x="1597068" y="1196235"/>
                  </a:lnTo>
                  <a:lnTo>
                    <a:pt x="2323578" y="2705621"/>
                  </a:lnTo>
                  <a:lnTo>
                    <a:pt x="1947797" y="2761989"/>
                  </a:lnTo>
                  <a:lnTo>
                    <a:pt x="432148" y="2718148"/>
                  </a:lnTo>
                  <a:lnTo>
                    <a:pt x="150312" y="1741117"/>
                  </a:lnTo>
                  <a:lnTo>
                    <a:pt x="0" y="1277654"/>
                  </a:lnTo>
                  <a:close/>
                </a:path>
              </a:pathLst>
            </a:custGeom>
            <a:solidFill>
              <a:schemeClr val="bg2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5BB491-3F4C-B149-B171-47FA0BD75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92" y="1177447"/>
              <a:ext cx="1127342" cy="127765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874B58F-71DE-534A-9AA2-40ACC7E937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3951" y="1346548"/>
              <a:ext cx="1496860" cy="119623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596AB8-5614-6B4F-92C9-B794A1E91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1047" y="3569918"/>
              <a:ext cx="1866378" cy="13152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88058F-467A-5F42-AE00-4AB94BF062A2}"/>
                </a:ext>
              </a:extLst>
            </p:cNvPr>
            <p:cNvCxnSpPr>
              <a:cxnSpLocks/>
            </p:cNvCxnSpPr>
            <p:nvPr/>
          </p:nvCxnSpPr>
          <p:spPr>
            <a:xfrm>
              <a:off x="6732740" y="3889332"/>
              <a:ext cx="1534438" cy="4384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Freeform 11">
              <a:extLst>
                <a:ext uri="{FF2B5EF4-FFF2-40B4-BE49-F238E27FC236}">
                  <a16:creationId xmlns:a16="http://schemas.microsoft.com/office/drawing/2014/main" id="{753DD863-1C54-134E-91CA-C80DEDE45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3368" y="1174196"/>
              <a:ext cx="1688232" cy="2784347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adFill>
              <a:gsLst>
                <a:gs pos="17000">
                  <a:srgbClr val="855BB7"/>
                </a:gs>
                <a:gs pos="92000">
                  <a:srgbClr val="673BA1"/>
                </a:gs>
              </a:gsLst>
              <a:lin ang="18000000" scaled="0"/>
            </a:gradFill>
            <a:ln w="15875" cmpd="sng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8" name="Freeform 11">
              <a:extLst>
                <a:ext uri="{FF2B5EF4-FFF2-40B4-BE49-F238E27FC236}">
                  <a16:creationId xmlns:a16="http://schemas.microsoft.com/office/drawing/2014/main" id="{FAB809B9-5078-A345-AC11-B8E87202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868" y="2452061"/>
              <a:ext cx="882623" cy="1455682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58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3CE77523-72D1-2549-B199-1367DA5051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0466" y="3313134"/>
              <a:ext cx="1256778" cy="25887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4FE68AB6-5882-FD4C-B0B4-60E3F7D6A3CD}"/>
                </a:ext>
              </a:extLst>
            </p:cNvPr>
            <p:cNvSpPr txBox="1"/>
            <p:nvPr/>
          </p:nvSpPr>
          <p:spPr>
            <a:xfrm>
              <a:off x="7571288" y="2610459"/>
              <a:ext cx="90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2C87069-102B-FA4E-9A48-526B3FD1D80D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5EC7205-C145-624A-B143-CDC5C19EBA5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CCF4621F-7C27-8743-B314-8189C33A37F0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2F0A8107-1D31-2F4B-86F6-0D6A3998574E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86803702-3929-744F-93FA-80588397B49C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3E1EA39-84C7-D740-AEEF-6F063743DC2B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028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8" presetClass="entr" presetSubtype="9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7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3" grpId="0"/>
      <p:bldP spid="193" grpId="1"/>
      <p:bldP spid="195" grpId="0"/>
      <p:bldP spid="19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8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US FEDERAL SETTLEMENTS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842F6D-8279-4A4A-9CA3-843F3A396FC3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BBBFF6-C786-0C4A-902C-6BA963CA00BD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64FF16-D0DC-BD4F-8ED4-FBF670F32AA2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00E0BF-4BF2-6D44-B488-A3ADA267DB42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FDCCFF-DB03-9246-A0A8-49D535A97352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BE1618-4010-CF4A-A482-ED00F76BE42D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441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429A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STATE SETTLEMENTS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00E798-D8F0-4F4A-BDB3-6D2433279F1A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3B11B9A-4D54-9A4B-A635-E34FB0ED52E5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BB3A93-C914-E745-8D26-CBCEFBFC655A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DE26-DFA7-BD44-8862-E1629D498B8D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38BC3B2-FA1A-C246-BD87-64F25DF4D8B3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A341687-EB68-4542-A8CE-0CBB3BC2BF03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621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74E397A7-4771-1444-9A95-C983EA3200A1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A572F16-8264-A341-8E18-826B741A52EC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4B5A035-A5DE-E040-A615-0A6FB063BFC3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69ACC6-C27D-CD48-A48A-8AB50358BA59}"/>
              </a:ext>
            </a:extLst>
          </p:cNvPr>
          <p:cNvSpPr txBox="1"/>
          <p:nvPr/>
        </p:nvSpPr>
        <p:spPr>
          <a:xfrm flipH="1">
            <a:off x="6573343" y="625294"/>
            <a:ext cx="4728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Teva: </a:t>
            </a:r>
          </a:p>
          <a:p>
            <a:pPr lvl="0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$135 million to Illinois for inflating Medicaid prices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rgbClr val="429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grpSp>
        <p:nvGrpSpPr>
          <p:cNvPr id="24" name="Group 137">
            <a:extLst>
              <a:ext uri="{FF2B5EF4-FFF2-40B4-BE49-F238E27FC236}">
                <a16:creationId xmlns:a16="http://schemas.microsoft.com/office/drawing/2014/main" id="{2F20766D-D4B0-0849-A161-4833F36E3A26}"/>
              </a:ext>
            </a:extLst>
          </p:cNvPr>
          <p:cNvGrpSpPr/>
          <p:nvPr/>
        </p:nvGrpSpPr>
        <p:grpSpPr>
          <a:xfrm>
            <a:off x="139403" y="1638968"/>
            <a:ext cx="5571993" cy="3414295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B504608-D6E5-0A4C-9F49-4C765C6F0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DB7F8ED-8D8C-2C4C-AAD6-EB267390F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CD7D849-B6DC-544F-B8A7-5648442C8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D2B57F1-80E4-F747-8CBF-4E85C557A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3AAC4F8-2230-E14A-A03F-BC01885F2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46B94BC1-3E57-A541-9217-C8798694A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5B189742-C843-1942-A57A-42F6D887F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710901F7-CCEB-6A48-BECA-B1BA6A59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2BEC73F-FEB4-884B-8C04-8F2E92D0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1233BFDE-7756-8E4F-BEC1-21583B638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6C4850A3-8802-6342-828D-6D1118B6C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7" name="Freeform 71">
              <a:extLst>
                <a:ext uri="{FF2B5EF4-FFF2-40B4-BE49-F238E27FC236}">
                  <a16:creationId xmlns:a16="http://schemas.microsoft.com/office/drawing/2014/main" id="{E6D73FBC-60C8-A24E-9EFB-77AB04B73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8" name="Freeform 72">
              <a:extLst>
                <a:ext uri="{FF2B5EF4-FFF2-40B4-BE49-F238E27FC236}">
                  <a16:creationId xmlns:a16="http://schemas.microsoft.com/office/drawing/2014/main" id="{C010E8CA-9CF7-AF44-9D21-68624C713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9" name="Freeform 73">
              <a:extLst>
                <a:ext uri="{FF2B5EF4-FFF2-40B4-BE49-F238E27FC236}">
                  <a16:creationId xmlns:a16="http://schemas.microsoft.com/office/drawing/2014/main" id="{687987A1-92E4-5C41-B19C-1FB92F0D9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0" name="Freeform 74">
              <a:extLst>
                <a:ext uri="{FF2B5EF4-FFF2-40B4-BE49-F238E27FC236}">
                  <a16:creationId xmlns:a16="http://schemas.microsoft.com/office/drawing/2014/main" id="{744CCD53-A671-6545-B9BE-DDD90CDD0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1" name="Freeform 75">
              <a:extLst>
                <a:ext uri="{FF2B5EF4-FFF2-40B4-BE49-F238E27FC236}">
                  <a16:creationId xmlns:a16="http://schemas.microsoft.com/office/drawing/2014/main" id="{19BF4D09-D853-6843-A12F-BFBD42BAA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2" name="Freeform 76">
              <a:extLst>
                <a:ext uri="{FF2B5EF4-FFF2-40B4-BE49-F238E27FC236}">
                  <a16:creationId xmlns:a16="http://schemas.microsoft.com/office/drawing/2014/main" id="{3661FF44-1E9E-9646-8B73-51868A647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5" name="Freeform 77">
              <a:extLst>
                <a:ext uri="{FF2B5EF4-FFF2-40B4-BE49-F238E27FC236}">
                  <a16:creationId xmlns:a16="http://schemas.microsoft.com/office/drawing/2014/main" id="{DA45A456-D5C6-5348-B0C3-DEF68A672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6" name="Freeform 78">
              <a:extLst>
                <a:ext uri="{FF2B5EF4-FFF2-40B4-BE49-F238E27FC236}">
                  <a16:creationId xmlns:a16="http://schemas.microsoft.com/office/drawing/2014/main" id="{E518D2E0-8C49-F148-9883-73D07497E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7" name="Freeform 79">
              <a:extLst>
                <a:ext uri="{FF2B5EF4-FFF2-40B4-BE49-F238E27FC236}">
                  <a16:creationId xmlns:a16="http://schemas.microsoft.com/office/drawing/2014/main" id="{B1341825-2133-204C-91D1-64D94A30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8" name="Freeform 80">
              <a:extLst>
                <a:ext uri="{FF2B5EF4-FFF2-40B4-BE49-F238E27FC236}">
                  <a16:creationId xmlns:a16="http://schemas.microsoft.com/office/drawing/2014/main" id="{E8F2D1A5-BD0E-5A4D-B2C6-132CE06E3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9" name="Freeform 81">
              <a:extLst>
                <a:ext uri="{FF2B5EF4-FFF2-40B4-BE49-F238E27FC236}">
                  <a16:creationId xmlns:a16="http://schemas.microsoft.com/office/drawing/2014/main" id="{E308E8B5-F1A3-FE44-841E-E77E8595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0" name="Freeform 82">
              <a:extLst>
                <a:ext uri="{FF2B5EF4-FFF2-40B4-BE49-F238E27FC236}">
                  <a16:creationId xmlns:a16="http://schemas.microsoft.com/office/drawing/2014/main" id="{F9E7822E-5DCC-6C47-B42F-736E25A81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1" name="Freeform 83">
              <a:extLst>
                <a:ext uri="{FF2B5EF4-FFF2-40B4-BE49-F238E27FC236}">
                  <a16:creationId xmlns:a16="http://schemas.microsoft.com/office/drawing/2014/main" id="{CFAFE6F4-EE87-7446-A633-BF6E50674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Freeform 84">
              <a:extLst>
                <a:ext uri="{FF2B5EF4-FFF2-40B4-BE49-F238E27FC236}">
                  <a16:creationId xmlns:a16="http://schemas.microsoft.com/office/drawing/2014/main" id="{29E51443-2C08-F14E-AA34-70F3640D9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Freeform 85">
              <a:extLst>
                <a:ext uri="{FF2B5EF4-FFF2-40B4-BE49-F238E27FC236}">
                  <a16:creationId xmlns:a16="http://schemas.microsoft.com/office/drawing/2014/main" id="{91E2B45E-FEB7-B645-81FA-C6A4CED7C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53CC8DBE-01AE-DB44-9D23-DDE056C7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" name="Freeform 88">
              <a:extLst>
                <a:ext uri="{FF2B5EF4-FFF2-40B4-BE49-F238E27FC236}">
                  <a16:creationId xmlns:a16="http://schemas.microsoft.com/office/drawing/2014/main" id="{B3E20B4F-3EDF-304A-8434-F5F028C91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7" name="Freeform 89">
              <a:extLst>
                <a:ext uri="{FF2B5EF4-FFF2-40B4-BE49-F238E27FC236}">
                  <a16:creationId xmlns:a16="http://schemas.microsoft.com/office/drawing/2014/main" id="{0EA4EA8B-143F-8C4B-A095-C5EA34B9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8" name="Freeform 90">
              <a:extLst>
                <a:ext uri="{FF2B5EF4-FFF2-40B4-BE49-F238E27FC236}">
                  <a16:creationId xmlns:a16="http://schemas.microsoft.com/office/drawing/2014/main" id="{EC5A4AB4-3C1B-B74D-96C3-57583301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9" name="Freeform 91">
              <a:extLst>
                <a:ext uri="{FF2B5EF4-FFF2-40B4-BE49-F238E27FC236}">
                  <a16:creationId xmlns:a16="http://schemas.microsoft.com/office/drawing/2014/main" id="{9E323332-C7A5-3040-A4F3-A20BE184D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" name="Freeform 92">
              <a:extLst>
                <a:ext uri="{FF2B5EF4-FFF2-40B4-BE49-F238E27FC236}">
                  <a16:creationId xmlns:a16="http://schemas.microsoft.com/office/drawing/2014/main" id="{B1EA803A-E664-BD46-8690-A4E6D2E66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" name="Freeform 93">
              <a:extLst>
                <a:ext uri="{FF2B5EF4-FFF2-40B4-BE49-F238E27FC236}">
                  <a16:creationId xmlns:a16="http://schemas.microsoft.com/office/drawing/2014/main" id="{595EB5F8-21E0-F24D-B209-042E7DB8B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" name="Freeform 94">
              <a:extLst>
                <a:ext uri="{FF2B5EF4-FFF2-40B4-BE49-F238E27FC236}">
                  <a16:creationId xmlns:a16="http://schemas.microsoft.com/office/drawing/2014/main" id="{9687EFF1-E7B9-544D-8B00-F6598BEC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" name="Freeform 95">
              <a:extLst>
                <a:ext uri="{FF2B5EF4-FFF2-40B4-BE49-F238E27FC236}">
                  <a16:creationId xmlns:a16="http://schemas.microsoft.com/office/drawing/2014/main" id="{E635952F-54A7-E347-8AD5-4852D93AA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" name="Freeform 96">
              <a:extLst>
                <a:ext uri="{FF2B5EF4-FFF2-40B4-BE49-F238E27FC236}">
                  <a16:creationId xmlns:a16="http://schemas.microsoft.com/office/drawing/2014/main" id="{7D233C1C-3BBC-674B-A1BB-4D7D35F46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5" name="Freeform 97">
              <a:extLst>
                <a:ext uri="{FF2B5EF4-FFF2-40B4-BE49-F238E27FC236}">
                  <a16:creationId xmlns:a16="http://schemas.microsoft.com/office/drawing/2014/main" id="{3452B248-44AE-DB4E-960A-AE11ADD0D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Freeform 98">
              <a:extLst>
                <a:ext uri="{FF2B5EF4-FFF2-40B4-BE49-F238E27FC236}">
                  <a16:creationId xmlns:a16="http://schemas.microsoft.com/office/drawing/2014/main" id="{8E1A10B8-1247-5A42-BD65-F4E454C6F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7" name="Freeform 99">
              <a:extLst>
                <a:ext uri="{FF2B5EF4-FFF2-40B4-BE49-F238E27FC236}">
                  <a16:creationId xmlns:a16="http://schemas.microsoft.com/office/drawing/2014/main" id="{1A7BF44D-1FC3-5846-9A9A-02ECE8935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" name="Freeform 100">
              <a:extLst>
                <a:ext uri="{FF2B5EF4-FFF2-40B4-BE49-F238E27FC236}">
                  <a16:creationId xmlns:a16="http://schemas.microsoft.com/office/drawing/2014/main" id="{5759ECD3-AF26-1740-A5F2-E45A46C2A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9" name="Freeform 101">
              <a:extLst>
                <a:ext uri="{FF2B5EF4-FFF2-40B4-BE49-F238E27FC236}">
                  <a16:creationId xmlns:a16="http://schemas.microsoft.com/office/drawing/2014/main" id="{4562CA21-77D9-954D-9F64-F54B927A0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0" name="Freeform 102">
              <a:extLst>
                <a:ext uri="{FF2B5EF4-FFF2-40B4-BE49-F238E27FC236}">
                  <a16:creationId xmlns:a16="http://schemas.microsoft.com/office/drawing/2014/main" id="{B3D31E50-AE9B-874E-ACE5-B5AC1D7C6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1" name="Freeform 103">
              <a:extLst>
                <a:ext uri="{FF2B5EF4-FFF2-40B4-BE49-F238E27FC236}">
                  <a16:creationId xmlns:a16="http://schemas.microsoft.com/office/drawing/2014/main" id="{F95B0260-4517-F141-B39D-32940C2A3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2" name="Freeform 104">
              <a:extLst>
                <a:ext uri="{FF2B5EF4-FFF2-40B4-BE49-F238E27FC236}">
                  <a16:creationId xmlns:a16="http://schemas.microsoft.com/office/drawing/2014/main" id="{62720DA2-B31D-E14D-B0AD-074459B91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3" name="Freeform 105">
              <a:extLst>
                <a:ext uri="{FF2B5EF4-FFF2-40B4-BE49-F238E27FC236}">
                  <a16:creationId xmlns:a16="http://schemas.microsoft.com/office/drawing/2014/main" id="{A7481BBA-FA35-AC43-A676-1FACE8D3E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4" name="Freeform 106">
              <a:extLst>
                <a:ext uri="{FF2B5EF4-FFF2-40B4-BE49-F238E27FC236}">
                  <a16:creationId xmlns:a16="http://schemas.microsoft.com/office/drawing/2014/main" id="{9EF1462C-E745-F549-BE40-D7E9285DE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107">
              <a:extLst>
                <a:ext uri="{FF2B5EF4-FFF2-40B4-BE49-F238E27FC236}">
                  <a16:creationId xmlns:a16="http://schemas.microsoft.com/office/drawing/2014/main" id="{B7A5A841-3B00-424E-86DF-7E97E02E5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108">
              <a:extLst>
                <a:ext uri="{FF2B5EF4-FFF2-40B4-BE49-F238E27FC236}">
                  <a16:creationId xmlns:a16="http://schemas.microsoft.com/office/drawing/2014/main" id="{37820A10-ACF8-DA43-8771-1C4357BBA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109">
              <a:extLst>
                <a:ext uri="{FF2B5EF4-FFF2-40B4-BE49-F238E27FC236}">
                  <a16:creationId xmlns:a16="http://schemas.microsoft.com/office/drawing/2014/main" id="{AF0CBF4D-84D5-1541-B5C0-58DA00185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78" name="Group 69">
              <a:extLst>
                <a:ext uri="{FF2B5EF4-FFF2-40B4-BE49-F238E27FC236}">
                  <a16:creationId xmlns:a16="http://schemas.microsoft.com/office/drawing/2014/main" id="{D6D9CA8D-E429-3A45-800F-B5F990BB14B3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84" name="Freeform 105">
                <a:extLst>
                  <a:ext uri="{FF2B5EF4-FFF2-40B4-BE49-F238E27FC236}">
                    <a16:creationId xmlns:a16="http://schemas.microsoft.com/office/drawing/2014/main" id="{CD3B4116-C150-7942-8E61-DBBAC69F8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6" name="Freeform 106">
                <a:extLst>
                  <a:ext uri="{FF2B5EF4-FFF2-40B4-BE49-F238E27FC236}">
                    <a16:creationId xmlns:a16="http://schemas.microsoft.com/office/drawing/2014/main" id="{B489D747-8831-AF46-B1BD-270D632F8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8" name="Freeform 107">
                <a:extLst>
                  <a:ext uri="{FF2B5EF4-FFF2-40B4-BE49-F238E27FC236}">
                    <a16:creationId xmlns:a16="http://schemas.microsoft.com/office/drawing/2014/main" id="{4CE883CD-A1E6-924B-A99A-D8B351851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9" name="Freeform 108">
                <a:extLst>
                  <a:ext uri="{FF2B5EF4-FFF2-40B4-BE49-F238E27FC236}">
                    <a16:creationId xmlns:a16="http://schemas.microsoft.com/office/drawing/2014/main" id="{9F2F7D9E-0F7E-F640-9AB7-67CB386E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0" name="Freeform 109">
                <a:extLst>
                  <a:ext uri="{FF2B5EF4-FFF2-40B4-BE49-F238E27FC236}">
                    <a16:creationId xmlns:a16="http://schemas.microsoft.com/office/drawing/2014/main" id="{3D805863-D4C7-2849-A17C-0CF1D8874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1" name="Freeform 110">
                <a:extLst>
                  <a:ext uri="{FF2B5EF4-FFF2-40B4-BE49-F238E27FC236}">
                    <a16:creationId xmlns:a16="http://schemas.microsoft.com/office/drawing/2014/main" id="{195E49F6-35D0-F544-A9A8-4252A0174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" name="Freeform 111">
                <a:extLst>
                  <a:ext uri="{FF2B5EF4-FFF2-40B4-BE49-F238E27FC236}">
                    <a16:creationId xmlns:a16="http://schemas.microsoft.com/office/drawing/2014/main" id="{77FD92B1-3101-B843-8F05-5C872A208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4" name="Freeform 112">
                <a:extLst>
                  <a:ext uri="{FF2B5EF4-FFF2-40B4-BE49-F238E27FC236}">
                    <a16:creationId xmlns:a16="http://schemas.microsoft.com/office/drawing/2014/main" id="{8CFAB810-BE7F-BF4B-A0CC-DB1B5BF3E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82" name="Freeform 113">
              <a:extLst>
                <a:ext uri="{FF2B5EF4-FFF2-40B4-BE49-F238E27FC236}">
                  <a16:creationId xmlns:a16="http://schemas.microsoft.com/office/drawing/2014/main" id="{F10815B4-700B-B047-B659-86315D4C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C8AE0C00-7C97-CE4E-9B07-6FAACAFCB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4" name="Freeform 86">
              <a:extLst>
                <a:ext uri="{FF2B5EF4-FFF2-40B4-BE49-F238E27FC236}">
                  <a16:creationId xmlns:a16="http://schemas.microsoft.com/office/drawing/2014/main" id="{B46701FF-3CC1-9042-AAC0-D74A7F325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rgbClr val="FFC819"/>
            </a:solidFill>
            <a:ln w="15875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5CED96CB-BB0E-EE40-98D1-10EBD48181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069" y="6052584"/>
            <a:ext cx="997145" cy="3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33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57">
            <a:extLst>
              <a:ext uri="{FF2B5EF4-FFF2-40B4-BE49-F238E27FC236}">
                <a16:creationId xmlns:a16="http://schemas.microsoft.com/office/drawing/2014/main" id="{B897DF6E-1FCB-CE44-8282-07D9ACFE15AA}"/>
              </a:ext>
            </a:extLst>
          </p:cNvPr>
          <p:cNvSpPr txBox="1"/>
          <p:nvPr/>
        </p:nvSpPr>
        <p:spPr>
          <a:xfrm flipH="1">
            <a:off x="6569332" y="585187"/>
            <a:ext cx="4728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D2D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Teva: </a:t>
            </a:r>
          </a:p>
          <a:p>
            <a:pPr lvl="0"/>
            <a:r>
              <a:rPr lang="en-US" sz="2800" dirty="0">
                <a:solidFill>
                  <a:srgbClr val="D2D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$135 million to Illinois for inflating Medicaid prices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4E397A7-4771-1444-9A95-C983EA3200A1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A572F16-8264-A341-8E18-826B741A52EC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4B5A035-A5DE-E040-A615-0A6FB063BFC3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rgbClr val="429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2" name="Group 137">
            <a:extLst>
              <a:ext uri="{FF2B5EF4-FFF2-40B4-BE49-F238E27FC236}">
                <a16:creationId xmlns:a16="http://schemas.microsoft.com/office/drawing/2014/main" id="{EA3EE831-2535-0E4C-A46E-237C31A20A8C}"/>
              </a:ext>
            </a:extLst>
          </p:cNvPr>
          <p:cNvGrpSpPr>
            <a:grpSpLocks noChangeAspect="1"/>
          </p:cNvGrpSpPr>
          <p:nvPr/>
        </p:nvGrpSpPr>
        <p:grpSpPr>
          <a:xfrm>
            <a:off x="139403" y="1638968"/>
            <a:ext cx="5568696" cy="3412275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4AB881B3-74D6-AE4F-8331-0D8B4EEB0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9DA27937-74DE-744F-B68B-1E873527D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76040D72-7C84-284D-832E-20FC86F4D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1C977CCC-0ADD-F74F-8C9B-B2A13443E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AA9CC111-E028-FC49-8083-5CCA9CFAD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BF612F8B-5150-D043-8F72-585C9BB0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9FE49EB2-46E3-2440-BB50-C4C997D6F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5A51AF72-5FE7-A34E-95D3-BAC7F67C5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B26B1F06-ECCA-304C-B20E-3EE2E263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70">
              <a:extLst>
                <a:ext uri="{FF2B5EF4-FFF2-40B4-BE49-F238E27FC236}">
                  <a16:creationId xmlns:a16="http://schemas.microsoft.com/office/drawing/2014/main" id="{900BC52A-669F-1B41-BFB1-A224DC8D0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71">
              <a:extLst>
                <a:ext uri="{FF2B5EF4-FFF2-40B4-BE49-F238E27FC236}">
                  <a16:creationId xmlns:a16="http://schemas.microsoft.com/office/drawing/2014/main" id="{9D1F5151-E8E0-A448-B9F0-3BEE57356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Freeform 72">
              <a:extLst>
                <a:ext uri="{FF2B5EF4-FFF2-40B4-BE49-F238E27FC236}">
                  <a16:creationId xmlns:a16="http://schemas.microsoft.com/office/drawing/2014/main" id="{834592F6-551D-484F-A64F-A699C019B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Freeform 73">
              <a:extLst>
                <a:ext uri="{FF2B5EF4-FFF2-40B4-BE49-F238E27FC236}">
                  <a16:creationId xmlns:a16="http://schemas.microsoft.com/office/drawing/2014/main" id="{18147982-F17D-DF47-83B2-FA5D798CC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Freeform 74">
              <a:extLst>
                <a:ext uri="{FF2B5EF4-FFF2-40B4-BE49-F238E27FC236}">
                  <a16:creationId xmlns:a16="http://schemas.microsoft.com/office/drawing/2014/main" id="{6D161CE0-CEB6-6A4F-9201-8EA8191F1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0" name="Freeform 75">
              <a:extLst>
                <a:ext uri="{FF2B5EF4-FFF2-40B4-BE49-F238E27FC236}">
                  <a16:creationId xmlns:a16="http://schemas.microsoft.com/office/drawing/2014/main" id="{F8E6A2E5-EF79-2C45-9C9B-30BD6C35C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1" name="Freeform 76">
              <a:extLst>
                <a:ext uri="{FF2B5EF4-FFF2-40B4-BE49-F238E27FC236}">
                  <a16:creationId xmlns:a16="http://schemas.microsoft.com/office/drawing/2014/main" id="{9C551DFF-751B-B840-92BC-05C4BBFD6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2" name="Freeform 77">
              <a:extLst>
                <a:ext uri="{FF2B5EF4-FFF2-40B4-BE49-F238E27FC236}">
                  <a16:creationId xmlns:a16="http://schemas.microsoft.com/office/drawing/2014/main" id="{B92D683F-FC34-CD48-9243-E9176D4D1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3" name="Freeform 78">
              <a:extLst>
                <a:ext uri="{FF2B5EF4-FFF2-40B4-BE49-F238E27FC236}">
                  <a16:creationId xmlns:a16="http://schemas.microsoft.com/office/drawing/2014/main" id="{7E257F45-0778-5C46-B143-E9E99E7B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4" name="Freeform 79">
              <a:extLst>
                <a:ext uri="{FF2B5EF4-FFF2-40B4-BE49-F238E27FC236}">
                  <a16:creationId xmlns:a16="http://schemas.microsoft.com/office/drawing/2014/main" id="{628C721C-3D27-E247-9FC4-5D1FEC79F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5" name="Freeform 80">
              <a:extLst>
                <a:ext uri="{FF2B5EF4-FFF2-40B4-BE49-F238E27FC236}">
                  <a16:creationId xmlns:a16="http://schemas.microsoft.com/office/drawing/2014/main" id="{9F6AFD2B-59CD-934E-B8BD-2D7A04572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6" name="Freeform 81">
              <a:extLst>
                <a:ext uri="{FF2B5EF4-FFF2-40B4-BE49-F238E27FC236}">
                  <a16:creationId xmlns:a16="http://schemas.microsoft.com/office/drawing/2014/main" id="{C2271B0A-9B5C-094F-8DC5-ABFBD88F2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7" name="Freeform 82">
              <a:extLst>
                <a:ext uri="{FF2B5EF4-FFF2-40B4-BE49-F238E27FC236}">
                  <a16:creationId xmlns:a16="http://schemas.microsoft.com/office/drawing/2014/main" id="{FEDA6854-B082-474E-867B-46527E297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8" name="Freeform 83">
              <a:extLst>
                <a:ext uri="{FF2B5EF4-FFF2-40B4-BE49-F238E27FC236}">
                  <a16:creationId xmlns:a16="http://schemas.microsoft.com/office/drawing/2014/main" id="{4CF91F48-3480-BA4D-9209-278942C90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9" name="Freeform 84">
              <a:extLst>
                <a:ext uri="{FF2B5EF4-FFF2-40B4-BE49-F238E27FC236}">
                  <a16:creationId xmlns:a16="http://schemas.microsoft.com/office/drawing/2014/main" id="{1ED52F75-B037-904A-AAA9-B9E273589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85">
              <a:extLst>
                <a:ext uri="{FF2B5EF4-FFF2-40B4-BE49-F238E27FC236}">
                  <a16:creationId xmlns:a16="http://schemas.microsoft.com/office/drawing/2014/main" id="{0E238467-0895-1240-8E1F-F33067ADC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1" name="Freeform 87">
              <a:extLst>
                <a:ext uri="{FF2B5EF4-FFF2-40B4-BE49-F238E27FC236}">
                  <a16:creationId xmlns:a16="http://schemas.microsoft.com/office/drawing/2014/main" id="{1501A577-7D3B-B24F-B108-22022F5F5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88">
              <a:extLst>
                <a:ext uri="{FF2B5EF4-FFF2-40B4-BE49-F238E27FC236}">
                  <a16:creationId xmlns:a16="http://schemas.microsoft.com/office/drawing/2014/main" id="{5B49AA75-1849-1441-9F2E-1235B7CBA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89">
              <a:extLst>
                <a:ext uri="{FF2B5EF4-FFF2-40B4-BE49-F238E27FC236}">
                  <a16:creationId xmlns:a16="http://schemas.microsoft.com/office/drawing/2014/main" id="{1A8F6581-33B8-974A-96FE-D5248E70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90">
              <a:extLst>
                <a:ext uri="{FF2B5EF4-FFF2-40B4-BE49-F238E27FC236}">
                  <a16:creationId xmlns:a16="http://schemas.microsoft.com/office/drawing/2014/main" id="{97E2DF5A-8B52-ED48-9C62-A94D25AB5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5" name="Freeform 91">
              <a:extLst>
                <a:ext uri="{FF2B5EF4-FFF2-40B4-BE49-F238E27FC236}">
                  <a16:creationId xmlns:a16="http://schemas.microsoft.com/office/drawing/2014/main" id="{6BFF6832-D15F-484C-8EEA-50531C7E8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6" name="Freeform 92">
              <a:extLst>
                <a:ext uri="{FF2B5EF4-FFF2-40B4-BE49-F238E27FC236}">
                  <a16:creationId xmlns:a16="http://schemas.microsoft.com/office/drawing/2014/main" id="{4DD4F2CE-483A-3B49-ABB6-26FE65045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7" name="Freeform 93">
              <a:extLst>
                <a:ext uri="{FF2B5EF4-FFF2-40B4-BE49-F238E27FC236}">
                  <a16:creationId xmlns:a16="http://schemas.microsoft.com/office/drawing/2014/main" id="{B6CE1250-BDAA-A443-9D94-D2FE80CAC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8" name="Freeform 94">
              <a:extLst>
                <a:ext uri="{FF2B5EF4-FFF2-40B4-BE49-F238E27FC236}">
                  <a16:creationId xmlns:a16="http://schemas.microsoft.com/office/drawing/2014/main" id="{F2A6AB9B-2C43-B842-9BA7-5B2C180F9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9" name="Freeform 95">
              <a:extLst>
                <a:ext uri="{FF2B5EF4-FFF2-40B4-BE49-F238E27FC236}">
                  <a16:creationId xmlns:a16="http://schemas.microsoft.com/office/drawing/2014/main" id="{7139767E-1328-7D45-B398-FD12A6658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0" name="Freeform 96">
              <a:extLst>
                <a:ext uri="{FF2B5EF4-FFF2-40B4-BE49-F238E27FC236}">
                  <a16:creationId xmlns:a16="http://schemas.microsoft.com/office/drawing/2014/main" id="{A89EE378-8360-934C-81B8-115578E0A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1" name="Freeform 97">
              <a:extLst>
                <a:ext uri="{FF2B5EF4-FFF2-40B4-BE49-F238E27FC236}">
                  <a16:creationId xmlns:a16="http://schemas.microsoft.com/office/drawing/2014/main" id="{E5851DDE-7739-7544-A4C6-FD35B7D4C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2" name="Freeform 98">
              <a:extLst>
                <a:ext uri="{FF2B5EF4-FFF2-40B4-BE49-F238E27FC236}">
                  <a16:creationId xmlns:a16="http://schemas.microsoft.com/office/drawing/2014/main" id="{76620380-97A8-0147-A64C-BA490046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3" name="Freeform 99">
              <a:extLst>
                <a:ext uri="{FF2B5EF4-FFF2-40B4-BE49-F238E27FC236}">
                  <a16:creationId xmlns:a16="http://schemas.microsoft.com/office/drawing/2014/main" id="{1E52C7E2-903F-1544-9FB2-9CA779B2B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4" name="Freeform 100">
              <a:extLst>
                <a:ext uri="{FF2B5EF4-FFF2-40B4-BE49-F238E27FC236}">
                  <a16:creationId xmlns:a16="http://schemas.microsoft.com/office/drawing/2014/main" id="{DFAB8A51-DD5D-6345-B202-13D59B8EF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5" name="Freeform 101">
              <a:extLst>
                <a:ext uri="{FF2B5EF4-FFF2-40B4-BE49-F238E27FC236}">
                  <a16:creationId xmlns:a16="http://schemas.microsoft.com/office/drawing/2014/main" id="{1B0773D1-4E94-834A-BFA1-3B62505D4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6" name="Freeform 102">
              <a:extLst>
                <a:ext uri="{FF2B5EF4-FFF2-40B4-BE49-F238E27FC236}">
                  <a16:creationId xmlns:a16="http://schemas.microsoft.com/office/drawing/2014/main" id="{A21B1493-48CC-3945-8D3D-1FE02DA7A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7" name="Freeform 103">
              <a:extLst>
                <a:ext uri="{FF2B5EF4-FFF2-40B4-BE49-F238E27FC236}">
                  <a16:creationId xmlns:a16="http://schemas.microsoft.com/office/drawing/2014/main" id="{7289A34B-5939-1045-8452-869110E79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8" name="Freeform 104">
              <a:extLst>
                <a:ext uri="{FF2B5EF4-FFF2-40B4-BE49-F238E27FC236}">
                  <a16:creationId xmlns:a16="http://schemas.microsoft.com/office/drawing/2014/main" id="{DB812B32-9409-6345-A7EE-25F904EFE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9" name="Freeform 105">
              <a:extLst>
                <a:ext uri="{FF2B5EF4-FFF2-40B4-BE49-F238E27FC236}">
                  <a16:creationId xmlns:a16="http://schemas.microsoft.com/office/drawing/2014/main" id="{6FC42B53-AEE2-074D-A861-444656868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0" name="Freeform 106">
              <a:extLst>
                <a:ext uri="{FF2B5EF4-FFF2-40B4-BE49-F238E27FC236}">
                  <a16:creationId xmlns:a16="http://schemas.microsoft.com/office/drawing/2014/main" id="{0092EF36-2A33-F84A-8E69-D5EFC002B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1" name="Freeform 107">
              <a:extLst>
                <a:ext uri="{FF2B5EF4-FFF2-40B4-BE49-F238E27FC236}">
                  <a16:creationId xmlns:a16="http://schemas.microsoft.com/office/drawing/2014/main" id="{2B28712C-D096-1F44-9973-D2C0507C2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2" name="Freeform 108">
              <a:extLst>
                <a:ext uri="{FF2B5EF4-FFF2-40B4-BE49-F238E27FC236}">
                  <a16:creationId xmlns:a16="http://schemas.microsoft.com/office/drawing/2014/main" id="{5E5E515E-22D5-B94B-8504-B6D6E7AEC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3" name="Freeform 109">
              <a:extLst>
                <a:ext uri="{FF2B5EF4-FFF2-40B4-BE49-F238E27FC236}">
                  <a16:creationId xmlns:a16="http://schemas.microsoft.com/office/drawing/2014/main" id="{CAE1B87A-28B7-EE4C-B915-B7F778E7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44" name="Group 69">
              <a:extLst>
                <a:ext uri="{FF2B5EF4-FFF2-40B4-BE49-F238E27FC236}">
                  <a16:creationId xmlns:a16="http://schemas.microsoft.com/office/drawing/2014/main" id="{2E3F3E54-5CA6-2F40-9910-3D0ECCCEF6C0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149" name="Freeform 105">
                <a:extLst>
                  <a:ext uri="{FF2B5EF4-FFF2-40B4-BE49-F238E27FC236}">
                    <a16:creationId xmlns:a16="http://schemas.microsoft.com/office/drawing/2014/main" id="{0B41B0B0-DEFA-8944-980C-4BA7E5B45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0" name="Freeform 106">
                <a:extLst>
                  <a:ext uri="{FF2B5EF4-FFF2-40B4-BE49-F238E27FC236}">
                    <a16:creationId xmlns:a16="http://schemas.microsoft.com/office/drawing/2014/main" id="{32614D62-177C-D34F-93CC-95400F980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1" name="Freeform 107">
                <a:extLst>
                  <a:ext uri="{FF2B5EF4-FFF2-40B4-BE49-F238E27FC236}">
                    <a16:creationId xmlns:a16="http://schemas.microsoft.com/office/drawing/2014/main" id="{B08B2954-AFCA-C34A-9FE6-1583E8088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2" name="Freeform 108">
                <a:extLst>
                  <a:ext uri="{FF2B5EF4-FFF2-40B4-BE49-F238E27FC236}">
                    <a16:creationId xmlns:a16="http://schemas.microsoft.com/office/drawing/2014/main" id="{AC09B7EB-4101-5F41-9D75-4D9B983FA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3" name="Freeform 109">
                <a:extLst>
                  <a:ext uri="{FF2B5EF4-FFF2-40B4-BE49-F238E27FC236}">
                    <a16:creationId xmlns:a16="http://schemas.microsoft.com/office/drawing/2014/main" id="{A0BF2E2B-F07F-674C-ACF9-6A98FBC66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4" name="Freeform 110">
                <a:extLst>
                  <a:ext uri="{FF2B5EF4-FFF2-40B4-BE49-F238E27FC236}">
                    <a16:creationId xmlns:a16="http://schemas.microsoft.com/office/drawing/2014/main" id="{A24382B0-6A13-7E47-BD27-23DAC3EFF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5" name="Freeform 111">
                <a:extLst>
                  <a:ext uri="{FF2B5EF4-FFF2-40B4-BE49-F238E27FC236}">
                    <a16:creationId xmlns:a16="http://schemas.microsoft.com/office/drawing/2014/main" id="{E4B27C3D-563D-F34B-9CAC-7985F6348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6" name="Freeform 112">
                <a:extLst>
                  <a:ext uri="{FF2B5EF4-FFF2-40B4-BE49-F238E27FC236}">
                    <a16:creationId xmlns:a16="http://schemas.microsoft.com/office/drawing/2014/main" id="{34C57D10-4992-B144-85A6-DC294963B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45" name="Freeform 113">
              <a:extLst>
                <a:ext uri="{FF2B5EF4-FFF2-40B4-BE49-F238E27FC236}">
                  <a16:creationId xmlns:a16="http://schemas.microsoft.com/office/drawing/2014/main" id="{89443085-24CF-824E-AC74-5862641EE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6" name="Freeform 15">
              <a:extLst>
                <a:ext uri="{FF2B5EF4-FFF2-40B4-BE49-F238E27FC236}">
                  <a16:creationId xmlns:a16="http://schemas.microsoft.com/office/drawing/2014/main" id="{DE0E1AB7-87F9-0F4E-BCBC-FC72286F2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7" name="Freeform 86">
              <a:extLst>
                <a:ext uri="{FF2B5EF4-FFF2-40B4-BE49-F238E27FC236}">
                  <a16:creationId xmlns:a16="http://schemas.microsoft.com/office/drawing/2014/main" id="{EEFE745C-1610-4540-8EAD-BB2C52C3D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8" name="Freeform 11">
              <a:extLst>
                <a:ext uri="{FF2B5EF4-FFF2-40B4-BE49-F238E27FC236}">
                  <a16:creationId xmlns:a16="http://schemas.microsoft.com/office/drawing/2014/main" id="{4C63490D-EFAF-F944-92A1-3B632CE26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C819"/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82AD272E-202F-FD45-9EF3-FCFF56ED4E22}"/>
              </a:ext>
            </a:extLst>
          </p:cNvPr>
          <p:cNvSpPr txBox="1"/>
          <p:nvPr/>
        </p:nvSpPr>
        <p:spPr>
          <a:xfrm flipH="1">
            <a:off x="6565322" y="2117207"/>
            <a:ext cx="4728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Teva, Endo, and Teikoku: $70 million to California for delaying generics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57B55F9-7152-BF4C-84DE-3A16B98C82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069" y="6052584"/>
            <a:ext cx="997145" cy="3490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9E5044F-71BD-B542-8DA1-3444E10A9D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056" y="5935646"/>
            <a:ext cx="1247808" cy="623904"/>
          </a:xfrm>
          <a:prstGeom prst="rect">
            <a:avLst/>
          </a:prstGeom>
        </p:spPr>
      </p:pic>
      <p:pic>
        <p:nvPicPr>
          <p:cNvPr id="77" name="Picture 7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15F595C-E75F-C04F-B5D7-C922A5909A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014" y="6019682"/>
            <a:ext cx="2343150" cy="43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05498"/>
      </p:ext>
    </p:extLst>
  </p:cSld>
  <p:clrMapOvr>
    <a:masterClrMapping/>
  </p:clrMapOvr>
  <p:transition spd="slow" advClick="0" advTm="3000">
    <p:strips dir="r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57">
            <a:extLst>
              <a:ext uri="{FF2B5EF4-FFF2-40B4-BE49-F238E27FC236}">
                <a16:creationId xmlns:a16="http://schemas.microsoft.com/office/drawing/2014/main" id="{B897DF6E-1FCB-CE44-8282-07D9ACFE15AA}"/>
              </a:ext>
            </a:extLst>
          </p:cNvPr>
          <p:cNvSpPr txBox="1"/>
          <p:nvPr/>
        </p:nvSpPr>
        <p:spPr>
          <a:xfrm flipH="1">
            <a:off x="6569332" y="597219"/>
            <a:ext cx="4728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D2D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Teva: </a:t>
            </a:r>
          </a:p>
          <a:p>
            <a:pPr lvl="0"/>
            <a:r>
              <a:rPr lang="en-US" sz="2800" dirty="0">
                <a:solidFill>
                  <a:srgbClr val="D2D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$135 million to Illinois for inflating Medicaid prices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4E397A7-4771-1444-9A95-C983EA3200A1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A572F16-8264-A341-8E18-826B741A52EC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4B5A035-A5DE-E040-A615-0A6FB063BFC3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82AD272E-202F-FD45-9EF3-FCFF56ED4E22}"/>
              </a:ext>
            </a:extLst>
          </p:cNvPr>
          <p:cNvSpPr txBox="1"/>
          <p:nvPr/>
        </p:nvSpPr>
        <p:spPr>
          <a:xfrm flipH="1">
            <a:off x="6565322" y="2129239"/>
            <a:ext cx="4728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2D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Teva, Endo, and Teikoku: $70 million to California for delaying generics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3EC67ED-89A0-AC42-AC6A-C4D775ABED48}"/>
              </a:ext>
            </a:extLst>
          </p:cNvPr>
          <p:cNvSpPr txBox="1"/>
          <p:nvPr/>
        </p:nvSpPr>
        <p:spPr>
          <a:xfrm flipH="1">
            <a:off x="6520446" y="3655243"/>
            <a:ext cx="5306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&amp; Johnson: </a:t>
            </a:r>
          </a:p>
          <a:p>
            <a:pPr marL="0"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$9.9 million to Washington to settle surgical mesh case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6087979" cy="6858000"/>
          </a:xfrm>
          <a:prstGeom prst="rect">
            <a:avLst/>
          </a:prstGeom>
          <a:solidFill>
            <a:srgbClr val="429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7" name="Group 137">
            <a:extLst>
              <a:ext uri="{FF2B5EF4-FFF2-40B4-BE49-F238E27FC236}">
                <a16:creationId xmlns:a16="http://schemas.microsoft.com/office/drawing/2014/main" id="{FCAFDA8E-CEEE-5A4E-8ABD-AA690DE62985}"/>
              </a:ext>
            </a:extLst>
          </p:cNvPr>
          <p:cNvGrpSpPr>
            <a:grpSpLocks noChangeAspect="1"/>
          </p:cNvGrpSpPr>
          <p:nvPr/>
        </p:nvGrpSpPr>
        <p:grpSpPr>
          <a:xfrm>
            <a:off x="139403" y="1638968"/>
            <a:ext cx="5568696" cy="3412275"/>
            <a:chOff x="2797320" y="2590800"/>
            <a:chExt cx="5889480" cy="3745524"/>
          </a:xfrm>
          <a:solidFill>
            <a:schemeClr val="bg1"/>
          </a:solidFill>
          <a:effectLst>
            <a:outerShdw blurRad="177800" dist="38100" dir="2700000" algn="tl" rotWithShape="0">
              <a:prstClr val="black">
                <a:alpha val="12000"/>
              </a:prstClr>
            </a:outerShdw>
          </a:effectLst>
        </p:grpSpPr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DEF3DFFB-C7CA-BF4D-A0A5-3E87325C2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80212C97-EE49-C240-B1D8-62DFE0F04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790C3BD2-F67C-124B-B0FD-5B51007C2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2836EB45-4AB3-8F4A-8368-74DE5EFE2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8">
              <a:extLst>
                <a:ext uri="{FF2B5EF4-FFF2-40B4-BE49-F238E27FC236}">
                  <a16:creationId xmlns:a16="http://schemas.microsoft.com/office/drawing/2014/main" id="{1104083F-6D79-4147-A470-D955FDF30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10">
              <a:extLst>
                <a:ext uri="{FF2B5EF4-FFF2-40B4-BE49-F238E27FC236}">
                  <a16:creationId xmlns:a16="http://schemas.microsoft.com/office/drawing/2014/main" id="{1729160B-C8F9-5A40-A59A-B6D0BB424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99CF6770-168F-C64D-9092-DB396DA50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FAA13599-0E2A-7449-ABB0-7F82E0541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68DB9FB1-F7CB-D946-A2A8-E0076E3A0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70">
              <a:extLst>
                <a:ext uri="{FF2B5EF4-FFF2-40B4-BE49-F238E27FC236}">
                  <a16:creationId xmlns:a16="http://schemas.microsoft.com/office/drawing/2014/main" id="{DB055E48-447B-6A4C-94FC-4305CFECB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71">
              <a:extLst>
                <a:ext uri="{FF2B5EF4-FFF2-40B4-BE49-F238E27FC236}">
                  <a16:creationId xmlns:a16="http://schemas.microsoft.com/office/drawing/2014/main" id="{046C4B29-4439-C44A-BB86-C0BB81189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9" name="Freeform 72">
              <a:extLst>
                <a:ext uri="{FF2B5EF4-FFF2-40B4-BE49-F238E27FC236}">
                  <a16:creationId xmlns:a16="http://schemas.microsoft.com/office/drawing/2014/main" id="{D9A901E1-9168-1042-A281-5057B1144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0" name="Freeform 73">
              <a:extLst>
                <a:ext uri="{FF2B5EF4-FFF2-40B4-BE49-F238E27FC236}">
                  <a16:creationId xmlns:a16="http://schemas.microsoft.com/office/drawing/2014/main" id="{9FE1859A-13B2-D547-AA68-2F73E8225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1" name="Freeform 74">
              <a:extLst>
                <a:ext uri="{FF2B5EF4-FFF2-40B4-BE49-F238E27FC236}">
                  <a16:creationId xmlns:a16="http://schemas.microsoft.com/office/drawing/2014/main" id="{2CB92BEA-8593-5744-977B-4A1478389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2" name="Freeform 75">
              <a:extLst>
                <a:ext uri="{FF2B5EF4-FFF2-40B4-BE49-F238E27FC236}">
                  <a16:creationId xmlns:a16="http://schemas.microsoft.com/office/drawing/2014/main" id="{13BEF900-AC7C-AD42-98D8-D4F22230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3" name="Freeform 76">
              <a:extLst>
                <a:ext uri="{FF2B5EF4-FFF2-40B4-BE49-F238E27FC236}">
                  <a16:creationId xmlns:a16="http://schemas.microsoft.com/office/drawing/2014/main" id="{EF5FD4AB-2277-2A46-9700-A6514CAEF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4" name="Freeform 77">
              <a:extLst>
                <a:ext uri="{FF2B5EF4-FFF2-40B4-BE49-F238E27FC236}">
                  <a16:creationId xmlns:a16="http://schemas.microsoft.com/office/drawing/2014/main" id="{4ACE4D9A-E0B5-134D-A9E7-1AC6A9341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5" name="Freeform 78">
              <a:extLst>
                <a:ext uri="{FF2B5EF4-FFF2-40B4-BE49-F238E27FC236}">
                  <a16:creationId xmlns:a16="http://schemas.microsoft.com/office/drawing/2014/main" id="{D8863860-A14A-F148-A0BD-DBC2D9E5C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6" name="Freeform 79">
              <a:extLst>
                <a:ext uri="{FF2B5EF4-FFF2-40B4-BE49-F238E27FC236}">
                  <a16:creationId xmlns:a16="http://schemas.microsoft.com/office/drawing/2014/main" id="{47CB5829-9F72-F042-9972-04B6F0C9D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7" name="Freeform 80">
              <a:extLst>
                <a:ext uri="{FF2B5EF4-FFF2-40B4-BE49-F238E27FC236}">
                  <a16:creationId xmlns:a16="http://schemas.microsoft.com/office/drawing/2014/main" id="{9C19C7C8-74D0-694A-BFA6-D63438E73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8" name="Freeform 81">
              <a:extLst>
                <a:ext uri="{FF2B5EF4-FFF2-40B4-BE49-F238E27FC236}">
                  <a16:creationId xmlns:a16="http://schemas.microsoft.com/office/drawing/2014/main" id="{931CFCB0-1306-FE42-80B2-7C517C6F1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9" name="Freeform 82">
              <a:extLst>
                <a:ext uri="{FF2B5EF4-FFF2-40B4-BE49-F238E27FC236}">
                  <a16:creationId xmlns:a16="http://schemas.microsoft.com/office/drawing/2014/main" id="{3557DF15-3F6C-4040-91CF-5DBCF71CC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0" name="Freeform 83">
              <a:extLst>
                <a:ext uri="{FF2B5EF4-FFF2-40B4-BE49-F238E27FC236}">
                  <a16:creationId xmlns:a16="http://schemas.microsoft.com/office/drawing/2014/main" id="{B6DC0FDA-0FFA-C749-ABA2-FADC4D022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1" name="Freeform 84">
              <a:extLst>
                <a:ext uri="{FF2B5EF4-FFF2-40B4-BE49-F238E27FC236}">
                  <a16:creationId xmlns:a16="http://schemas.microsoft.com/office/drawing/2014/main" id="{E4BC526F-4234-7A4D-AC64-0A0C0F03D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2" name="Freeform 85">
              <a:extLst>
                <a:ext uri="{FF2B5EF4-FFF2-40B4-BE49-F238E27FC236}">
                  <a16:creationId xmlns:a16="http://schemas.microsoft.com/office/drawing/2014/main" id="{910889D6-6F1B-7A43-B817-6BEA8C37E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3" name="Freeform 87">
              <a:extLst>
                <a:ext uri="{FF2B5EF4-FFF2-40B4-BE49-F238E27FC236}">
                  <a16:creationId xmlns:a16="http://schemas.microsoft.com/office/drawing/2014/main" id="{3FC24079-FD57-974A-8244-A9FEE9C7B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4" name="Freeform 88">
              <a:extLst>
                <a:ext uri="{FF2B5EF4-FFF2-40B4-BE49-F238E27FC236}">
                  <a16:creationId xmlns:a16="http://schemas.microsoft.com/office/drawing/2014/main" id="{84EE0A79-FB95-0740-891E-1BED449C4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5" name="Freeform 89">
              <a:extLst>
                <a:ext uri="{FF2B5EF4-FFF2-40B4-BE49-F238E27FC236}">
                  <a16:creationId xmlns:a16="http://schemas.microsoft.com/office/drawing/2014/main" id="{45F126E9-3AA6-744B-9C54-344B0AE9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6" name="Freeform 90">
              <a:extLst>
                <a:ext uri="{FF2B5EF4-FFF2-40B4-BE49-F238E27FC236}">
                  <a16:creationId xmlns:a16="http://schemas.microsoft.com/office/drawing/2014/main" id="{8C1F28E1-7262-774D-ADD1-D01976FD9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7" name="Freeform 91">
              <a:extLst>
                <a:ext uri="{FF2B5EF4-FFF2-40B4-BE49-F238E27FC236}">
                  <a16:creationId xmlns:a16="http://schemas.microsoft.com/office/drawing/2014/main" id="{D4ABC25A-315D-1542-9492-FFDCB7342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8" name="Freeform 92">
              <a:extLst>
                <a:ext uri="{FF2B5EF4-FFF2-40B4-BE49-F238E27FC236}">
                  <a16:creationId xmlns:a16="http://schemas.microsoft.com/office/drawing/2014/main" id="{E23A7CBC-2319-AB41-9F37-2F0B8AB2E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9" name="Freeform 93">
              <a:extLst>
                <a:ext uri="{FF2B5EF4-FFF2-40B4-BE49-F238E27FC236}">
                  <a16:creationId xmlns:a16="http://schemas.microsoft.com/office/drawing/2014/main" id="{52B686EE-986D-B047-B962-9431680B8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0" name="Freeform 94">
              <a:extLst>
                <a:ext uri="{FF2B5EF4-FFF2-40B4-BE49-F238E27FC236}">
                  <a16:creationId xmlns:a16="http://schemas.microsoft.com/office/drawing/2014/main" id="{19636969-EB6A-A546-A339-590E1861C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1" name="Freeform 95">
              <a:extLst>
                <a:ext uri="{FF2B5EF4-FFF2-40B4-BE49-F238E27FC236}">
                  <a16:creationId xmlns:a16="http://schemas.microsoft.com/office/drawing/2014/main" id="{2008AF8C-C0E5-4442-ABD1-B429F8C37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1587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2" name="Freeform 96">
              <a:extLst>
                <a:ext uri="{FF2B5EF4-FFF2-40B4-BE49-F238E27FC236}">
                  <a16:creationId xmlns:a16="http://schemas.microsoft.com/office/drawing/2014/main" id="{1F8646CE-04F6-DE4E-BE8E-22D6E65D3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3" name="Freeform 97">
              <a:extLst>
                <a:ext uri="{FF2B5EF4-FFF2-40B4-BE49-F238E27FC236}">
                  <a16:creationId xmlns:a16="http://schemas.microsoft.com/office/drawing/2014/main" id="{C42F49B5-0370-D047-B430-3ED305F30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4" name="Freeform 98">
              <a:extLst>
                <a:ext uri="{FF2B5EF4-FFF2-40B4-BE49-F238E27FC236}">
                  <a16:creationId xmlns:a16="http://schemas.microsoft.com/office/drawing/2014/main" id="{E6FF20DD-1195-E14B-AF20-17217FC35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5" name="Freeform 99">
              <a:extLst>
                <a:ext uri="{FF2B5EF4-FFF2-40B4-BE49-F238E27FC236}">
                  <a16:creationId xmlns:a16="http://schemas.microsoft.com/office/drawing/2014/main" id="{5E3295AF-C398-5D4B-ABE4-E29FEC88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6" name="Freeform 100">
              <a:extLst>
                <a:ext uri="{FF2B5EF4-FFF2-40B4-BE49-F238E27FC236}">
                  <a16:creationId xmlns:a16="http://schemas.microsoft.com/office/drawing/2014/main" id="{8D4677EA-611C-2A45-BA0A-587EAEA31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7" name="Freeform 101">
              <a:extLst>
                <a:ext uri="{FF2B5EF4-FFF2-40B4-BE49-F238E27FC236}">
                  <a16:creationId xmlns:a16="http://schemas.microsoft.com/office/drawing/2014/main" id="{1631D152-2910-A148-9A37-53F79A097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8" name="Freeform 102">
              <a:extLst>
                <a:ext uri="{FF2B5EF4-FFF2-40B4-BE49-F238E27FC236}">
                  <a16:creationId xmlns:a16="http://schemas.microsoft.com/office/drawing/2014/main" id="{1B8B9844-5981-8D40-A92F-6DB95C31A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9" name="Freeform 103">
              <a:extLst>
                <a:ext uri="{FF2B5EF4-FFF2-40B4-BE49-F238E27FC236}">
                  <a16:creationId xmlns:a16="http://schemas.microsoft.com/office/drawing/2014/main" id="{E0AA8AD9-E0D2-8B4E-85EF-9640F116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0" name="Freeform 104">
              <a:extLst>
                <a:ext uri="{FF2B5EF4-FFF2-40B4-BE49-F238E27FC236}">
                  <a16:creationId xmlns:a16="http://schemas.microsoft.com/office/drawing/2014/main" id="{3D9C3E36-1D90-C643-8048-3881A1412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1" name="Freeform 105">
              <a:extLst>
                <a:ext uri="{FF2B5EF4-FFF2-40B4-BE49-F238E27FC236}">
                  <a16:creationId xmlns:a16="http://schemas.microsoft.com/office/drawing/2014/main" id="{3AE1543C-272E-294A-B2FB-040C06372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2" name="Freeform 106">
              <a:extLst>
                <a:ext uri="{FF2B5EF4-FFF2-40B4-BE49-F238E27FC236}">
                  <a16:creationId xmlns:a16="http://schemas.microsoft.com/office/drawing/2014/main" id="{DB791CE4-C7EF-3345-9F58-E2B38F7BD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3" name="Freeform 107">
              <a:extLst>
                <a:ext uri="{FF2B5EF4-FFF2-40B4-BE49-F238E27FC236}">
                  <a16:creationId xmlns:a16="http://schemas.microsoft.com/office/drawing/2014/main" id="{4E94EAB6-B82E-7F46-9FA3-6F740FC66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4" name="Freeform 108">
              <a:extLst>
                <a:ext uri="{FF2B5EF4-FFF2-40B4-BE49-F238E27FC236}">
                  <a16:creationId xmlns:a16="http://schemas.microsoft.com/office/drawing/2014/main" id="{4C4C861B-AD55-0A49-9F8B-6221E8199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5" name="Freeform 109">
              <a:extLst>
                <a:ext uri="{FF2B5EF4-FFF2-40B4-BE49-F238E27FC236}">
                  <a16:creationId xmlns:a16="http://schemas.microsoft.com/office/drawing/2014/main" id="{EB839FA8-608F-F348-8C76-364D70BEA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96" name="Group 69">
              <a:extLst>
                <a:ext uri="{FF2B5EF4-FFF2-40B4-BE49-F238E27FC236}">
                  <a16:creationId xmlns:a16="http://schemas.microsoft.com/office/drawing/2014/main" id="{11003508-BF27-4143-8C6A-1313315D007E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201" name="Freeform 105">
                <a:extLst>
                  <a:ext uri="{FF2B5EF4-FFF2-40B4-BE49-F238E27FC236}">
                    <a16:creationId xmlns:a16="http://schemas.microsoft.com/office/drawing/2014/main" id="{95FF5B34-4491-B44C-9AFD-F55E2791A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2" name="Freeform 106">
                <a:extLst>
                  <a:ext uri="{FF2B5EF4-FFF2-40B4-BE49-F238E27FC236}">
                    <a16:creationId xmlns:a16="http://schemas.microsoft.com/office/drawing/2014/main" id="{A1A545BE-D935-4348-82DC-40614903C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3" name="Freeform 107">
                <a:extLst>
                  <a:ext uri="{FF2B5EF4-FFF2-40B4-BE49-F238E27FC236}">
                    <a16:creationId xmlns:a16="http://schemas.microsoft.com/office/drawing/2014/main" id="{D4D80584-DB30-0E41-A9AA-B0271D96D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4" name="Freeform 108">
                <a:extLst>
                  <a:ext uri="{FF2B5EF4-FFF2-40B4-BE49-F238E27FC236}">
                    <a16:creationId xmlns:a16="http://schemas.microsoft.com/office/drawing/2014/main" id="{B4315168-4555-0A47-9DDF-1FAD748B3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5" name="Freeform 109">
                <a:extLst>
                  <a:ext uri="{FF2B5EF4-FFF2-40B4-BE49-F238E27FC236}">
                    <a16:creationId xmlns:a16="http://schemas.microsoft.com/office/drawing/2014/main" id="{FC6BB8EA-A119-8341-B4B0-876FF7CBB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6" name="Freeform 110">
                <a:extLst>
                  <a:ext uri="{FF2B5EF4-FFF2-40B4-BE49-F238E27FC236}">
                    <a16:creationId xmlns:a16="http://schemas.microsoft.com/office/drawing/2014/main" id="{6544C2A5-D0B9-384C-94A1-38C0BD625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7" name="Freeform 111">
                <a:extLst>
                  <a:ext uri="{FF2B5EF4-FFF2-40B4-BE49-F238E27FC236}">
                    <a16:creationId xmlns:a16="http://schemas.microsoft.com/office/drawing/2014/main" id="{231473D0-C4EF-C044-AB18-E1096F00E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8" name="Freeform 112">
                <a:extLst>
                  <a:ext uri="{FF2B5EF4-FFF2-40B4-BE49-F238E27FC236}">
                    <a16:creationId xmlns:a16="http://schemas.microsoft.com/office/drawing/2014/main" id="{288E7779-B20F-F544-A581-4B864EE8C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5875" cmpd="sng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97" name="Freeform 113">
              <a:extLst>
                <a:ext uri="{FF2B5EF4-FFF2-40B4-BE49-F238E27FC236}">
                  <a16:creationId xmlns:a16="http://schemas.microsoft.com/office/drawing/2014/main" id="{36148154-0C8F-4149-923C-BDAD652A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8" name="Freeform 15">
              <a:extLst>
                <a:ext uri="{FF2B5EF4-FFF2-40B4-BE49-F238E27FC236}">
                  <a16:creationId xmlns:a16="http://schemas.microsoft.com/office/drawing/2014/main" id="{69187C1F-1D50-124A-9C55-88CA5F0CA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132DD075-F90F-5D48-82D5-DA3649FB9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/>
            </a:solidFill>
            <a:ln w="15875" cmpd="sng">
              <a:solidFill>
                <a:schemeClr val="bg2">
                  <a:lumMod val="9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0" name="Freeform 9">
              <a:extLst>
                <a:ext uri="{FF2B5EF4-FFF2-40B4-BE49-F238E27FC236}">
                  <a16:creationId xmlns:a16="http://schemas.microsoft.com/office/drawing/2014/main" id="{AC150C9E-1BFD-2A4C-8CD0-8EF5FF1C5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C819"/>
            </a:solidFill>
            <a:ln w="15875" cmpd="sng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ffectLst>
              <a:outerShdw blurRad="762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8D279C-6232-DC44-8ABD-EFAD318EA21C}"/>
              </a:ext>
            </a:extLst>
          </p:cNvPr>
          <p:cNvSpPr txBox="1"/>
          <p:nvPr/>
        </p:nvSpPr>
        <p:spPr>
          <a:xfrm>
            <a:off x="212194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SETTLEMENTS</a:t>
            </a:r>
          </a:p>
        </p:txBody>
      </p:sp>
      <p:pic>
        <p:nvPicPr>
          <p:cNvPr id="74" name="Picture 6">
            <a:extLst>
              <a:ext uri="{FF2B5EF4-FFF2-40B4-BE49-F238E27FC236}">
                <a16:creationId xmlns:a16="http://schemas.microsoft.com/office/drawing/2014/main" id="{EC7F6409-932F-CB43-9F64-8FBB0F28E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34748" y="6075372"/>
            <a:ext cx="2136275" cy="40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852129"/>
      </p:ext>
    </p:extLst>
  </p:cSld>
  <p:clrMapOvr>
    <a:masterClrMapping/>
  </p:clrMapOvr>
  <p:transition spd="slow" advClick="0" advTm="3000">
    <p:strips dir="r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8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079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DRUG PRICING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47DC5A4E-EBC8-B94C-BFDB-1C1CBE05F725}"/>
              </a:ext>
            </a:extLst>
          </p:cNvPr>
          <p:cNvSpPr txBox="1">
            <a:spLocks/>
          </p:cNvSpPr>
          <p:nvPr/>
        </p:nvSpPr>
        <p:spPr>
          <a:xfrm>
            <a:off x="912885" y="3440911"/>
            <a:ext cx="9170915" cy="6196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 center stage at the federal and state levels…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F14BC3-1416-684A-821B-30057DBFE9F8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081A07-04F0-8042-9DF9-FB68472E49E1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CF1F9E-C3B6-3E4B-812A-D936F0465DD7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0EAB445-F8FE-EC48-B296-FFC7968C09F1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AF209BD-4575-864D-8E73-A5A5DA75F00E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81D2D5D-B976-8B4A-8F4A-2B9007608DFF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372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 lit up at night&#10;&#10;Description automatically generated">
            <a:extLst>
              <a:ext uri="{FF2B5EF4-FFF2-40B4-BE49-F238E27FC236}">
                <a16:creationId xmlns:a16="http://schemas.microsoft.com/office/drawing/2014/main" id="{C1ED704F-30B0-6A4C-ADBB-A9E4FEDD9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46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F93C4E-967D-6944-844F-AF70F77B6554}"/>
              </a:ext>
            </a:extLst>
          </p:cNvPr>
          <p:cNvSpPr/>
          <p:nvPr/>
        </p:nvSpPr>
        <p:spPr>
          <a:xfrm>
            <a:off x="9448800" y="4902200"/>
            <a:ext cx="177800" cy="406400"/>
          </a:xfrm>
          <a:prstGeom prst="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FBB68F-C13F-244A-8A6D-80309675876E}"/>
              </a:ext>
            </a:extLst>
          </p:cNvPr>
          <p:cNvSpPr txBox="1"/>
          <p:nvPr/>
        </p:nvSpPr>
        <p:spPr>
          <a:xfrm>
            <a:off x="212194" y="235655"/>
            <a:ext cx="2295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pc="1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FEDERAL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13A715-142A-3C42-AE84-53EB90694954}"/>
              </a:ext>
            </a:extLst>
          </p:cNvPr>
          <p:cNvSpPr txBox="1"/>
          <p:nvPr/>
        </p:nvSpPr>
        <p:spPr>
          <a:xfrm>
            <a:off x="-125392" y="755406"/>
            <a:ext cx="12442785" cy="492443"/>
          </a:xfrm>
          <a:prstGeom prst="rect">
            <a:avLst/>
          </a:prstGeom>
          <a:solidFill>
            <a:srgbClr val="000F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 attempts to lower drug prices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166509-4646-874D-9498-16A26BABD105}"/>
              </a:ext>
            </a:extLst>
          </p:cNvPr>
          <p:cNvSpPr txBox="1">
            <a:spLocks/>
          </p:cNvSpPr>
          <p:nvPr/>
        </p:nvSpPr>
        <p:spPr>
          <a:xfrm>
            <a:off x="592069" y="1915319"/>
            <a:ext cx="3929131" cy="9963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charset="0"/>
              <a:buChar char="•"/>
              <a:defRPr lang="en-US" sz="20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C5F"/>
              </a:buClr>
              <a:buSzPct val="70000"/>
              <a:buFont typeface="Courier New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9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Senate</a:t>
            </a: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Finance Committee releases bill to restructure Part D payment methodologies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748BC14-ECEA-3E47-B77D-477844784BAB}"/>
              </a:ext>
            </a:extLst>
          </p:cNvPr>
          <p:cNvSpPr txBox="1">
            <a:spLocks/>
          </p:cNvSpPr>
          <p:nvPr/>
        </p:nvSpPr>
        <p:spPr>
          <a:xfrm>
            <a:off x="592069" y="3246646"/>
            <a:ext cx="3522731" cy="86779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charset="0"/>
              <a:buChar char="•"/>
              <a:defRPr lang="en-US" sz="20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C5F"/>
              </a:buClr>
              <a:buSzPct val="70000"/>
              <a:buFont typeface="Courier New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Senators</a:t>
            </a: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Booker and Sanders propose new federal agency to set drug prices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83C26EA-5E18-244C-A420-5DD4772E1D3C}"/>
              </a:ext>
            </a:extLst>
          </p:cNvPr>
          <p:cNvSpPr txBox="1">
            <a:spLocks/>
          </p:cNvSpPr>
          <p:nvPr/>
        </p:nvSpPr>
        <p:spPr>
          <a:xfrm>
            <a:off x="592069" y="4449449"/>
            <a:ext cx="3797300" cy="5969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charset="0"/>
              <a:buChar char="•"/>
              <a:defRPr lang="en-US" sz="20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C5F"/>
              </a:buClr>
              <a:buSzPct val="70000"/>
              <a:buFont typeface="Courier New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pharma CEOs testify at </a:t>
            </a:r>
            <a:r>
              <a:rPr lang="en-US" sz="19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Senate </a:t>
            </a: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pricing hearing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5BCE2DE-91EE-AB4E-8F9F-D47AEB162637}"/>
              </a:ext>
            </a:extLst>
          </p:cNvPr>
          <p:cNvSpPr txBox="1">
            <a:spLocks/>
          </p:cNvSpPr>
          <p:nvPr/>
        </p:nvSpPr>
        <p:spPr>
          <a:xfrm>
            <a:off x="8097811" y="1915318"/>
            <a:ext cx="3048609" cy="12717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charset="0"/>
              <a:buChar char="•"/>
              <a:defRPr lang="en-US" sz="20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C5F"/>
              </a:buClr>
              <a:buSzPct val="70000"/>
              <a:buFont typeface="Courier New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9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votes for Speaker Pelosi’s drug pricing bill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3F9BDA3-B331-5B42-9215-83ACC0783DA4}"/>
              </a:ext>
            </a:extLst>
          </p:cNvPr>
          <p:cNvSpPr txBox="1">
            <a:spLocks/>
          </p:cNvSpPr>
          <p:nvPr/>
        </p:nvSpPr>
        <p:spPr>
          <a:xfrm>
            <a:off x="8099866" y="2921948"/>
            <a:ext cx="3092853" cy="72018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charset="0"/>
              <a:buChar char="•"/>
              <a:defRPr lang="en-US" sz="20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C5F"/>
              </a:buClr>
              <a:buSzPct val="70000"/>
              <a:buFont typeface="Courier New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9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releases report comparing US drug prices to other countries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60F896E-1E69-DC4B-B4DF-6CF45F24BEA6}"/>
              </a:ext>
            </a:extLst>
          </p:cNvPr>
          <p:cNvSpPr txBox="1">
            <a:spLocks/>
          </p:cNvSpPr>
          <p:nvPr/>
        </p:nvSpPr>
        <p:spPr>
          <a:xfrm>
            <a:off x="8102535" y="4219724"/>
            <a:ext cx="3321678" cy="6076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charset="0"/>
              <a:buChar char="•"/>
              <a:defRPr lang="en-US" sz="20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C5F"/>
              </a:buClr>
              <a:buSzPct val="70000"/>
              <a:buFont typeface="Courier New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900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Democrats launch drug-pricing probe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5DDE9-7533-2B44-9BBF-4DF7B318077F}"/>
              </a:ext>
            </a:extLst>
          </p:cNvPr>
          <p:cNvSpPr/>
          <p:nvPr/>
        </p:nvSpPr>
        <p:spPr>
          <a:xfrm>
            <a:off x="406400" y="1654794"/>
            <a:ext cx="5674791" cy="3756660"/>
          </a:xfrm>
          <a:custGeom>
            <a:avLst/>
            <a:gdLst>
              <a:gd name="connsiteX0" fmla="*/ 0 w 5842000"/>
              <a:gd name="connsiteY0" fmla="*/ 0 h 3756660"/>
              <a:gd name="connsiteX1" fmla="*/ 5842000 w 5842000"/>
              <a:gd name="connsiteY1" fmla="*/ 0 h 3756660"/>
              <a:gd name="connsiteX2" fmla="*/ 5842000 w 5842000"/>
              <a:gd name="connsiteY2" fmla="*/ 3756660 h 3756660"/>
              <a:gd name="connsiteX3" fmla="*/ 0 w 5842000"/>
              <a:gd name="connsiteY3" fmla="*/ 3756660 h 3756660"/>
              <a:gd name="connsiteX4" fmla="*/ 0 w 5842000"/>
              <a:gd name="connsiteY4" fmla="*/ 0 h 3756660"/>
              <a:gd name="connsiteX0" fmla="*/ 0 w 5842000"/>
              <a:gd name="connsiteY0" fmla="*/ 0 h 3756660"/>
              <a:gd name="connsiteX1" fmla="*/ 5138420 w 5842000"/>
              <a:gd name="connsiteY1" fmla="*/ 0 h 3756660"/>
              <a:gd name="connsiteX2" fmla="*/ 5842000 w 5842000"/>
              <a:gd name="connsiteY2" fmla="*/ 0 h 3756660"/>
              <a:gd name="connsiteX3" fmla="*/ 5842000 w 5842000"/>
              <a:gd name="connsiteY3" fmla="*/ 3756660 h 3756660"/>
              <a:gd name="connsiteX4" fmla="*/ 0 w 5842000"/>
              <a:gd name="connsiteY4" fmla="*/ 3756660 h 3756660"/>
              <a:gd name="connsiteX5" fmla="*/ 0 w 5842000"/>
              <a:gd name="connsiteY5" fmla="*/ 0 h 3756660"/>
              <a:gd name="connsiteX0" fmla="*/ 0 w 5842000"/>
              <a:gd name="connsiteY0" fmla="*/ 0 h 3756660"/>
              <a:gd name="connsiteX1" fmla="*/ 5138420 w 5842000"/>
              <a:gd name="connsiteY1" fmla="*/ 0 h 3756660"/>
              <a:gd name="connsiteX2" fmla="*/ 5842000 w 5842000"/>
              <a:gd name="connsiteY2" fmla="*/ 0 h 3756660"/>
              <a:gd name="connsiteX3" fmla="*/ 5824220 w 5842000"/>
              <a:gd name="connsiteY3" fmla="*/ 2247900 h 3756660"/>
              <a:gd name="connsiteX4" fmla="*/ 5842000 w 5842000"/>
              <a:gd name="connsiteY4" fmla="*/ 3756660 h 3756660"/>
              <a:gd name="connsiteX5" fmla="*/ 0 w 5842000"/>
              <a:gd name="connsiteY5" fmla="*/ 3756660 h 3756660"/>
              <a:gd name="connsiteX6" fmla="*/ 0 w 5842000"/>
              <a:gd name="connsiteY6" fmla="*/ 0 h 3756660"/>
              <a:gd name="connsiteX0" fmla="*/ 5842000 w 5933440"/>
              <a:gd name="connsiteY0" fmla="*/ 0 h 3756660"/>
              <a:gd name="connsiteX1" fmla="*/ 5824220 w 5933440"/>
              <a:gd name="connsiteY1" fmla="*/ 2247900 h 3756660"/>
              <a:gd name="connsiteX2" fmla="*/ 5842000 w 5933440"/>
              <a:gd name="connsiteY2" fmla="*/ 3756660 h 3756660"/>
              <a:gd name="connsiteX3" fmla="*/ 0 w 5933440"/>
              <a:gd name="connsiteY3" fmla="*/ 3756660 h 3756660"/>
              <a:gd name="connsiteX4" fmla="*/ 0 w 5933440"/>
              <a:gd name="connsiteY4" fmla="*/ 0 h 3756660"/>
              <a:gd name="connsiteX5" fmla="*/ 5138420 w 5933440"/>
              <a:gd name="connsiteY5" fmla="*/ 0 h 3756660"/>
              <a:gd name="connsiteX6" fmla="*/ 5933440 w 5933440"/>
              <a:gd name="connsiteY6" fmla="*/ 91440 h 3756660"/>
              <a:gd name="connsiteX0" fmla="*/ 5824220 w 5933440"/>
              <a:gd name="connsiteY0" fmla="*/ 2247900 h 3756660"/>
              <a:gd name="connsiteX1" fmla="*/ 5842000 w 5933440"/>
              <a:gd name="connsiteY1" fmla="*/ 3756660 h 3756660"/>
              <a:gd name="connsiteX2" fmla="*/ 0 w 5933440"/>
              <a:gd name="connsiteY2" fmla="*/ 3756660 h 3756660"/>
              <a:gd name="connsiteX3" fmla="*/ 0 w 5933440"/>
              <a:gd name="connsiteY3" fmla="*/ 0 h 3756660"/>
              <a:gd name="connsiteX4" fmla="*/ 5138420 w 5933440"/>
              <a:gd name="connsiteY4" fmla="*/ 0 h 3756660"/>
              <a:gd name="connsiteX5" fmla="*/ 5933440 w 5933440"/>
              <a:gd name="connsiteY5" fmla="*/ 91440 h 3756660"/>
              <a:gd name="connsiteX0" fmla="*/ 5824220 w 5842000"/>
              <a:gd name="connsiteY0" fmla="*/ 2247900 h 3756660"/>
              <a:gd name="connsiteX1" fmla="*/ 5842000 w 5842000"/>
              <a:gd name="connsiteY1" fmla="*/ 3756660 h 3756660"/>
              <a:gd name="connsiteX2" fmla="*/ 0 w 5842000"/>
              <a:gd name="connsiteY2" fmla="*/ 3756660 h 3756660"/>
              <a:gd name="connsiteX3" fmla="*/ 0 w 5842000"/>
              <a:gd name="connsiteY3" fmla="*/ 0 h 3756660"/>
              <a:gd name="connsiteX4" fmla="*/ 5138420 w 5842000"/>
              <a:gd name="connsiteY4" fmla="*/ 0 h 3756660"/>
              <a:gd name="connsiteX0" fmla="*/ 5847679 w 5847679"/>
              <a:gd name="connsiteY0" fmla="*/ 2247900 h 3756660"/>
              <a:gd name="connsiteX1" fmla="*/ 5842000 w 5847679"/>
              <a:gd name="connsiteY1" fmla="*/ 3756660 h 3756660"/>
              <a:gd name="connsiteX2" fmla="*/ 0 w 5847679"/>
              <a:gd name="connsiteY2" fmla="*/ 3756660 h 3756660"/>
              <a:gd name="connsiteX3" fmla="*/ 0 w 5847679"/>
              <a:gd name="connsiteY3" fmla="*/ 0 h 3756660"/>
              <a:gd name="connsiteX4" fmla="*/ 5138420 w 5847679"/>
              <a:gd name="connsiteY4" fmla="*/ 0 h 37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7679" h="3756660">
                <a:moveTo>
                  <a:pt x="5847679" y="2247900"/>
                </a:moveTo>
                <a:lnTo>
                  <a:pt x="5842000" y="3756660"/>
                </a:lnTo>
                <a:lnTo>
                  <a:pt x="0" y="3756660"/>
                </a:lnTo>
                <a:lnTo>
                  <a:pt x="0" y="0"/>
                </a:lnTo>
                <a:lnTo>
                  <a:pt x="513842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85F4B67A-D040-094A-95C9-4E6742BCD218}"/>
              </a:ext>
            </a:extLst>
          </p:cNvPr>
          <p:cNvSpPr/>
          <p:nvPr/>
        </p:nvSpPr>
        <p:spPr>
          <a:xfrm flipH="1">
            <a:off x="6106982" y="1654794"/>
            <a:ext cx="5670997" cy="3756660"/>
          </a:xfrm>
          <a:custGeom>
            <a:avLst/>
            <a:gdLst>
              <a:gd name="connsiteX0" fmla="*/ 0 w 5842000"/>
              <a:gd name="connsiteY0" fmla="*/ 0 h 3756660"/>
              <a:gd name="connsiteX1" fmla="*/ 5842000 w 5842000"/>
              <a:gd name="connsiteY1" fmla="*/ 0 h 3756660"/>
              <a:gd name="connsiteX2" fmla="*/ 5842000 w 5842000"/>
              <a:gd name="connsiteY2" fmla="*/ 3756660 h 3756660"/>
              <a:gd name="connsiteX3" fmla="*/ 0 w 5842000"/>
              <a:gd name="connsiteY3" fmla="*/ 3756660 h 3756660"/>
              <a:gd name="connsiteX4" fmla="*/ 0 w 5842000"/>
              <a:gd name="connsiteY4" fmla="*/ 0 h 3756660"/>
              <a:gd name="connsiteX0" fmla="*/ 0 w 5842000"/>
              <a:gd name="connsiteY0" fmla="*/ 0 h 3756660"/>
              <a:gd name="connsiteX1" fmla="*/ 5138420 w 5842000"/>
              <a:gd name="connsiteY1" fmla="*/ 0 h 3756660"/>
              <a:gd name="connsiteX2" fmla="*/ 5842000 w 5842000"/>
              <a:gd name="connsiteY2" fmla="*/ 0 h 3756660"/>
              <a:gd name="connsiteX3" fmla="*/ 5842000 w 5842000"/>
              <a:gd name="connsiteY3" fmla="*/ 3756660 h 3756660"/>
              <a:gd name="connsiteX4" fmla="*/ 0 w 5842000"/>
              <a:gd name="connsiteY4" fmla="*/ 3756660 h 3756660"/>
              <a:gd name="connsiteX5" fmla="*/ 0 w 5842000"/>
              <a:gd name="connsiteY5" fmla="*/ 0 h 3756660"/>
              <a:gd name="connsiteX0" fmla="*/ 0 w 5842000"/>
              <a:gd name="connsiteY0" fmla="*/ 0 h 3756660"/>
              <a:gd name="connsiteX1" fmla="*/ 5138420 w 5842000"/>
              <a:gd name="connsiteY1" fmla="*/ 0 h 3756660"/>
              <a:gd name="connsiteX2" fmla="*/ 5842000 w 5842000"/>
              <a:gd name="connsiteY2" fmla="*/ 0 h 3756660"/>
              <a:gd name="connsiteX3" fmla="*/ 5824220 w 5842000"/>
              <a:gd name="connsiteY3" fmla="*/ 2247900 h 3756660"/>
              <a:gd name="connsiteX4" fmla="*/ 5842000 w 5842000"/>
              <a:gd name="connsiteY4" fmla="*/ 3756660 h 3756660"/>
              <a:gd name="connsiteX5" fmla="*/ 0 w 5842000"/>
              <a:gd name="connsiteY5" fmla="*/ 3756660 h 3756660"/>
              <a:gd name="connsiteX6" fmla="*/ 0 w 5842000"/>
              <a:gd name="connsiteY6" fmla="*/ 0 h 3756660"/>
              <a:gd name="connsiteX0" fmla="*/ 5842000 w 5933440"/>
              <a:gd name="connsiteY0" fmla="*/ 0 h 3756660"/>
              <a:gd name="connsiteX1" fmla="*/ 5824220 w 5933440"/>
              <a:gd name="connsiteY1" fmla="*/ 2247900 h 3756660"/>
              <a:gd name="connsiteX2" fmla="*/ 5842000 w 5933440"/>
              <a:gd name="connsiteY2" fmla="*/ 3756660 h 3756660"/>
              <a:gd name="connsiteX3" fmla="*/ 0 w 5933440"/>
              <a:gd name="connsiteY3" fmla="*/ 3756660 h 3756660"/>
              <a:gd name="connsiteX4" fmla="*/ 0 w 5933440"/>
              <a:gd name="connsiteY4" fmla="*/ 0 h 3756660"/>
              <a:gd name="connsiteX5" fmla="*/ 5138420 w 5933440"/>
              <a:gd name="connsiteY5" fmla="*/ 0 h 3756660"/>
              <a:gd name="connsiteX6" fmla="*/ 5933440 w 5933440"/>
              <a:gd name="connsiteY6" fmla="*/ 91440 h 3756660"/>
              <a:gd name="connsiteX0" fmla="*/ 5824220 w 5933440"/>
              <a:gd name="connsiteY0" fmla="*/ 2247900 h 3756660"/>
              <a:gd name="connsiteX1" fmla="*/ 5842000 w 5933440"/>
              <a:gd name="connsiteY1" fmla="*/ 3756660 h 3756660"/>
              <a:gd name="connsiteX2" fmla="*/ 0 w 5933440"/>
              <a:gd name="connsiteY2" fmla="*/ 3756660 h 3756660"/>
              <a:gd name="connsiteX3" fmla="*/ 0 w 5933440"/>
              <a:gd name="connsiteY3" fmla="*/ 0 h 3756660"/>
              <a:gd name="connsiteX4" fmla="*/ 5138420 w 5933440"/>
              <a:gd name="connsiteY4" fmla="*/ 0 h 3756660"/>
              <a:gd name="connsiteX5" fmla="*/ 5933440 w 5933440"/>
              <a:gd name="connsiteY5" fmla="*/ 91440 h 3756660"/>
              <a:gd name="connsiteX0" fmla="*/ 5824220 w 5842000"/>
              <a:gd name="connsiteY0" fmla="*/ 2247900 h 3756660"/>
              <a:gd name="connsiteX1" fmla="*/ 5842000 w 5842000"/>
              <a:gd name="connsiteY1" fmla="*/ 3756660 h 3756660"/>
              <a:gd name="connsiteX2" fmla="*/ 0 w 5842000"/>
              <a:gd name="connsiteY2" fmla="*/ 3756660 h 3756660"/>
              <a:gd name="connsiteX3" fmla="*/ 0 w 5842000"/>
              <a:gd name="connsiteY3" fmla="*/ 0 h 3756660"/>
              <a:gd name="connsiteX4" fmla="*/ 5138420 w 5842000"/>
              <a:gd name="connsiteY4" fmla="*/ 0 h 3756660"/>
              <a:gd name="connsiteX0" fmla="*/ 5843769 w 5843769"/>
              <a:gd name="connsiteY0" fmla="*/ 2251694 h 3756660"/>
              <a:gd name="connsiteX1" fmla="*/ 5842000 w 5843769"/>
              <a:gd name="connsiteY1" fmla="*/ 3756660 h 3756660"/>
              <a:gd name="connsiteX2" fmla="*/ 0 w 5843769"/>
              <a:gd name="connsiteY2" fmla="*/ 3756660 h 3756660"/>
              <a:gd name="connsiteX3" fmla="*/ 0 w 5843769"/>
              <a:gd name="connsiteY3" fmla="*/ 0 h 3756660"/>
              <a:gd name="connsiteX4" fmla="*/ 5138420 w 5843769"/>
              <a:gd name="connsiteY4" fmla="*/ 0 h 37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3769" h="3756660">
                <a:moveTo>
                  <a:pt x="5843769" y="2251694"/>
                </a:moveTo>
                <a:cubicBezTo>
                  <a:pt x="5843179" y="2753349"/>
                  <a:pt x="5842590" y="3255005"/>
                  <a:pt x="5842000" y="3756660"/>
                </a:cubicBezTo>
                <a:lnTo>
                  <a:pt x="0" y="3756660"/>
                </a:lnTo>
                <a:lnTo>
                  <a:pt x="0" y="0"/>
                </a:lnTo>
                <a:lnTo>
                  <a:pt x="513842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4F2F9-0695-8E4C-840B-A35939DD960A}"/>
              </a:ext>
            </a:extLst>
          </p:cNvPr>
          <p:cNvSpPr/>
          <p:nvPr/>
        </p:nvSpPr>
        <p:spPr>
          <a:xfrm>
            <a:off x="2118167" y="5868365"/>
            <a:ext cx="775504" cy="150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72371D-1768-7D43-B886-1A440B3AA9E6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6A955FF-4AD4-FC4D-A616-D62CA402CCE6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4C1DC5-1DC6-614D-8B1C-CA16E0D33FF5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88D37F4-C166-1944-B866-79F8185D1368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70C8B73-0A12-3248-A783-2EABA43D1B0A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866D0F7-216B-3742-99E5-AB0A775ADD3E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281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5" grpId="0"/>
      <p:bldP spid="16" grpId="0"/>
      <p:bldP spid="18" grpId="0"/>
      <p:bldP spid="20" grpId="0"/>
      <p:bldP spid="21" grpId="0"/>
      <p:bldP spid="22" grpId="0"/>
      <p:bldP spid="2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 lit up at night&#10;&#10;Description automatically generated">
            <a:extLst>
              <a:ext uri="{FF2B5EF4-FFF2-40B4-BE49-F238E27FC236}">
                <a16:creationId xmlns:a16="http://schemas.microsoft.com/office/drawing/2014/main" id="{C1ED704F-30B0-6A4C-ADBB-A9E4FEDD9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146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934FE9-F683-5044-B767-851BCFF61285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89CC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FBB68F-C13F-244A-8A6D-80309675876E}"/>
              </a:ext>
            </a:extLst>
          </p:cNvPr>
          <p:cNvSpPr txBox="1"/>
          <p:nvPr/>
        </p:nvSpPr>
        <p:spPr>
          <a:xfrm>
            <a:off x="4948261" y="235655"/>
            <a:ext cx="2295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spc="1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FEDERAL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DE4D01-AB2A-A345-B8BD-AD95753567AB}"/>
              </a:ext>
            </a:extLst>
          </p:cNvPr>
          <p:cNvSpPr/>
          <p:nvPr/>
        </p:nvSpPr>
        <p:spPr>
          <a:xfrm>
            <a:off x="1771650" y="3661143"/>
            <a:ext cx="2781300" cy="174669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Attempts to require price disclosure in drug ads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F9EA3-F14B-4148-9E95-C018F284B533}"/>
              </a:ext>
            </a:extLst>
          </p:cNvPr>
          <p:cNvSpPr/>
          <p:nvPr/>
        </p:nvSpPr>
        <p:spPr>
          <a:xfrm>
            <a:off x="4705350" y="3661143"/>
            <a:ext cx="2781300" cy="174669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Strikes down             HHS proposal   banning rebates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643178-E26E-0044-819D-4A4A4F4E6A56}"/>
              </a:ext>
            </a:extLst>
          </p:cNvPr>
          <p:cNvSpPr/>
          <p:nvPr/>
        </p:nvSpPr>
        <p:spPr>
          <a:xfrm>
            <a:off x="7639050" y="3661143"/>
            <a:ext cx="2781300" cy="174669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Signs Medicaid        law increasing penalties for drug misclassifications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F84351-44EB-3C4C-857F-F63EA968A2CA}"/>
              </a:ext>
            </a:extLst>
          </p:cNvPr>
          <p:cNvSpPr/>
          <p:nvPr/>
        </p:nvSpPr>
        <p:spPr>
          <a:xfrm>
            <a:off x="1771650" y="1766982"/>
            <a:ext cx="2781300" cy="174669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r>
              <a:rPr lang="en-US" sz="20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order to overhaul kidney disease payments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AE8F96-7AD4-A341-95B9-11A00AD31C5A}"/>
              </a:ext>
            </a:extLst>
          </p:cNvPr>
          <p:cNvSpPr/>
          <p:nvPr/>
        </p:nvSpPr>
        <p:spPr>
          <a:xfrm>
            <a:off x="4705350" y="1777999"/>
            <a:ext cx="2781300" cy="174669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order to expand private Medicare plans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FA1F67-8314-A348-B6EC-51DA75DA7FAB}"/>
              </a:ext>
            </a:extLst>
          </p:cNvPr>
          <p:cNvSpPr/>
          <p:nvPr/>
        </p:nvSpPr>
        <p:spPr>
          <a:xfrm>
            <a:off x="7639050" y="1766982"/>
            <a:ext cx="2781300" cy="174669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sz="20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Proposes importation of cheaper drugs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482037-B2C7-5146-95D9-9E0D0B0A4CA0}"/>
              </a:ext>
            </a:extLst>
          </p:cNvPr>
          <p:cNvSpPr txBox="1"/>
          <p:nvPr/>
        </p:nvSpPr>
        <p:spPr>
          <a:xfrm>
            <a:off x="1131355" y="755406"/>
            <a:ext cx="9929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Trump also prioritizes drug pricing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553523-F33A-3048-8C40-FB3F62B49344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7A855E-75AE-1240-B6A1-DBBC8650EEE0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E6C809-59BA-234F-AFFB-BD2FF8F7B507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463A36D-1676-F141-B20B-AED8369D1F28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E543AF1-D9C9-D34D-A3ED-E9F2945906F8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71F8C90-869F-6F43-910D-5B6651BFF643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0889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9500">
        <p159:morph option="byObject"/>
      </p:transition>
    </mc:Choice>
    <mc:Fallback xmlns="">
      <p:transition spd="slow" advClick="0" advTm="1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5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56152C2A-0E79-4046-89E8-DBF717C60EA0}"/>
              </a:ext>
            </a:extLst>
          </p:cNvPr>
          <p:cNvSpPr/>
          <p:nvPr/>
        </p:nvSpPr>
        <p:spPr>
          <a:xfrm>
            <a:off x="6057900" y="0"/>
            <a:ext cx="6134100" cy="6087291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3CA26B-E5AE-8344-91FB-69C8F4BBB076}"/>
              </a:ext>
            </a:extLst>
          </p:cNvPr>
          <p:cNvSpPr txBox="1"/>
          <p:nvPr/>
        </p:nvSpPr>
        <p:spPr>
          <a:xfrm>
            <a:off x="212194" y="235655"/>
            <a:ext cx="2295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pc="100" dirty="0">
                <a:solidFill>
                  <a:srgbClr val="022D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STATE LEVEL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65C1FD9-FD0E-D449-9B01-3DD44AC89F31}"/>
              </a:ext>
            </a:extLst>
          </p:cNvPr>
          <p:cNvSpPr/>
          <p:nvPr/>
        </p:nvSpPr>
        <p:spPr>
          <a:xfrm>
            <a:off x="419100" y="1086535"/>
            <a:ext cx="39214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22D58"/>
              </a:buClr>
            </a:pPr>
            <a:r>
              <a:rPr lang="en-US" sz="24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Nevada:</a:t>
            </a:r>
          </a:p>
          <a:p>
            <a:pPr marL="228600" lvl="1" indent="-228600">
              <a:spcBef>
                <a:spcPts val="1200"/>
              </a:spcBef>
              <a:buClr>
                <a:srgbClr val="022D58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Releases Diabetes Drug Transparency Report</a:t>
            </a:r>
          </a:p>
          <a:p>
            <a:pPr marL="228600" lvl="1" indent="-228600">
              <a:spcBef>
                <a:spcPts val="1200"/>
              </a:spcBef>
              <a:buClr>
                <a:srgbClr val="022D58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Fines companies that failed to report</a:t>
            </a:r>
          </a:p>
          <a:p>
            <a:pPr marL="228600" lvl="1" indent="-228600">
              <a:spcBef>
                <a:spcPts val="1200"/>
              </a:spcBef>
              <a:buClr>
                <a:srgbClr val="022D58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asthma drugs in transparency law 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F49ECBA-4F79-C243-9475-0ABF9F352E0A}"/>
              </a:ext>
            </a:extLst>
          </p:cNvPr>
          <p:cNvGrpSpPr/>
          <p:nvPr/>
        </p:nvGrpSpPr>
        <p:grpSpPr>
          <a:xfrm>
            <a:off x="6357825" y="1565275"/>
            <a:ext cx="5533813" cy="3390900"/>
            <a:chOff x="6357825" y="1565275"/>
            <a:chExt cx="5533813" cy="3390900"/>
          </a:xfrm>
          <a:solidFill>
            <a:schemeClr val="bg1"/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7C41997B-A52A-204E-87E6-C8D4F3A3D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5550" y="3028824"/>
              <a:ext cx="733384" cy="402992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C02B625D-12D7-0A44-A053-C4ED82149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7007" y="3486150"/>
              <a:ext cx="1394368" cy="138378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A34DD987-9296-5C4D-843E-6A15FF1A2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4032" y="1565275"/>
              <a:ext cx="377606" cy="613248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A9672FA7-1305-F443-AE06-77C8E010F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646" y="2775280"/>
              <a:ext cx="484576" cy="212318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A5A769B8-709B-7743-92A0-8EBCF43A0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804" y="1610624"/>
              <a:ext cx="637545" cy="499875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DCECD661-D680-2142-80AB-41229EAE2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7976" y="1972390"/>
              <a:ext cx="796930" cy="646229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F79C3F39-E6EE-424B-A0E9-5FE06AD04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794" y="2471233"/>
              <a:ext cx="838649" cy="1383157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26E03492-A0BA-9048-AAD2-0A4D2CB6A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9633" y="2557810"/>
              <a:ext cx="635405" cy="1021393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A59DF9A1-3422-DD4F-B4BC-6FAA2108B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426" y="1719876"/>
              <a:ext cx="571223" cy="987381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0FCC80A2-4BBB-4140-8FE8-51A073BC4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4858" y="2668090"/>
              <a:ext cx="530574" cy="729714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2" name="Freeform 70">
              <a:extLst>
                <a:ext uri="{FF2B5EF4-FFF2-40B4-BE49-F238E27FC236}">
                  <a16:creationId xmlns:a16="http://schemas.microsoft.com/office/drawing/2014/main" id="{CF93DA86-E367-244E-9E72-A3F19F331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1816" y="2313501"/>
              <a:ext cx="680333" cy="594696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3" name="Freeform 71">
              <a:extLst>
                <a:ext uri="{FF2B5EF4-FFF2-40B4-BE49-F238E27FC236}">
                  <a16:creationId xmlns:a16="http://schemas.microsoft.com/office/drawing/2014/main" id="{A9C14088-3EDE-8745-BB8D-F5B7B96DA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669" y="2865979"/>
              <a:ext cx="710285" cy="56377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" name="Freeform 72">
              <a:extLst>
                <a:ext uri="{FF2B5EF4-FFF2-40B4-BE49-F238E27FC236}">
                  <a16:creationId xmlns:a16="http://schemas.microsoft.com/office/drawing/2014/main" id="{F0AEE41B-9367-204C-B27B-455537649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0124" y="3338025"/>
              <a:ext cx="642893" cy="762695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5" name="Freeform 73">
              <a:extLst>
                <a:ext uri="{FF2B5EF4-FFF2-40B4-BE49-F238E27FC236}">
                  <a16:creationId xmlns:a16="http://schemas.microsoft.com/office/drawing/2014/main" id="{76D4E88F-1091-824A-8A3D-2EE66BEEA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650" y="3392651"/>
              <a:ext cx="683543" cy="721468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6" name="Freeform 74">
              <a:extLst>
                <a:ext uri="{FF2B5EF4-FFF2-40B4-BE49-F238E27FC236}">
                  <a16:creationId xmlns:a16="http://schemas.microsoft.com/office/drawing/2014/main" id="{224159FB-5496-9D41-AC88-989C254B8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219" y="1835310"/>
              <a:ext cx="667496" cy="413299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7" name="Freeform 75">
              <a:extLst>
                <a:ext uri="{FF2B5EF4-FFF2-40B4-BE49-F238E27FC236}">
                  <a16:creationId xmlns:a16="http://schemas.microsoft.com/office/drawing/2014/main" id="{5BBE3BBD-C0C7-7949-9BD3-8A4D5D7EE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3964" y="2235210"/>
              <a:ext cx="701727" cy="486476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8" name="Freeform 76">
              <a:extLst>
                <a:ext uri="{FF2B5EF4-FFF2-40B4-BE49-F238E27FC236}">
                  <a16:creationId xmlns:a16="http://schemas.microsoft.com/office/drawing/2014/main" id="{09A44350-44DC-D84D-A006-E439EA080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337" y="2640263"/>
              <a:ext cx="836510" cy="40092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0" name="Freeform 78">
              <a:extLst>
                <a:ext uri="{FF2B5EF4-FFF2-40B4-BE49-F238E27FC236}">
                  <a16:creationId xmlns:a16="http://schemas.microsoft.com/office/drawing/2014/main" id="{F1ADF100-CF9F-1D40-BBC7-E7B2B2D1D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2425" y="3420479"/>
              <a:ext cx="857904" cy="439065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1" name="Freeform 79">
              <a:extLst>
                <a:ext uri="{FF2B5EF4-FFF2-40B4-BE49-F238E27FC236}">
                  <a16:creationId xmlns:a16="http://schemas.microsoft.com/office/drawing/2014/main" id="{162C6130-E622-E94D-A6F8-BF7232BA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5353" y="3443153"/>
              <a:ext cx="480298" cy="478230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Freeform 80">
              <a:extLst>
                <a:ext uri="{FF2B5EF4-FFF2-40B4-BE49-F238E27FC236}">
                  <a16:creationId xmlns:a16="http://schemas.microsoft.com/office/drawing/2014/main" id="{20FBF2B3-9250-0147-ADE4-69F1325EA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744" y="3902832"/>
              <a:ext cx="589408" cy="503997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Freeform 81">
              <a:extLst>
                <a:ext uri="{FF2B5EF4-FFF2-40B4-BE49-F238E27FC236}">
                  <a16:creationId xmlns:a16="http://schemas.microsoft.com/office/drawing/2014/main" id="{7E7CB602-C95D-164C-9300-B8E03220E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535" y="1784808"/>
              <a:ext cx="655729" cy="785369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4" name="Freeform 82">
              <a:extLst>
                <a:ext uri="{FF2B5EF4-FFF2-40B4-BE49-F238E27FC236}">
                  <a16:creationId xmlns:a16="http://schemas.microsoft.com/office/drawing/2014/main" id="{8DD841F2-782D-0A4A-909C-FABA8040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6278" y="2056904"/>
              <a:ext cx="497413" cy="619431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Freeform 83">
              <a:extLst>
                <a:ext uri="{FF2B5EF4-FFF2-40B4-BE49-F238E27FC236}">
                  <a16:creationId xmlns:a16="http://schemas.microsoft.com/office/drawing/2014/main" id="{093DF689-E2FD-0842-89D3-34A4A765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0714" y="2545441"/>
              <a:ext cx="578711" cy="402991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" name="Freeform 84">
              <a:extLst>
                <a:ext uri="{FF2B5EF4-FFF2-40B4-BE49-F238E27FC236}">
                  <a16:creationId xmlns:a16="http://schemas.microsoft.com/office/drawing/2014/main" id="{3B2A3180-8C5E-1A44-BE78-E00045780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034" y="1967236"/>
              <a:ext cx="534853" cy="247361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7" name="Freeform 85">
              <a:extLst>
                <a:ext uri="{FF2B5EF4-FFF2-40B4-BE49-F238E27FC236}">
                  <a16:creationId xmlns:a16="http://schemas.microsoft.com/office/drawing/2014/main" id="{07D03E75-3EF6-CD40-B52F-E12FBBEDD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152" y="2141419"/>
              <a:ext cx="384025" cy="553469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8" name="Freeform 86">
              <a:extLst>
                <a:ext uri="{FF2B5EF4-FFF2-40B4-BE49-F238E27FC236}">
                  <a16:creationId xmlns:a16="http://schemas.microsoft.com/office/drawing/2014/main" id="{CD8A56BA-3013-384A-99C3-29A3E6AA3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3897" y="2632018"/>
              <a:ext cx="415045" cy="73177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9" name="Freeform 87">
              <a:extLst>
                <a:ext uri="{FF2B5EF4-FFF2-40B4-BE49-F238E27FC236}">
                  <a16:creationId xmlns:a16="http://schemas.microsoft.com/office/drawing/2014/main" id="{1D9D8DC1-6000-7044-9D83-D1B951148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9127" y="2928850"/>
              <a:ext cx="658939" cy="578205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" name="Freeform 88">
              <a:extLst>
                <a:ext uri="{FF2B5EF4-FFF2-40B4-BE49-F238E27FC236}">
                  <a16:creationId xmlns:a16="http://schemas.microsoft.com/office/drawing/2014/main" id="{FE6C0BEE-4FC2-B94B-98FC-43235A5E5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969" y="2682520"/>
              <a:ext cx="321982" cy="565837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" name="Freeform 89">
              <a:extLst>
                <a:ext uri="{FF2B5EF4-FFF2-40B4-BE49-F238E27FC236}">
                  <a16:creationId xmlns:a16="http://schemas.microsoft.com/office/drawing/2014/main" id="{3DC25CDE-0AC6-624E-A82D-D19690B80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9351" y="2569146"/>
              <a:ext cx="413976" cy="509150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" name="Freeform 90">
              <a:extLst>
                <a:ext uri="{FF2B5EF4-FFF2-40B4-BE49-F238E27FC236}">
                  <a16:creationId xmlns:a16="http://schemas.microsoft.com/office/drawing/2014/main" id="{A31A1352-724F-824E-9E45-698E2B146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8162" y="3029856"/>
              <a:ext cx="731679" cy="431850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" name="Freeform 91">
              <a:extLst>
                <a:ext uri="{FF2B5EF4-FFF2-40B4-BE49-F238E27FC236}">
                  <a16:creationId xmlns:a16="http://schemas.microsoft.com/office/drawing/2014/main" id="{BBE9FFC6-E7CD-E844-91DA-359A5F1B7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1095" y="3309166"/>
              <a:ext cx="841858" cy="326722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" name="Freeform 92">
              <a:extLst>
                <a:ext uri="{FF2B5EF4-FFF2-40B4-BE49-F238E27FC236}">
                  <a16:creationId xmlns:a16="http://schemas.microsoft.com/office/drawing/2014/main" id="{4495E335-5C99-C947-8BE8-7AFA2C7A9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798" y="3609091"/>
              <a:ext cx="343376" cy="640045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5" name="Freeform 93">
              <a:extLst>
                <a:ext uri="{FF2B5EF4-FFF2-40B4-BE49-F238E27FC236}">
                  <a16:creationId xmlns:a16="http://schemas.microsoft.com/office/drawing/2014/main" id="{030C6878-1293-8E49-B4D0-752E49E64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1779" y="3579201"/>
              <a:ext cx="387234" cy="645198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Freeform 94">
              <a:extLst>
                <a:ext uri="{FF2B5EF4-FFF2-40B4-BE49-F238E27FC236}">
                  <a16:creationId xmlns:a16="http://schemas.microsoft.com/office/drawing/2014/main" id="{1600CDEE-EE72-C845-BA93-4C88BF341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6369" y="3546221"/>
              <a:ext cx="534853" cy="594696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id="{1EAEA477-FDAB-6F40-BD5B-2323CA456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008" y="3460537"/>
              <a:ext cx="490995" cy="422488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" name="Freeform 96">
              <a:extLst>
                <a:ext uri="{FF2B5EF4-FFF2-40B4-BE49-F238E27FC236}">
                  <a16:creationId xmlns:a16="http://schemas.microsoft.com/office/drawing/2014/main" id="{30975A1F-0517-9D44-AD4E-54224A11D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1213" y="4058463"/>
              <a:ext cx="918877" cy="663750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9" name="Freeform 97">
              <a:extLst>
                <a:ext uri="{FF2B5EF4-FFF2-40B4-BE49-F238E27FC236}">
                  <a16:creationId xmlns:a16="http://schemas.microsoft.com/office/drawing/2014/main" id="{A0900E63-EA0A-6C4F-BEF2-C4F64E98D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3664" y="3169694"/>
              <a:ext cx="847207" cy="411705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0" name="Freeform 98">
              <a:extLst>
                <a:ext uri="{FF2B5EF4-FFF2-40B4-BE49-F238E27FC236}">
                  <a16:creationId xmlns:a16="http://schemas.microsoft.com/office/drawing/2014/main" id="{63AFD213-FE9C-AB4E-90C3-7C12A199F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7895" y="2855672"/>
              <a:ext cx="739167" cy="490599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1" name="Freeform 99">
              <a:extLst>
                <a:ext uri="{FF2B5EF4-FFF2-40B4-BE49-F238E27FC236}">
                  <a16:creationId xmlns:a16="http://schemas.microsoft.com/office/drawing/2014/main" id="{0A356E6B-6233-AE43-BF39-FEA37E80E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0311" y="2757759"/>
              <a:ext cx="420394" cy="467924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2" name="Freeform 100">
              <a:extLst>
                <a:ext uri="{FF2B5EF4-FFF2-40B4-BE49-F238E27FC236}">
                  <a16:creationId xmlns:a16="http://schemas.microsoft.com/office/drawing/2014/main" id="{0E04C928-DE3D-A74C-953D-F0AD2A478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6136" y="2764973"/>
              <a:ext cx="120877" cy="156661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3" name="Freeform 101">
              <a:extLst>
                <a:ext uri="{FF2B5EF4-FFF2-40B4-BE49-F238E27FC236}">
                  <a16:creationId xmlns:a16="http://schemas.microsoft.com/office/drawing/2014/main" id="{A242C8E5-8314-8C45-805D-57F0B9BE8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2305" y="2457834"/>
              <a:ext cx="568013" cy="397838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4" name="Freeform 102">
              <a:extLst>
                <a:ext uri="{FF2B5EF4-FFF2-40B4-BE49-F238E27FC236}">
                  <a16:creationId xmlns:a16="http://schemas.microsoft.com/office/drawing/2014/main" id="{7BD92D08-A47B-214C-A3FD-9567D8FA1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7903" y="2503184"/>
              <a:ext cx="150828" cy="319508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103">
              <a:extLst>
                <a:ext uri="{FF2B5EF4-FFF2-40B4-BE49-F238E27FC236}">
                  <a16:creationId xmlns:a16="http://schemas.microsoft.com/office/drawing/2014/main" id="{935FA353-D888-7B41-95C1-9B4F51800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0442" y="2009493"/>
              <a:ext cx="630057" cy="54522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104">
              <a:extLst>
                <a:ext uri="{FF2B5EF4-FFF2-40B4-BE49-F238E27FC236}">
                  <a16:creationId xmlns:a16="http://schemas.microsoft.com/office/drawing/2014/main" id="{51DEE187-802D-A347-BECD-440FC7DA5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1437" y="1979604"/>
              <a:ext cx="165804" cy="328783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id="{DCA1774D-87D2-E747-8239-5B7163A31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595" y="2235210"/>
              <a:ext cx="356212" cy="171091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8" name="Freeform 106">
              <a:extLst>
                <a:ext uri="{FF2B5EF4-FFF2-40B4-BE49-F238E27FC236}">
                  <a16:creationId xmlns:a16="http://schemas.microsoft.com/office/drawing/2014/main" id="{E1CC27E3-B3C5-884B-AC9F-3A569E44B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3432" y="2364044"/>
              <a:ext cx="187198" cy="15357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9" name="Freeform 107">
              <a:extLst>
                <a:ext uri="{FF2B5EF4-FFF2-40B4-BE49-F238E27FC236}">
                  <a16:creationId xmlns:a16="http://schemas.microsoft.com/office/drawing/2014/main" id="{0889D859-AF16-C84F-91FA-6F159AE64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3384" y="2468140"/>
              <a:ext cx="183990" cy="11646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108">
              <a:extLst>
                <a:ext uri="{FF2B5EF4-FFF2-40B4-BE49-F238E27FC236}">
                  <a16:creationId xmlns:a16="http://schemas.microsoft.com/office/drawing/2014/main" id="{CB081204-39D8-0D40-B4C7-38876E346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2314" y="1916733"/>
              <a:ext cx="194686" cy="36794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id="{C7EF2135-9D0C-644D-B842-CE18B3DB1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5702" y="2350644"/>
              <a:ext cx="93065" cy="82454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82" name="Group 69">
              <a:extLst>
                <a:ext uri="{FF2B5EF4-FFF2-40B4-BE49-F238E27FC236}">
                  <a16:creationId xmlns:a16="http://schemas.microsoft.com/office/drawing/2014/main" id="{1BC60D4C-8C79-8D46-BCFF-BDDDA53184E5}"/>
                </a:ext>
              </a:extLst>
            </p:cNvPr>
            <p:cNvGrpSpPr/>
            <p:nvPr/>
          </p:nvGrpSpPr>
          <p:grpSpPr>
            <a:xfrm>
              <a:off x="7408499" y="4510898"/>
              <a:ext cx="464248" cy="416386"/>
              <a:chOff x="466725" y="3965575"/>
              <a:chExt cx="688975" cy="641350"/>
            </a:xfrm>
            <a:grpFill/>
          </p:grpSpPr>
          <p:sp>
            <p:nvSpPr>
              <p:cNvPr id="85" name="Freeform 105">
                <a:extLst>
                  <a:ext uri="{FF2B5EF4-FFF2-40B4-BE49-F238E27FC236}">
                    <a16:creationId xmlns:a16="http://schemas.microsoft.com/office/drawing/2014/main" id="{94E8E207-D931-D541-A2E4-FF836A6A6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6" name="Freeform 106">
                <a:extLst>
                  <a:ext uri="{FF2B5EF4-FFF2-40B4-BE49-F238E27FC236}">
                    <a16:creationId xmlns:a16="http://schemas.microsoft.com/office/drawing/2014/main" id="{1054B923-5BE8-B547-8996-19F33A1EF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7" name="Freeform 107">
                <a:extLst>
                  <a:ext uri="{FF2B5EF4-FFF2-40B4-BE49-F238E27FC236}">
                    <a16:creationId xmlns:a16="http://schemas.microsoft.com/office/drawing/2014/main" id="{FC8408C0-5752-BD49-AC1B-67982E8A6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8" name="Freeform 108">
                <a:extLst>
                  <a:ext uri="{FF2B5EF4-FFF2-40B4-BE49-F238E27FC236}">
                    <a16:creationId xmlns:a16="http://schemas.microsoft.com/office/drawing/2014/main" id="{5BD25943-D766-0E49-B968-61A63E98E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9" name="Freeform 109">
                <a:extLst>
                  <a:ext uri="{FF2B5EF4-FFF2-40B4-BE49-F238E27FC236}">
                    <a16:creationId xmlns:a16="http://schemas.microsoft.com/office/drawing/2014/main" id="{AE50FB99-C5FF-5A4C-BCBC-241A2DB78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0" name="Freeform 110">
                <a:extLst>
                  <a:ext uri="{FF2B5EF4-FFF2-40B4-BE49-F238E27FC236}">
                    <a16:creationId xmlns:a16="http://schemas.microsoft.com/office/drawing/2014/main" id="{BC8C8077-3F83-284F-A765-B46571382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1" name="Freeform 111">
                <a:extLst>
                  <a:ext uri="{FF2B5EF4-FFF2-40B4-BE49-F238E27FC236}">
                    <a16:creationId xmlns:a16="http://schemas.microsoft.com/office/drawing/2014/main" id="{CD57813B-1935-8F48-8A62-7DA433EB8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2" name="Freeform 112">
                <a:extLst>
                  <a:ext uri="{FF2B5EF4-FFF2-40B4-BE49-F238E27FC236}">
                    <a16:creationId xmlns:a16="http://schemas.microsoft.com/office/drawing/2014/main" id="{ED572276-75E7-0F4C-8F94-5BCCAD0B7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83" name="Freeform 113">
              <a:extLst>
                <a:ext uri="{FF2B5EF4-FFF2-40B4-BE49-F238E27FC236}">
                  <a16:creationId xmlns:a16="http://schemas.microsoft.com/office/drawing/2014/main" id="{CF5349AE-A01E-1849-A039-577E84D5B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825" y="3989408"/>
              <a:ext cx="974729" cy="966767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AB556223-8BFB-C442-87EB-489AE4092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8393" y="1729152"/>
              <a:ext cx="996965" cy="660659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54BE28C-6E84-1B40-A7F0-72D3C10F721D}"/>
              </a:ext>
            </a:extLst>
          </p:cNvPr>
          <p:cNvGrpSpPr/>
          <p:nvPr/>
        </p:nvGrpSpPr>
        <p:grpSpPr>
          <a:xfrm>
            <a:off x="7143750" y="466376"/>
            <a:ext cx="2774950" cy="3112827"/>
            <a:chOff x="7143750" y="479076"/>
            <a:chExt cx="2774950" cy="311282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D549874-941E-F547-A11F-4927D2143122}"/>
                </a:ext>
              </a:extLst>
            </p:cNvPr>
            <p:cNvGrpSpPr/>
            <p:nvPr/>
          </p:nvGrpSpPr>
          <p:grpSpPr>
            <a:xfrm>
              <a:off x="7143750" y="479076"/>
              <a:ext cx="2774950" cy="3112827"/>
              <a:chOff x="7143750" y="479076"/>
              <a:chExt cx="2774950" cy="3112827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D77C2C4E-2086-484D-BFCE-E0E3B796973B}"/>
                  </a:ext>
                </a:extLst>
              </p:cNvPr>
              <p:cNvSpPr/>
              <p:nvPr/>
            </p:nvSpPr>
            <p:spPr>
              <a:xfrm>
                <a:off x="7143750" y="482600"/>
                <a:ext cx="2260600" cy="3104598"/>
              </a:xfrm>
              <a:custGeom>
                <a:avLst/>
                <a:gdLst>
                  <a:gd name="connsiteX0" fmla="*/ 1219200 w 2260600"/>
                  <a:gd name="connsiteY0" fmla="*/ 0 h 3117850"/>
                  <a:gd name="connsiteX1" fmla="*/ 88900 w 2260600"/>
                  <a:gd name="connsiteY1" fmla="*/ 2101850 h 3117850"/>
                  <a:gd name="connsiteX2" fmla="*/ 0 w 2260600"/>
                  <a:gd name="connsiteY2" fmla="*/ 2482850 h 3117850"/>
                  <a:gd name="connsiteX3" fmla="*/ 450850 w 2260600"/>
                  <a:gd name="connsiteY3" fmla="*/ 3117850 h 3117850"/>
                  <a:gd name="connsiteX4" fmla="*/ 2222500 w 2260600"/>
                  <a:gd name="connsiteY4" fmla="*/ 2870200 h 3117850"/>
                  <a:gd name="connsiteX5" fmla="*/ 2260600 w 2260600"/>
                  <a:gd name="connsiteY5" fmla="*/ 2216150 h 3117850"/>
                  <a:gd name="connsiteX6" fmla="*/ 1752600 w 2260600"/>
                  <a:gd name="connsiteY6" fmla="*/ 527050 h 3117850"/>
                  <a:gd name="connsiteX7" fmla="*/ 1219200 w 2260600"/>
                  <a:gd name="connsiteY7" fmla="*/ 0 h 3117850"/>
                  <a:gd name="connsiteX0" fmla="*/ 1219200 w 2260600"/>
                  <a:gd name="connsiteY0" fmla="*/ 0 h 3117850"/>
                  <a:gd name="connsiteX1" fmla="*/ 88900 w 2260600"/>
                  <a:gd name="connsiteY1" fmla="*/ 2101850 h 3117850"/>
                  <a:gd name="connsiteX2" fmla="*/ 0 w 2260600"/>
                  <a:gd name="connsiteY2" fmla="*/ 2482850 h 3117850"/>
                  <a:gd name="connsiteX3" fmla="*/ 450850 w 2260600"/>
                  <a:gd name="connsiteY3" fmla="*/ 3117850 h 3117850"/>
                  <a:gd name="connsiteX4" fmla="*/ 2206625 w 2260600"/>
                  <a:gd name="connsiteY4" fmla="*/ 2857500 h 3117850"/>
                  <a:gd name="connsiteX5" fmla="*/ 2260600 w 2260600"/>
                  <a:gd name="connsiteY5" fmla="*/ 2216150 h 3117850"/>
                  <a:gd name="connsiteX6" fmla="*/ 1752600 w 2260600"/>
                  <a:gd name="connsiteY6" fmla="*/ 527050 h 3117850"/>
                  <a:gd name="connsiteX7" fmla="*/ 1219200 w 2260600"/>
                  <a:gd name="connsiteY7" fmla="*/ 0 h 3117850"/>
                  <a:gd name="connsiteX0" fmla="*/ 1219200 w 2260600"/>
                  <a:gd name="connsiteY0" fmla="*/ 0 h 3104598"/>
                  <a:gd name="connsiteX1" fmla="*/ 88900 w 2260600"/>
                  <a:gd name="connsiteY1" fmla="*/ 2101850 h 3104598"/>
                  <a:gd name="connsiteX2" fmla="*/ 0 w 2260600"/>
                  <a:gd name="connsiteY2" fmla="*/ 2482850 h 3104598"/>
                  <a:gd name="connsiteX3" fmla="*/ 434285 w 2260600"/>
                  <a:gd name="connsiteY3" fmla="*/ 3104598 h 3104598"/>
                  <a:gd name="connsiteX4" fmla="*/ 2206625 w 2260600"/>
                  <a:gd name="connsiteY4" fmla="*/ 2857500 h 3104598"/>
                  <a:gd name="connsiteX5" fmla="*/ 2260600 w 2260600"/>
                  <a:gd name="connsiteY5" fmla="*/ 2216150 h 3104598"/>
                  <a:gd name="connsiteX6" fmla="*/ 1752600 w 2260600"/>
                  <a:gd name="connsiteY6" fmla="*/ 527050 h 3104598"/>
                  <a:gd name="connsiteX7" fmla="*/ 1219200 w 2260600"/>
                  <a:gd name="connsiteY7" fmla="*/ 0 h 310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0600" h="3104598">
                    <a:moveTo>
                      <a:pt x="1219200" y="0"/>
                    </a:moveTo>
                    <a:lnTo>
                      <a:pt x="88900" y="2101850"/>
                    </a:lnTo>
                    <a:lnTo>
                      <a:pt x="0" y="2482850"/>
                    </a:lnTo>
                    <a:lnTo>
                      <a:pt x="434285" y="3104598"/>
                    </a:lnTo>
                    <a:lnTo>
                      <a:pt x="2206625" y="2857500"/>
                    </a:lnTo>
                    <a:lnTo>
                      <a:pt x="2260600" y="2216150"/>
                    </a:lnTo>
                    <a:lnTo>
                      <a:pt x="1752600" y="527050"/>
                    </a:lnTo>
                    <a:lnTo>
                      <a:pt x="121920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7BC74B75-E380-384A-997C-A26B5FD00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9633" y="2570510"/>
                <a:ext cx="635405" cy="1021393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  <a:alpha val="32000"/>
                </a:schemeClr>
              </a:solidFill>
              <a:ln w="9525" cmpd="sng">
                <a:solidFill>
                  <a:srgbClr val="022D5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7A8924A-8484-C244-8C8E-0522C4E969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52968" y="1617407"/>
                <a:ext cx="988142" cy="1366683"/>
              </a:xfrm>
              <a:prstGeom prst="line">
                <a:avLst/>
              </a:prstGeom>
              <a:ln w="9525">
                <a:solidFill>
                  <a:srgbClr val="022D5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4172D71-6E73-724A-964C-2B8DE599E6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83557" y="3333751"/>
                <a:ext cx="1773168" cy="257036"/>
              </a:xfrm>
              <a:prstGeom prst="line">
                <a:avLst/>
              </a:prstGeom>
              <a:ln w="9525">
                <a:solidFill>
                  <a:srgbClr val="022D5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3686027-2C49-7547-8552-4F9680BD9C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2278" y="812801"/>
                <a:ext cx="2113722" cy="1863586"/>
              </a:xfrm>
              <a:prstGeom prst="line">
                <a:avLst/>
              </a:prstGeom>
              <a:ln w="9525">
                <a:solidFill>
                  <a:srgbClr val="022D5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9D874CA-00B5-D54F-8100-A0D624C3D9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916" y="482600"/>
                <a:ext cx="1135034" cy="2086264"/>
              </a:xfrm>
              <a:prstGeom prst="line">
                <a:avLst/>
              </a:prstGeom>
              <a:ln w="9525">
                <a:solidFill>
                  <a:srgbClr val="022D5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id="{E057AFDF-0D44-394F-B914-34B8A8E8B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233" y="479076"/>
                <a:ext cx="1778467" cy="28588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90DB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D9E6A5D-CCFE-7142-AB10-E908C0F1675A}"/>
                </a:ext>
              </a:extLst>
            </p:cNvPr>
            <p:cNvSpPr txBox="1"/>
            <p:nvPr/>
          </p:nvSpPr>
          <p:spPr>
            <a:xfrm>
              <a:off x="8763000" y="1346200"/>
              <a:ext cx="635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NV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4CFDA90-518F-B348-94BF-1E8A078DEB49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C644808-AB73-1C45-B2D1-54F9F0C460E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33CE847-6128-7441-A956-CC9F8DB73D33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757D2C5-A4B3-094F-9F21-11DF86616A7B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CE2BA08-4ED2-FE4D-A3F6-B14643C5F89E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1A48A91-19B2-7E4C-BA2E-B2DD831FEDD4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0663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56152C2A-0E79-4046-89E8-DBF717C60EA0}"/>
              </a:ext>
            </a:extLst>
          </p:cNvPr>
          <p:cNvSpPr/>
          <p:nvPr/>
        </p:nvSpPr>
        <p:spPr>
          <a:xfrm>
            <a:off x="6057900" y="0"/>
            <a:ext cx="6134100" cy="6087291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3CA26B-E5AE-8344-91FB-69C8F4BBB076}"/>
              </a:ext>
            </a:extLst>
          </p:cNvPr>
          <p:cNvSpPr txBox="1"/>
          <p:nvPr/>
        </p:nvSpPr>
        <p:spPr>
          <a:xfrm>
            <a:off x="212194" y="235655"/>
            <a:ext cx="2295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pc="100" dirty="0">
                <a:solidFill>
                  <a:srgbClr val="022D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INTERNATIONAL LEVEL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65C1FD9-FD0E-D449-9B01-3DD44AC89F31}"/>
              </a:ext>
            </a:extLst>
          </p:cNvPr>
          <p:cNvSpPr/>
          <p:nvPr/>
        </p:nvSpPr>
        <p:spPr>
          <a:xfrm>
            <a:off x="419100" y="1086535"/>
            <a:ext cx="53467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22D58"/>
              </a:buClr>
            </a:pPr>
            <a:r>
              <a:rPr lang="en-US" sz="24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Internationally:</a:t>
            </a:r>
          </a:p>
          <a:p>
            <a:pPr marL="0" lvl="1">
              <a:spcBef>
                <a:spcPts val="1200"/>
              </a:spcBef>
              <a:buClr>
                <a:srgbClr val="022D58"/>
              </a:buClr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review board launches reforms to set maximum drug prices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4CA647-043D-4A41-8027-7CAD5E22127D}"/>
              </a:ext>
            </a:extLst>
          </p:cNvPr>
          <p:cNvGrpSpPr/>
          <p:nvPr/>
        </p:nvGrpSpPr>
        <p:grpSpPr>
          <a:xfrm>
            <a:off x="5727700" y="571500"/>
            <a:ext cx="14603567" cy="8483600"/>
            <a:chOff x="5727700" y="571500"/>
            <a:chExt cx="14603567" cy="84836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E41AF6-87D4-5D42-8E8B-46E550D30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7700" y="573552"/>
              <a:ext cx="14603567" cy="84815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82F4D2-B866-8443-A6D2-14B9061D5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2050" y="571500"/>
              <a:ext cx="3670300" cy="3403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73D45E-738E-C74D-B989-F9D930C3845D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6EE843-3EDC-484D-80BA-9C81C729A65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AE54D8-D1AB-F54C-859F-F5A08414EDED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2BB43B9-5BA3-3A4B-8225-9A39D14B031F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C007D7B-9471-5E44-9B98-B7DCE316691A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0252D07-CC5E-454E-AB7F-F4FE01228186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0486956"/>
      </p:ext>
    </p:extLst>
  </p:cSld>
  <p:clrMapOvr>
    <a:masterClrMapping/>
  </p:clrMapOvr>
  <p:transition spd="slow" advClick="0" advTm="3000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56152C2A-0E79-4046-89E8-DBF717C60EA0}"/>
              </a:ext>
            </a:extLst>
          </p:cNvPr>
          <p:cNvSpPr/>
          <p:nvPr/>
        </p:nvSpPr>
        <p:spPr>
          <a:xfrm>
            <a:off x="6057900" y="0"/>
            <a:ext cx="6134100" cy="6087291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photo, man, black, standing&#10;&#10;Description automatically generated">
            <a:extLst>
              <a:ext uri="{FF2B5EF4-FFF2-40B4-BE49-F238E27FC236}">
                <a16:creationId xmlns:a16="http://schemas.microsoft.com/office/drawing/2014/main" id="{0C258CBC-B519-3A47-AC2E-51066DD764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54" t="15422" r="40656" b="44615"/>
          <a:stretch/>
        </p:blipFill>
        <p:spPr>
          <a:xfrm>
            <a:off x="4668253" y="0"/>
            <a:ext cx="7523747" cy="6400800"/>
          </a:xfrm>
          <a:prstGeom prst="rect">
            <a:avLst/>
          </a:prstGeom>
        </p:spPr>
      </p:pic>
      <p:sp>
        <p:nvSpPr>
          <p:cNvPr id="1598" name="Rectangle 1597">
            <a:extLst>
              <a:ext uri="{FF2B5EF4-FFF2-40B4-BE49-F238E27FC236}">
                <a16:creationId xmlns:a16="http://schemas.microsoft.com/office/drawing/2014/main" id="{2B3CA37D-607C-9B47-9155-BFBFA3B4771D}"/>
              </a:ext>
            </a:extLst>
          </p:cNvPr>
          <p:cNvSpPr/>
          <p:nvPr/>
        </p:nvSpPr>
        <p:spPr>
          <a:xfrm>
            <a:off x="0" y="0"/>
            <a:ext cx="6134100" cy="608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3CA26B-E5AE-8344-91FB-69C8F4BBB076}"/>
              </a:ext>
            </a:extLst>
          </p:cNvPr>
          <p:cNvSpPr txBox="1"/>
          <p:nvPr/>
        </p:nvSpPr>
        <p:spPr>
          <a:xfrm>
            <a:off x="212194" y="235655"/>
            <a:ext cx="2295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pc="100" dirty="0">
                <a:solidFill>
                  <a:srgbClr val="022D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INTERNATIONAL LEVEL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65C1FD9-FD0E-D449-9B01-3DD44AC89F31}"/>
              </a:ext>
            </a:extLst>
          </p:cNvPr>
          <p:cNvSpPr/>
          <p:nvPr/>
        </p:nvSpPr>
        <p:spPr>
          <a:xfrm>
            <a:off x="419100" y="1086535"/>
            <a:ext cx="53467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22D58"/>
              </a:buClr>
            </a:pPr>
            <a:r>
              <a:rPr lang="en-US" sz="24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Internationally:</a:t>
            </a:r>
          </a:p>
          <a:p>
            <a:pPr marL="0" lvl="1">
              <a:spcBef>
                <a:spcPts val="1200"/>
              </a:spcBef>
              <a:buClr>
                <a:srgbClr val="022D58"/>
              </a:buClr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European countries band together to lower drug prices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4AB3F8-B499-9E40-9220-FF22FB0F0661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B38B92-7CA7-064F-A200-84461EB0161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B184C8-6BE1-6640-BDDD-FB86DE243EBE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8DFD39D-C779-8F49-85D0-E4D4A9F73C04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3F2721C-0967-B44C-9F18-2D0237BB0513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353B6C0-AB83-1840-8E6A-DFE5B1E21651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59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E784B54E-D832-9D4C-AFCD-2205D4569D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CC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5C89CE-B748-5C45-9B0F-3204288D0EEE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B9A378-9BCF-3F4C-B6F3-3C958B9914D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8513333-1ACA-6647-8F00-6C0856C5C2D0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32460F-B896-2B4F-89A6-96D172790ACB}"/>
              </a:ext>
            </a:extLst>
          </p:cNvPr>
          <p:cNvSpPr txBox="1"/>
          <p:nvPr/>
        </p:nvSpPr>
        <p:spPr>
          <a:xfrm>
            <a:off x="2496901" y="2131393"/>
            <a:ext cx="719819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Claims Act (FCA)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Co-Pay Allegations</a:t>
            </a:r>
          </a:p>
          <a:p>
            <a:pPr algn="ctr">
              <a:spcBef>
                <a:spcPts val="300"/>
              </a:spcBef>
            </a:pPr>
            <a:r>
              <a:rPr lang="en-US" sz="3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DONORS</a:t>
            </a:r>
            <a:endParaRPr lang="en-US" sz="35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A73DCB-4778-9244-BB21-02454AD1E44B}"/>
              </a:ext>
            </a:extLst>
          </p:cNvPr>
          <p:cNvSpPr txBox="1"/>
          <p:nvPr/>
        </p:nvSpPr>
        <p:spPr>
          <a:xfrm>
            <a:off x="4948261" y="1450843"/>
            <a:ext cx="2295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DD2AF3-8906-5443-9BC0-0E7D45A6DB69}"/>
              </a:ext>
            </a:extLst>
          </p:cNvPr>
          <p:cNvCxnSpPr>
            <a:cxnSpLocks/>
          </p:cNvCxnSpPr>
          <p:nvPr/>
        </p:nvCxnSpPr>
        <p:spPr>
          <a:xfrm>
            <a:off x="5885448" y="1780674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500">
        <p15:prstTrans prst="peelOff"/>
      </p:transition>
    </mc:Choice>
    <mc:Fallback xmlns="">
      <p:transition spd="slow" advClick="0" advTm="15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70E2E0-2937-914B-9049-4906C5592658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6207DF3-EA34-1945-B561-39349042D076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37BBAC9-F324-2147-84D7-548ABA770633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134090-B516-774D-B7FC-0B356958AAF9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37538F4-572B-F04B-B0F5-CF04920F2D78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247F3A5-02D2-614F-A129-D19525B90D89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763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56152C2A-0E79-4046-89E8-DBF717C60EA0}"/>
              </a:ext>
            </a:extLst>
          </p:cNvPr>
          <p:cNvSpPr/>
          <p:nvPr/>
        </p:nvSpPr>
        <p:spPr>
          <a:xfrm>
            <a:off x="0" y="0"/>
            <a:ext cx="12192000" cy="6087291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A41430-54A7-2946-AD10-3A481472E663}"/>
              </a:ext>
            </a:extLst>
          </p:cNvPr>
          <p:cNvSpPr/>
          <p:nvPr/>
        </p:nvSpPr>
        <p:spPr>
          <a:xfrm>
            <a:off x="0" y="596900"/>
            <a:ext cx="2019300" cy="330200"/>
          </a:xfrm>
          <a:prstGeom prst="rect">
            <a:avLst/>
          </a:prstGeom>
          <a:solidFill>
            <a:srgbClr val="009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3CA26B-E5AE-8344-91FB-69C8F4BBB076}"/>
              </a:ext>
            </a:extLst>
          </p:cNvPr>
          <p:cNvSpPr txBox="1"/>
          <p:nvPr/>
        </p:nvSpPr>
        <p:spPr>
          <a:xfrm>
            <a:off x="428094" y="642055"/>
            <a:ext cx="2295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pc="1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CODE UPDATES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65C1FD9-FD0E-D449-9B01-3DD44AC89F31}"/>
              </a:ext>
            </a:extLst>
          </p:cNvPr>
          <p:cNvSpPr/>
          <p:nvPr/>
        </p:nvSpPr>
        <p:spPr>
          <a:xfrm>
            <a:off x="419100" y="1086535"/>
            <a:ext cx="9563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22D58"/>
              </a:buClr>
            </a:pPr>
            <a:r>
              <a:rPr lang="en-US" sz="24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key industry groups updated their codes of practice.</a:t>
            </a:r>
            <a:endParaRPr lang="en-US" sz="2400" dirty="0">
              <a:solidFill>
                <a:srgbClr val="022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0" name="TextBox 1609">
            <a:extLst>
              <a:ext uri="{FF2B5EF4-FFF2-40B4-BE49-F238E27FC236}">
                <a16:creationId xmlns:a16="http://schemas.microsoft.com/office/drawing/2014/main" id="{54F1FB9A-1931-B646-8B44-E930B8E7F0FE}"/>
              </a:ext>
            </a:extLst>
          </p:cNvPr>
          <p:cNvSpPr txBox="1"/>
          <p:nvPr/>
        </p:nvSpPr>
        <p:spPr>
          <a:xfrm>
            <a:off x="753872" y="5179480"/>
            <a:ext cx="2333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AdvaMed</a:t>
            </a:r>
          </a:p>
          <a:p>
            <a:pPr algn="ctr"/>
            <a:r>
              <a:rPr lang="en-US" sz="1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of Ethics</a:t>
            </a:r>
          </a:p>
        </p:txBody>
      </p:sp>
      <p:sp>
        <p:nvSpPr>
          <p:cNvPr id="1611" name="TextBox 1610">
            <a:extLst>
              <a:ext uri="{FF2B5EF4-FFF2-40B4-BE49-F238E27FC236}">
                <a16:creationId xmlns:a16="http://schemas.microsoft.com/office/drawing/2014/main" id="{E6053189-DB08-154B-B4BE-18FBC5CA70B6}"/>
              </a:ext>
            </a:extLst>
          </p:cNvPr>
          <p:cNvSpPr txBox="1"/>
          <p:nvPr/>
        </p:nvSpPr>
        <p:spPr>
          <a:xfrm>
            <a:off x="3447028" y="5179480"/>
            <a:ext cx="2351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PhRMA Code on Interactions with HCPs</a:t>
            </a:r>
          </a:p>
        </p:txBody>
      </p:sp>
      <p:sp>
        <p:nvSpPr>
          <p:cNvPr id="1612" name="TextBox 1611">
            <a:extLst>
              <a:ext uri="{FF2B5EF4-FFF2-40B4-BE49-F238E27FC236}">
                <a16:creationId xmlns:a16="http://schemas.microsoft.com/office/drawing/2014/main" id="{E49BE98E-AF16-8D42-B121-57E176BAB871}"/>
              </a:ext>
            </a:extLst>
          </p:cNvPr>
          <p:cNvSpPr txBox="1"/>
          <p:nvPr/>
        </p:nvSpPr>
        <p:spPr>
          <a:xfrm>
            <a:off x="6221683" y="5179480"/>
            <a:ext cx="292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EFPIA Code of Practice </a:t>
            </a:r>
          </a:p>
          <a:p>
            <a:pPr algn="ctr"/>
            <a:r>
              <a:rPr lang="en-US" sz="1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(consolidates 3 prior Codes)</a:t>
            </a:r>
          </a:p>
        </p:txBody>
      </p:sp>
      <p:sp>
        <p:nvSpPr>
          <p:cNvPr id="1613" name="TextBox 1612">
            <a:extLst>
              <a:ext uri="{FF2B5EF4-FFF2-40B4-BE49-F238E27FC236}">
                <a16:creationId xmlns:a16="http://schemas.microsoft.com/office/drawing/2014/main" id="{3546D711-67BB-A64D-BDFA-6E157BA6425C}"/>
              </a:ext>
            </a:extLst>
          </p:cNvPr>
          <p:cNvSpPr txBox="1"/>
          <p:nvPr/>
        </p:nvSpPr>
        <p:spPr>
          <a:xfrm>
            <a:off x="9497458" y="5179480"/>
            <a:ext cx="2008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Medicines Canada Code of Ethical Practices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FAEB4F-0D28-A740-B7C1-89821F74A61B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8573FFE-C1EB-5848-A276-8556BE57A892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9D3220-8B5D-B245-A2F9-66F709C4EA32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1238FD-5C36-2246-AC2A-65C25E0F569F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BBE1F52-55A2-7F42-ACD3-24070B376C8F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1DCE3F6-0E4A-3E45-A911-E2FA6B27FF06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3F46E84A-595E-C749-8AA8-BE068BCE4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54656" y="2134420"/>
            <a:ext cx="4271287" cy="270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BF6F725E-44BC-B043-A2CE-FA34C1D0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4388" y="1636507"/>
            <a:ext cx="5210143" cy="347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FDB4A64-193D-F844-992B-0DC2AA1F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2953" y="1638797"/>
            <a:ext cx="5210142" cy="347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A768375-D150-F541-BFB6-C1891118D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4953" y="1611106"/>
            <a:ext cx="5210142" cy="347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30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A0E7B275-58F3-D648-8D10-2D4CAA7FE9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49" y="587250"/>
            <a:ext cx="3223993" cy="8678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C13A42-09A8-314D-81D6-17E92C80F1CB}"/>
              </a:ext>
            </a:extLst>
          </p:cNvPr>
          <p:cNvSpPr/>
          <p:nvPr/>
        </p:nvSpPr>
        <p:spPr>
          <a:xfrm>
            <a:off x="0" y="-41910"/>
            <a:ext cx="12192000" cy="6087291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C5DF7E-3DBF-C74F-AB5B-BACD8A39DA53}"/>
              </a:ext>
            </a:extLst>
          </p:cNvPr>
          <p:cNvSpPr txBox="1"/>
          <p:nvPr/>
        </p:nvSpPr>
        <p:spPr>
          <a:xfrm>
            <a:off x="7444953" y="1747430"/>
            <a:ext cx="356514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IMDRF:</a:t>
            </a:r>
          </a:p>
          <a:p>
            <a:pPr marL="2286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Bans all gifts by pharma companies</a:t>
            </a:r>
          </a:p>
          <a:p>
            <a:pPr marL="228600" lvl="1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new guidance on 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22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090DC95-2EAA-374B-8326-DE4B54DC0B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27" y="724950"/>
            <a:ext cx="6252265" cy="43765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B61EE47-3AAD-C949-8F48-F3182BA4C7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6968" t="71558" r="5018" b="20767"/>
          <a:stretch/>
        </p:blipFill>
        <p:spPr>
          <a:xfrm>
            <a:off x="5274253" y="3891291"/>
            <a:ext cx="423258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4CE04E9-6BCF-5142-A391-C6DBE637BC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468" t="16894" r="46858" b="75431"/>
          <a:stretch/>
        </p:blipFill>
        <p:spPr>
          <a:xfrm>
            <a:off x="1910896" y="3440966"/>
            <a:ext cx="405291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7C645DE-5A28-B04A-AEAF-54BD57A7D1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55" t="3172" r="88471" b="89153"/>
          <a:stretch/>
        </p:blipFill>
        <p:spPr>
          <a:xfrm>
            <a:off x="1183403" y="2035540"/>
            <a:ext cx="405291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BDA1C64-B22D-FF4F-BCDB-0A7644892D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3438" t="23688" r="23687" b="23437"/>
          <a:stretch/>
        </p:blipFill>
        <p:spPr>
          <a:xfrm>
            <a:off x="3008561" y="2048339"/>
            <a:ext cx="405291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84BEADC-26EA-004B-A481-3EFA16F8D3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3378" t="57915" r="19161" b="34517"/>
          <a:stretch/>
        </p:blipFill>
        <p:spPr>
          <a:xfrm>
            <a:off x="4373606" y="2487545"/>
            <a:ext cx="399580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420865B6-48FC-4C4D-9935-AB6635FE4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7710" t="71661" r="74616" b="20664"/>
          <a:stretch/>
        </p:blipFill>
        <p:spPr>
          <a:xfrm>
            <a:off x="5049090" y="2652899"/>
            <a:ext cx="405291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B7F33326-3BA6-3C43-8530-7CAF18951D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688" t="44479" r="46638" b="47846"/>
          <a:stretch/>
        </p:blipFill>
        <p:spPr>
          <a:xfrm>
            <a:off x="4092151" y="1935195"/>
            <a:ext cx="405291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6D85D3-F905-5C40-A9DF-CD4D147648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178" y="3160124"/>
            <a:ext cx="405291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4572EE3-F287-5A4C-AD87-556DE83C0C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544" t="71646" r="46995" b="20786"/>
          <a:stretch/>
        </p:blipFill>
        <p:spPr>
          <a:xfrm>
            <a:off x="4887563" y="2385520"/>
            <a:ext cx="399580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3ED6255-CD82-6C4D-BB15-1D4610B479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7757" t="3172" r="74569" b="89153"/>
          <a:stretch/>
        </p:blipFill>
        <p:spPr>
          <a:xfrm>
            <a:off x="1065927" y="2521351"/>
            <a:ext cx="405291" cy="4052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5C7A8AC-E334-324E-B8FA-C6ED3559ED29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65F26E-EE52-0A4A-B1A9-705FE8598400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6E75EE-844A-D949-99AC-E181B5EFF69E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116809-0D54-6E4A-AAB4-716F90F01F07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1152BF8-FD00-9849-B928-EE92C92EA918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98490C3-E7A8-674D-801E-1FF02BB7E7F5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87231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7E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large white building&#10;&#10;Description automatically generated">
            <a:extLst>
              <a:ext uri="{FF2B5EF4-FFF2-40B4-BE49-F238E27FC236}">
                <a16:creationId xmlns:a16="http://schemas.microsoft.com/office/drawing/2014/main" id="{9C14D311-C5C6-1341-B444-716A57EA3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C11555A-7987-8D4F-809B-2BDFCA2CC2B5}"/>
              </a:ext>
            </a:extLst>
          </p:cNvPr>
          <p:cNvSpPr/>
          <p:nvPr/>
        </p:nvSpPr>
        <p:spPr>
          <a:xfrm>
            <a:off x="0" y="0"/>
            <a:ext cx="12192000" cy="6087291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3376AC-CE05-034D-95E4-08082B14F188}"/>
              </a:ext>
            </a:extLst>
          </p:cNvPr>
          <p:cNvSpPr/>
          <p:nvPr/>
        </p:nvSpPr>
        <p:spPr>
          <a:xfrm>
            <a:off x="474563" y="324724"/>
            <a:ext cx="4996848" cy="1133056"/>
          </a:xfrm>
          <a:prstGeom prst="rect">
            <a:avLst/>
          </a:prstGeom>
          <a:solidFill>
            <a:schemeClr val="bg1"/>
          </a:solidFill>
          <a:ln w="28575">
            <a:solidFill>
              <a:srgbClr val="022D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7F9229-DF1C-7F43-8AA7-A51E024C5153}"/>
              </a:ext>
            </a:extLst>
          </p:cNvPr>
          <p:cNvSpPr txBox="1"/>
          <p:nvPr/>
        </p:nvSpPr>
        <p:spPr>
          <a:xfrm>
            <a:off x="738060" y="588082"/>
            <a:ext cx="48718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endParaRPr lang="en-US" sz="2200" dirty="0">
              <a:solidFill>
                <a:srgbClr val="022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A8A735-2C98-9645-B485-F5A643793F35}"/>
              </a:ext>
            </a:extLst>
          </p:cNvPr>
          <p:cNvSpPr txBox="1"/>
          <p:nvPr/>
        </p:nvSpPr>
        <p:spPr>
          <a:xfrm>
            <a:off x="680185" y="506532"/>
            <a:ext cx="4871804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720"/>
              </a:lnSpc>
              <a:spcBef>
                <a:spcPts val="1200"/>
              </a:spcBef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&amp; Johnson becomes first to include prices in TV ads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B489C8-B1A7-774B-BAC9-42ABCC1CA6AD}"/>
              </a:ext>
            </a:extLst>
          </p:cNvPr>
          <p:cNvSpPr/>
          <p:nvPr/>
        </p:nvSpPr>
        <p:spPr>
          <a:xfrm>
            <a:off x="6065135" y="324724"/>
            <a:ext cx="5706319" cy="1133056"/>
          </a:xfrm>
          <a:prstGeom prst="rect">
            <a:avLst/>
          </a:prstGeom>
          <a:solidFill>
            <a:schemeClr val="bg1"/>
          </a:solidFill>
          <a:ln w="28575">
            <a:solidFill>
              <a:srgbClr val="022D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FE009A-F196-E944-94AD-695CA96EF3CC}"/>
              </a:ext>
            </a:extLst>
          </p:cNvPr>
          <p:cNvSpPr txBox="1"/>
          <p:nvPr/>
        </p:nvSpPr>
        <p:spPr>
          <a:xfrm>
            <a:off x="6270758" y="506531"/>
            <a:ext cx="4871804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20"/>
              </a:lnSpc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Court allows off-label marketing claims against Aegerion executives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6CAA67-B18B-3544-B4EF-8FA7A5B565E5}"/>
              </a:ext>
            </a:extLst>
          </p:cNvPr>
          <p:cNvSpPr/>
          <p:nvPr/>
        </p:nvSpPr>
        <p:spPr>
          <a:xfrm>
            <a:off x="474563" y="1592163"/>
            <a:ext cx="5011838" cy="1333018"/>
          </a:xfrm>
          <a:prstGeom prst="rect">
            <a:avLst/>
          </a:prstGeom>
          <a:solidFill>
            <a:schemeClr val="bg1"/>
          </a:solidFill>
          <a:ln w="28575">
            <a:solidFill>
              <a:srgbClr val="022D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59BB94-5CE1-DD49-836B-5143C59F192A}"/>
              </a:ext>
            </a:extLst>
          </p:cNvPr>
          <p:cNvSpPr txBox="1"/>
          <p:nvPr/>
        </p:nvSpPr>
        <p:spPr>
          <a:xfrm>
            <a:off x="680185" y="1698245"/>
            <a:ext cx="4563146" cy="110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720"/>
              </a:lnSpc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Government chooses not to enforce HHS Policy to limit use of co-pay accumulators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4003DF-EE4C-A94C-ADB2-3C50EFE42700}"/>
              </a:ext>
            </a:extLst>
          </p:cNvPr>
          <p:cNvSpPr/>
          <p:nvPr/>
        </p:nvSpPr>
        <p:spPr>
          <a:xfrm>
            <a:off x="486137" y="3059564"/>
            <a:ext cx="5015253" cy="1133056"/>
          </a:xfrm>
          <a:prstGeom prst="rect">
            <a:avLst/>
          </a:prstGeom>
          <a:solidFill>
            <a:schemeClr val="bg1"/>
          </a:solidFill>
          <a:ln w="28575">
            <a:solidFill>
              <a:srgbClr val="022D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1BE367-FB21-184A-A674-1B766A34CAC5}"/>
              </a:ext>
            </a:extLst>
          </p:cNvPr>
          <p:cNvSpPr txBox="1"/>
          <p:nvPr/>
        </p:nvSpPr>
        <p:spPr>
          <a:xfrm>
            <a:off x="680186" y="3238790"/>
            <a:ext cx="4871804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720"/>
              </a:lnSpc>
              <a:spcBef>
                <a:spcPts val="1200"/>
              </a:spcBef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OIG publishes report on “reasonable assumptions” in price reporting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593772-408F-B94C-9DF0-2FD6D6971CD8}"/>
              </a:ext>
            </a:extLst>
          </p:cNvPr>
          <p:cNvSpPr/>
          <p:nvPr/>
        </p:nvSpPr>
        <p:spPr>
          <a:xfrm>
            <a:off x="6065135" y="1562830"/>
            <a:ext cx="5706319" cy="1123312"/>
          </a:xfrm>
          <a:prstGeom prst="rect">
            <a:avLst/>
          </a:prstGeom>
          <a:solidFill>
            <a:schemeClr val="bg1"/>
          </a:solidFill>
          <a:ln w="28575">
            <a:solidFill>
              <a:srgbClr val="022D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427E2D-1A7A-F740-9F91-3D2D8445F007}"/>
              </a:ext>
            </a:extLst>
          </p:cNvPr>
          <p:cNvSpPr txBox="1"/>
          <p:nvPr/>
        </p:nvSpPr>
        <p:spPr>
          <a:xfrm>
            <a:off x="6270758" y="1713214"/>
            <a:ext cx="5373373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720"/>
              </a:lnSpc>
              <a:spcBef>
                <a:spcPts val="1200"/>
              </a:spcBef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ProPublica review of Open Payments finds 700+ doctors received more than $1 million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545190-9559-AA41-AF2A-5B08E5DB2695}"/>
              </a:ext>
            </a:extLst>
          </p:cNvPr>
          <p:cNvSpPr/>
          <p:nvPr/>
        </p:nvSpPr>
        <p:spPr>
          <a:xfrm>
            <a:off x="475529" y="4327002"/>
            <a:ext cx="5025862" cy="1476898"/>
          </a:xfrm>
          <a:prstGeom prst="rect">
            <a:avLst/>
          </a:prstGeom>
          <a:solidFill>
            <a:schemeClr val="bg1"/>
          </a:solidFill>
          <a:ln w="28575">
            <a:solidFill>
              <a:srgbClr val="022D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241BF8-4B12-CB4A-9998-7F5CC0CC08A6}"/>
              </a:ext>
            </a:extLst>
          </p:cNvPr>
          <p:cNvSpPr txBox="1"/>
          <p:nvPr/>
        </p:nvSpPr>
        <p:spPr>
          <a:xfrm>
            <a:off x="673099" y="4509426"/>
            <a:ext cx="4127501" cy="110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720"/>
              </a:lnSpc>
              <a:spcBef>
                <a:spcPts val="200"/>
              </a:spcBef>
            </a:pPr>
            <a:r>
              <a:rPr lang="en-US" sz="21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CMS: </a:t>
            </a: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 Open Payments Program, adding payment reporting categories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B8ECAB-C532-DF4E-84CF-40E07C6461C2}"/>
              </a:ext>
            </a:extLst>
          </p:cNvPr>
          <p:cNvSpPr/>
          <p:nvPr/>
        </p:nvSpPr>
        <p:spPr>
          <a:xfrm>
            <a:off x="6065135" y="2791191"/>
            <a:ext cx="5741043" cy="3010002"/>
          </a:xfrm>
          <a:prstGeom prst="rect">
            <a:avLst/>
          </a:prstGeom>
          <a:solidFill>
            <a:schemeClr val="bg1"/>
          </a:solidFill>
          <a:ln w="28575">
            <a:solidFill>
              <a:srgbClr val="022D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2B039C-9C1F-004B-8D4A-7D936F3B1871}"/>
              </a:ext>
            </a:extLst>
          </p:cNvPr>
          <p:cNvSpPr txBox="1"/>
          <p:nvPr/>
        </p:nvSpPr>
        <p:spPr>
          <a:xfrm>
            <a:off x="6270758" y="2926700"/>
            <a:ext cx="5373373" cy="267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0"/>
              </a:spcBef>
            </a:pPr>
            <a:r>
              <a:rPr lang="en-US" sz="21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DOJ:</a:t>
            </a:r>
          </a:p>
          <a:p>
            <a:pPr marL="228600" lvl="1" indent="-228600">
              <a:lnSpc>
                <a:spcPts val="262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Publishes new guidance on evaluating corporate compliance programs</a:t>
            </a:r>
          </a:p>
          <a:p>
            <a:pPr marL="228600" lvl="1" indent="-228600">
              <a:lnSpc>
                <a:spcPts val="262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 Foreign Corrupt Practices Act Corporate Enforcement Policy</a:t>
            </a:r>
          </a:p>
          <a:p>
            <a:pPr marL="228600" lvl="1" indent="-228600">
              <a:lnSpc>
                <a:spcPts val="262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new guidance regarding cooperation in FCA investigations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189C3B-C61D-8C48-AFA6-4D27E5543FC2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FA236D5-3A80-7C4A-B7BC-1165C9A4F059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A5BCEE5-D04D-9449-9726-13417CD1A44C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4D9AFC5-DC82-3844-8822-D8A8DE5AE01C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3F69F84-D6C4-FC42-A987-A6BE9400B7C3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7F95555-A7A9-254A-9C01-83B5F5DEE4B4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0881229"/>
      </p:ext>
    </p:extLst>
  </p:cSld>
  <p:clrMapOvr>
    <a:masterClrMapping/>
  </p:clrMapOvr>
  <p:transition spd="slow" advClick="0" advTm="3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6" grpId="1" animBg="1"/>
      <p:bldP spid="18" grpId="0"/>
      <p:bldP spid="23" grpId="0" animBg="1"/>
      <p:bldP spid="23" grpId="1" animBg="1"/>
      <p:bldP spid="28" grpId="0"/>
      <p:bldP spid="31" grpId="0" animBg="1"/>
      <p:bldP spid="31" grpId="1" animBg="1"/>
      <p:bldP spid="32" grpId="0"/>
      <p:bldP spid="33" grpId="0" animBg="1"/>
      <p:bldP spid="33" grpId="1" animBg="1"/>
      <p:bldP spid="34" grpId="0"/>
      <p:bldP spid="35" grpId="0" animBg="1"/>
      <p:bldP spid="35" grpId="1" animBg="1"/>
      <p:bldP spid="36" grpId="0"/>
      <p:bldP spid="3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large white building&#10;&#10;Description automatically generated">
            <a:extLst>
              <a:ext uri="{FF2B5EF4-FFF2-40B4-BE49-F238E27FC236}">
                <a16:creationId xmlns:a16="http://schemas.microsoft.com/office/drawing/2014/main" id="{9C14D311-C5C6-1341-B444-716A57EA3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48" name="Picture 47" descr="A close up of a bottle on the counter&#10;&#10;Description automatically generated">
            <a:extLst>
              <a:ext uri="{FF2B5EF4-FFF2-40B4-BE49-F238E27FC236}">
                <a16:creationId xmlns:a16="http://schemas.microsoft.com/office/drawing/2014/main" id="{83079FEA-BEEC-D549-B181-7895320367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1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33984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C11555A-7987-8D4F-809B-2BDFCA2CC2B5}"/>
              </a:ext>
            </a:extLst>
          </p:cNvPr>
          <p:cNvSpPr/>
          <p:nvPr/>
        </p:nvSpPr>
        <p:spPr>
          <a:xfrm>
            <a:off x="0" y="0"/>
            <a:ext cx="12192000" cy="6087291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7DD6E2-F0C1-0A43-A101-12EE28D935AD}"/>
              </a:ext>
            </a:extLst>
          </p:cNvPr>
          <p:cNvGrpSpPr/>
          <p:nvPr/>
        </p:nvGrpSpPr>
        <p:grpSpPr>
          <a:xfrm>
            <a:off x="3738795" y="2618241"/>
            <a:ext cx="7518817" cy="3100804"/>
            <a:chOff x="381000" y="444500"/>
            <a:chExt cx="7518817" cy="310080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F36061-4E83-3147-AF87-29B348D1E8BB}"/>
                </a:ext>
              </a:extLst>
            </p:cNvPr>
            <p:cNvSpPr txBox="1"/>
            <p:nvPr/>
          </p:nvSpPr>
          <p:spPr>
            <a:xfrm flipH="1">
              <a:off x="931119" y="3114417"/>
              <a:ext cx="55747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ts val="1200"/>
                </a:spcBef>
              </a:pPr>
              <a:endParaRPr lang="en-US" sz="22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97E8807-E5C8-2846-BA50-98BA1BB2666A}"/>
                </a:ext>
              </a:extLst>
            </p:cNvPr>
            <p:cNvSpPr/>
            <p:nvPr/>
          </p:nvSpPr>
          <p:spPr>
            <a:xfrm>
              <a:off x="381000" y="444500"/>
              <a:ext cx="7518817" cy="2103661"/>
            </a:xfrm>
            <a:custGeom>
              <a:avLst/>
              <a:gdLst>
                <a:gd name="connsiteX0" fmla="*/ 12700 w 10896600"/>
                <a:gd name="connsiteY0" fmla="*/ 0 h 4178300"/>
                <a:gd name="connsiteX1" fmla="*/ 10896600 w 10896600"/>
                <a:gd name="connsiteY1" fmla="*/ 0 h 4178300"/>
                <a:gd name="connsiteX2" fmla="*/ 10896600 w 10896600"/>
                <a:gd name="connsiteY2" fmla="*/ 3975100 h 4178300"/>
                <a:gd name="connsiteX3" fmla="*/ 7035800 w 10896600"/>
                <a:gd name="connsiteY3" fmla="*/ 3975100 h 4178300"/>
                <a:gd name="connsiteX4" fmla="*/ 6489700 w 10896600"/>
                <a:gd name="connsiteY4" fmla="*/ 4178300 h 4178300"/>
                <a:gd name="connsiteX5" fmla="*/ 5956300 w 10896600"/>
                <a:gd name="connsiteY5" fmla="*/ 3924300 h 4178300"/>
                <a:gd name="connsiteX6" fmla="*/ 0 w 10896600"/>
                <a:gd name="connsiteY6" fmla="*/ 3924300 h 4178300"/>
                <a:gd name="connsiteX7" fmla="*/ 12700 w 10896600"/>
                <a:gd name="connsiteY7" fmla="*/ 0 h 4178300"/>
                <a:gd name="connsiteX0" fmla="*/ 12700 w 10896600"/>
                <a:gd name="connsiteY0" fmla="*/ 0 h 4178300"/>
                <a:gd name="connsiteX1" fmla="*/ 10896600 w 10896600"/>
                <a:gd name="connsiteY1" fmla="*/ 0 h 4178300"/>
                <a:gd name="connsiteX2" fmla="*/ 10896600 w 10896600"/>
                <a:gd name="connsiteY2" fmla="*/ 3975100 h 4178300"/>
                <a:gd name="connsiteX3" fmla="*/ 7035800 w 10896600"/>
                <a:gd name="connsiteY3" fmla="*/ 3911600 h 4178300"/>
                <a:gd name="connsiteX4" fmla="*/ 6489700 w 10896600"/>
                <a:gd name="connsiteY4" fmla="*/ 4178300 h 4178300"/>
                <a:gd name="connsiteX5" fmla="*/ 5956300 w 10896600"/>
                <a:gd name="connsiteY5" fmla="*/ 3924300 h 4178300"/>
                <a:gd name="connsiteX6" fmla="*/ 0 w 10896600"/>
                <a:gd name="connsiteY6" fmla="*/ 3924300 h 4178300"/>
                <a:gd name="connsiteX7" fmla="*/ 12700 w 10896600"/>
                <a:gd name="connsiteY7" fmla="*/ 0 h 4178300"/>
                <a:gd name="connsiteX0" fmla="*/ 12700 w 10896600"/>
                <a:gd name="connsiteY0" fmla="*/ 0 h 4178300"/>
                <a:gd name="connsiteX1" fmla="*/ 10896600 w 10896600"/>
                <a:gd name="connsiteY1" fmla="*/ 0 h 4178300"/>
                <a:gd name="connsiteX2" fmla="*/ 10896600 w 10896600"/>
                <a:gd name="connsiteY2" fmla="*/ 3911600 h 4178300"/>
                <a:gd name="connsiteX3" fmla="*/ 7035800 w 10896600"/>
                <a:gd name="connsiteY3" fmla="*/ 3911600 h 4178300"/>
                <a:gd name="connsiteX4" fmla="*/ 6489700 w 10896600"/>
                <a:gd name="connsiteY4" fmla="*/ 4178300 h 4178300"/>
                <a:gd name="connsiteX5" fmla="*/ 5956300 w 10896600"/>
                <a:gd name="connsiteY5" fmla="*/ 3924300 h 4178300"/>
                <a:gd name="connsiteX6" fmla="*/ 0 w 10896600"/>
                <a:gd name="connsiteY6" fmla="*/ 3924300 h 4178300"/>
                <a:gd name="connsiteX7" fmla="*/ 12700 w 10896600"/>
                <a:gd name="connsiteY7" fmla="*/ 0 h 4178300"/>
                <a:gd name="connsiteX0" fmla="*/ 12700 w 10896600"/>
                <a:gd name="connsiteY0" fmla="*/ 0 h 3924300"/>
                <a:gd name="connsiteX1" fmla="*/ 10896600 w 10896600"/>
                <a:gd name="connsiteY1" fmla="*/ 0 h 3924300"/>
                <a:gd name="connsiteX2" fmla="*/ 10896600 w 10896600"/>
                <a:gd name="connsiteY2" fmla="*/ 3911600 h 3924300"/>
                <a:gd name="connsiteX3" fmla="*/ 7035800 w 10896600"/>
                <a:gd name="connsiteY3" fmla="*/ 3911600 h 3924300"/>
                <a:gd name="connsiteX4" fmla="*/ 5956300 w 10896600"/>
                <a:gd name="connsiteY4" fmla="*/ 3924300 h 3924300"/>
                <a:gd name="connsiteX5" fmla="*/ 0 w 10896600"/>
                <a:gd name="connsiteY5" fmla="*/ 3924300 h 3924300"/>
                <a:gd name="connsiteX6" fmla="*/ 12700 w 10896600"/>
                <a:gd name="connsiteY6" fmla="*/ 0 h 3924300"/>
                <a:gd name="connsiteX0" fmla="*/ 12700 w 10896600"/>
                <a:gd name="connsiteY0" fmla="*/ 0 h 3924300"/>
                <a:gd name="connsiteX1" fmla="*/ 10896600 w 10896600"/>
                <a:gd name="connsiteY1" fmla="*/ 0 h 3924300"/>
                <a:gd name="connsiteX2" fmla="*/ 10896600 w 10896600"/>
                <a:gd name="connsiteY2" fmla="*/ 3911600 h 3924300"/>
                <a:gd name="connsiteX3" fmla="*/ 5956300 w 10896600"/>
                <a:gd name="connsiteY3" fmla="*/ 3924300 h 3924300"/>
                <a:gd name="connsiteX4" fmla="*/ 0 w 10896600"/>
                <a:gd name="connsiteY4" fmla="*/ 3924300 h 3924300"/>
                <a:gd name="connsiteX5" fmla="*/ 12700 w 10896600"/>
                <a:gd name="connsiteY5" fmla="*/ 0 h 3924300"/>
                <a:gd name="connsiteX0" fmla="*/ 12700 w 10896600"/>
                <a:gd name="connsiteY0" fmla="*/ 0 h 3924300"/>
                <a:gd name="connsiteX1" fmla="*/ 10896600 w 10896600"/>
                <a:gd name="connsiteY1" fmla="*/ 0 h 3924300"/>
                <a:gd name="connsiteX2" fmla="*/ 10896600 w 10896600"/>
                <a:gd name="connsiteY2" fmla="*/ 3911600 h 3924300"/>
                <a:gd name="connsiteX3" fmla="*/ 0 w 10896600"/>
                <a:gd name="connsiteY3" fmla="*/ 3924300 h 3924300"/>
                <a:gd name="connsiteX4" fmla="*/ 12700 w 10896600"/>
                <a:gd name="connsiteY4" fmla="*/ 0 h 392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6600" h="3924300">
                  <a:moveTo>
                    <a:pt x="12700" y="0"/>
                  </a:moveTo>
                  <a:lnTo>
                    <a:pt x="10896600" y="0"/>
                  </a:lnTo>
                  <a:lnTo>
                    <a:pt x="10896600" y="3911600"/>
                  </a:lnTo>
                  <a:lnTo>
                    <a:pt x="0" y="3924300"/>
                  </a:lnTo>
                  <a:cubicBezTo>
                    <a:pt x="4233" y="2616200"/>
                    <a:pt x="8467" y="1308100"/>
                    <a:pt x="127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22D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0385F47-0D4B-BD47-9E86-EECBC6EBF156}"/>
              </a:ext>
            </a:extLst>
          </p:cNvPr>
          <p:cNvSpPr txBox="1"/>
          <p:nvPr/>
        </p:nvSpPr>
        <p:spPr>
          <a:xfrm>
            <a:off x="3930961" y="2832478"/>
            <a:ext cx="68550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lvl="0" indent="-298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Discloses data integrity issue after approval of “world’s most expensive drug,” Zolgensma</a:t>
            </a:r>
          </a:p>
          <a:p>
            <a:pPr marL="298450" indent="-298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Replaces top scientists that authorized manipulation </a:t>
            </a:r>
          </a:p>
          <a:p>
            <a:pPr marL="298450" lvl="0" indent="-298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issues Form 483; leaves drug on the market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2734505-A1CF-0E42-BF9A-E34DC5FF2554}"/>
              </a:ext>
            </a:extLst>
          </p:cNvPr>
          <p:cNvGrpSpPr/>
          <p:nvPr/>
        </p:nvGrpSpPr>
        <p:grpSpPr>
          <a:xfrm>
            <a:off x="1207958" y="1100278"/>
            <a:ext cx="3394021" cy="1372641"/>
            <a:chOff x="578372" y="554636"/>
            <a:chExt cx="3394021" cy="1372641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AE0FEA4-3DA1-5243-A51D-A624A364858C}"/>
                </a:ext>
              </a:extLst>
            </p:cNvPr>
            <p:cNvSpPr/>
            <p:nvPr/>
          </p:nvSpPr>
          <p:spPr>
            <a:xfrm>
              <a:off x="578372" y="554636"/>
              <a:ext cx="3394021" cy="1372641"/>
            </a:xfrm>
            <a:custGeom>
              <a:avLst/>
              <a:gdLst>
                <a:gd name="connsiteX0" fmla="*/ 12700 w 10896600"/>
                <a:gd name="connsiteY0" fmla="*/ 0 h 4178300"/>
                <a:gd name="connsiteX1" fmla="*/ 10896600 w 10896600"/>
                <a:gd name="connsiteY1" fmla="*/ 0 h 4178300"/>
                <a:gd name="connsiteX2" fmla="*/ 10896600 w 10896600"/>
                <a:gd name="connsiteY2" fmla="*/ 3975100 h 4178300"/>
                <a:gd name="connsiteX3" fmla="*/ 7035800 w 10896600"/>
                <a:gd name="connsiteY3" fmla="*/ 3975100 h 4178300"/>
                <a:gd name="connsiteX4" fmla="*/ 6489700 w 10896600"/>
                <a:gd name="connsiteY4" fmla="*/ 4178300 h 4178300"/>
                <a:gd name="connsiteX5" fmla="*/ 5956300 w 10896600"/>
                <a:gd name="connsiteY5" fmla="*/ 3924300 h 4178300"/>
                <a:gd name="connsiteX6" fmla="*/ 0 w 10896600"/>
                <a:gd name="connsiteY6" fmla="*/ 3924300 h 4178300"/>
                <a:gd name="connsiteX7" fmla="*/ 12700 w 10896600"/>
                <a:gd name="connsiteY7" fmla="*/ 0 h 4178300"/>
                <a:gd name="connsiteX0" fmla="*/ 12700 w 10896600"/>
                <a:gd name="connsiteY0" fmla="*/ 0 h 4178300"/>
                <a:gd name="connsiteX1" fmla="*/ 10896600 w 10896600"/>
                <a:gd name="connsiteY1" fmla="*/ 0 h 4178300"/>
                <a:gd name="connsiteX2" fmla="*/ 10896600 w 10896600"/>
                <a:gd name="connsiteY2" fmla="*/ 3975100 h 4178300"/>
                <a:gd name="connsiteX3" fmla="*/ 7035800 w 10896600"/>
                <a:gd name="connsiteY3" fmla="*/ 3911600 h 4178300"/>
                <a:gd name="connsiteX4" fmla="*/ 6489700 w 10896600"/>
                <a:gd name="connsiteY4" fmla="*/ 4178300 h 4178300"/>
                <a:gd name="connsiteX5" fmla="*/ 5956300 w 10896600"/>
                <a:gd name="connsiteY5" fmla="*/ 3924300 h 4178300"/>
                <a:gd name="connsiteX6" fmla="*/ 0 w 10896600"/>
                <a:gd name="connsiteY6" fmla="*/ 3924300 h 4178300"/>
                <a:gd name="connsiteX7" fmla="*/ 12700 w 10896600"/>
                <a:gd name="connsiteY7" fmla="*/ 0 h 4178300"/>
                <a:gd name="connsiteX0" fmla="*/ 12700 w 10896600"/>
                <a:gd name="connsiteY0" fmla="*/ 0 h 4178300"/>
                <a:gd name="connsiteX1" fmla="*/ 10896600 w 10896600"/>
                <a:gd name="connsiteY1" fmla="*/ 0 h 4178300"/>
                <a:gd name="connsiteX2" fmla="*/ 10896600 w 10896600"/>
                <a:gd name="connsiteY2" fmla="*/ 3911600 h 4178300"/>
                <a:gd name="connsiteX3" fmla="*/ 7035800 w 10896600"/>
                <a:gd name="connsiteY3" fmla="*/ 3911600 h 4178300"/>
                <a:gd name="connsiteX4" fmla="*/ 6489700 w 10896600"/>
                <a:gd name="connsiteY4" fmla="*/ 4178300 h 4178300"/>
                <a:gd name="connsiteX5" fmla="*/ 5956300 w 10896600"/>
                <a:gd name="connsiteY5" fmla="*/ 3924300 h 4178300"/>
                <a:gd name="connsiteX6" fmla="*/ 0 w 10896600"/>
                <a:gd name="connsiteY6" fmla="*/ 3924300 h 4178300"/>
                <a:gd name="connsiteX7" fmla="*/ 12700 w 10896600"/>
                <a:gd name="connsiteY7" fmla="*/ 0 h 4178300"/>
                <a:gd name="connsiteX0" fmla="*/ 12700 w 10896600"/>
                <a:gd name="connsiteY0" fmla="*/ 0 h 3924300"/>
                <a:gd name="connsiteX1" fmla="*/ 10896600 w 10896600"/>
                <a:gd name="connsiteY1" fmla="*/ 0 h 3924300"/>
                <a:gd name="connsiteX2" fmla="*/ 10896600 w 10896600"/>
                <a:gd name="connsiteY2" fmla="*/ 3911600 h 3924300"/>
                <a:gd name="connsiteX3" fmla="*/ 7035800 w 10896600"/>
                <a:gd name="connsiteY3" fmla="*/ 3911600 h 3924300"/>
                <a:gd name="connsiteX4" fmla="*/ 5956300 w 10896600"/>
                <a:gd name="connsiteY4" fmla="*/ 3924300 h 3924300"/>
                <a:gd name="connsiteX5" fmla="*/ 0 w 10896600"/>
                <a:gd name="connsiteY5" fmla="*/ 3924300 h 3924300"/>
                <a:gd name="connsiteX6" fmla="*/ 12700 w 10896600"/>
                <a:gd name="connsiteY6" fmla="*/ 0 h 3924300"/>
                <a:gd name="connsiteX0" fmla="*/ 12700 w 10896600"/>
                <a:gd name="connsiteY0" fmla="*/ 0 h 3924300"/>
                <a:gd name="connsiteX1" fmla="*/ 10896600 w 10896600"/>
                <a:gd name="connsiteY1" fmla="*/ 0 h 3924300"/>
                <a:gd name="connsiteX2" fmla="*/ 10896600 w 10896600"/>
                <a:gd name="connsiteY2" fmla="*/ 3911600 h 3924300"/>
                <a:gd name="connsiteX3" fmla="*/ 5956300 w 10896600"/>
                <a:gd name="connsiteY3" fmla="*/ 3924300 h 3924300"/>
                <a:gd name="connsiteX4" fmla="*/ 0 w 10896600"/>
                <a:gd name="connsiteY4" fmla="*/ 3924300 h 3924300"/>
                <a:gd name="connsiteX5" fmla="*/ 12700 w 10896600"/>
                <a:gd name="connsiteY5" fmla="*/ 0 h 3924300"/>
                <a:gd name="connsiteX0" fmla="*/ 12700 w 10896600"/>
                <a:gd name="connsiteY0" fmla="*/ 0 h 3924300"/>
                <a:gd name="connsiteX1" fmla="*/ 10896600 w 10896600"/>
                <a:gd name="connsiteY1" fmla="*/ 0 h 3924300"/>
                <a:gd name="connsiteX2" fmla="*/ 10896600 w 10896600"/>
                <a:gd name="connsiteY2" fmla="*/ 3911600 h 3924300"/>
                <a:gd name="connsiteX3" fmla="*/ 0 w 10896600"/>
                <a:gd name="connsiteY3" fmla="*/ 3924300 h 3924300"/>
                <a:gd name="connsiteX4" fmla="*/ 12700 w 10896600"/>
                <a:gd name="connsiteY4" fmla="*/ 0 h 392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6600" h="3924300">
                  <a:moveTo>
                    <a:pt x="12700" y="0"/>
                  </a:moveTo>
                  <a:lnTo>
                    <a:pt x="10896600" y="0"/>
                  </a:lnTo>
                  <a:lnTo>
                    <a:pt x="10896600" y="3911600"/>
                  </a:lnTo>
                  <a:lnTo>
                    <a:pt x="0" y="3924300"/>
                  </a:lnTo>
                  <a:cubicBezTo>
                    <a:pt x="4233" y="2616200"/>
                    <a:pt x="8467" y="1308100"/>
                    <a:pt x="127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22D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trike="sngStrike" dirty="0"/>
            </a:p>
          </p:txBody>
        </p:sp>
        <p:pic>
          <p:nvPicPr>
            <p:cNvPr id="47" name="Picture 46" descr="A close up of a logo&#10;&#10;Description automatically generated">
              <a:extLst>
                <a:ext uri="{FF2B5EF4-FFF2-40B4-BE49-F238E27FC236}">
                  <a16:creationId xmlns:a16="http://schemas.microsoft.com/office/drawing/2014/main" id="{86DDAB0B-AF7C-FC4D-9022-AAB5C548B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5568" b="20137"/>
            <a:stretch/>
          </p:blipFill>
          <p:spPr>
            <a:xfrm>
              <a:off x="855064" y="788025"/>
              <a:ext cx="2847507" cy="8589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B5E88F-6E6D-D742-AE2D-129B52D5E5CB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7F803A-E420-D743-809C-BCA9ADB7565A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618B600-B82E-D24C-A6E1-A270A567C35F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5406C1-7BEF-0C4D-97E3-CA68447969D0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F458D70-F06E-6D47-91F3-6546CAA2D371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2FC989E-B72D-294D-9D83-66EAC76C8488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248752"/>
      </p:ext>
    </p:extLst>
  </p:cSld>
  <p:clrMapOvr>
    <a:masterClrMapping/>
  </p:clrMapOvr>
  <p:transition spd="slow" advClick="0" advTm="9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11896D-23A9-8A40-BB19-00ADAC8E2A3C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10B3B15F-60CE-B744-9810-9BE3D78F8B14}"/>
              </a:ext>
            </a:extLst>
          </p:cNvPr>
          <p:cNvSpPr txBox="1">
            <a:spLocks/>
          </p:cNvSpPr>
          <p:nvPr/>
        </p:nvSpPr>
        <p:spPr>
          <a:xfrm>
            <a:off x="862085" y="1296873"/>
            <a:ext cx="8522716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INTERNATIONAL COMPLIANCE NEWS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114E10-5A9B-504B-BDBA-97C865EBCF01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8F4429-5FF4-2D41-9C0D-C26CB638FB35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30E784-9F8F-EE4E-AD24-5E2F82A0AC49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27ED5D-0B57-C34B-A809-2C75D8D7E28B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7AB53D-0EC6-0944-8D6B-69A6A0BF4C30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B23C63F-CEC8-9C49-BEBF-3F54D34D6305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010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0FA06BA-3C4B-6C49-82D5-75AC7054A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404" y="1181933"/>
            <a:ext cx="3429228" cy="43083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4EAE545-FAA2-704A-8CE6-93DCF49CFB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74" t="2963" r="3463" b="83519"/>
          <a:stretch/>
        </p:blipFill>
        <p:spPr>
          <a:xfrm>
            <a:off x="5270501" y="1231900"/>
            <a:ext cx="859535" cy="859536"/>
          </a:xfrm>
          <a:prstGeom prst="ellipse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63F78C2-FABA-C24C-82BD-4287370770EC}"/>
              </a:ext>
            </a:extLst>
          </p:cNvPr>
          <p:cNvGrpSpPr/>
          <p:nvPr/>
        </p:nvGrpSpPr>
        <p:grpSpPr>
          <a:xfrm>
            <a:off x="3086818" y="1648918"/>
            <a:ext cx="2031282" cy="1056182"/>
            <a:chOff x="3086818" y="1648918"/>
            <a:chExt cx="2031282" cy="1056182"/>
          </a:xfr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262A5-C55F-1B42-84FE-6EFA9F1E4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6818" y="1648918"/>
              <a:ext cx="0" cy="1056182"/>
            </a:xfrm>
            <a:prstGeom prst="line">
              <a:avLst/>
            </a:prstGeom>
            <a:ln w="22225">
              <a:solidFill>
                <a:srgbClr val="022D58"/>
              </a:solidFill>
              <a:head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B9EFEE-CDED-F740-AB3B-4DE0E1EE48B4}"/>
                </a:ext>
              </a:extLst>
            </p:cNvPr>
            <p:cNvCxnSpPr>
              <a:cxnSpLocks/>
            </p:cNvCxnSpPr>
            <p:nvPr/>
          </p:nvCxnSpPr>
          <p:spPr>
            <a:xfrm>
              <a:off x="3098800" y="1663908"/>
              <a:ext cx="2019300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6388079" y="2090790"/>
            <a:ext cx="4629692" cy="122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80"/>
              </a:lnSpc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Executives and board members to repay $50 million for 2016 foreign bribery settlement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F45604-C442-9447-B631-72E7F6283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48592" y="1458470"/>
            <a:ext cx="992671" cy="34743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3DF8692-AD58-944F-A51F-6CC42116D1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B05D8B-D057-DB4F-AA49-4B303F24471C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2A9FDB-4DC6-CE4C-A2C7-E4256783F3DB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CE8FA38-9C82-0449-9CA7-ABAB530F8A2A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4D0C87D-AE41-5F4D-BDC2-7405FD45D5F5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F88E538-9A73-1D43-90A4-07808DB2E710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408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500">
        <p15:prstTrans prst="peelOff"/>
      </p:transition>
    </mc:Choice>
    <mc:Fallback xmlns="">
      <p:transition spd="slow" advClick="0" advTm="25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A9347BF-4DFE-9544-9C33-C3ACFF717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" b="-895"/>
          <a:stretch/>
        </p:blipFill>
        <p:spPr>
          <a:xfrm>
            <a:off x="1067404" y="1181933"/>
            <a:ext cx="3429228" cy="430833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A90E02A-4931-6346-A395-45FB97D407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55" t="3172" r="88471" b="89153"/>
          <a:stretch/>
        </p:blipFill>
        <p:spPr>
          <a:xfrm>
            <a:off x="5270501" y="1244600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57D926D-D0A1-BA46-B5B1-BD6AA481A716}"/>
              </a:ext>
            </a:extLst>
          </p:cNvPr>
          <p:cNvGrpSpPr/>
          <p:nvPr/>
        </p:nvGrpSpPr>
        <p:grpSpPr>
          <a:xfrm>
            <a:off x="2794000" y="1648918"/>
            <a:ext cx="2324100" cy="510082"/>
            <a:chOff x="2794000" y="1648918"/>
            <a:chExt cx="2324100" cy="510082"/>
          </a:xfr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4748F9F-817D-4C4B-B32D-7368056AA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4718" y="1648918"/>
              <a:ext cx="0" cy="510082"/>
            </a:xfrm>
            <a:prstGeom prst="line">
              <a:avLst/>
            </a:prstGeom>
            <a:ln w="22225">
              <a:solidFill>
                <a:srgbClr val="022D58"/>
              </a:solidFill>
              <a:head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2291FA3-365A-124A-9427-6B993EA97EC0}"/>
                </a:ext>
              </a:extLst>
            </p:cNvPr>
            <p:cNvCxnSpPr>
              <a:cxnSpLocks/>
            </p:cNvCxnSpPr>
            <p:nvPr/>
          </p:nvCxnSpPr>
          <p:spPr>
            <a:xfrm>
              <a:off x="2794000" y="1663908"/>
              <a:ext cx="2324100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0677D31-BAD1-C544-9B37-1B7ED8EEF001}"/>
              </a:ext>
            </a:extLst>
          </p:cNvPr>
          <p:cNvSpPr txBox="1"/>
          <p:nvPr/>
        </p:nvSpPr>
        <p:spPr>
          <a:xfrm>
            <a:off x="6367519" y="1244600"/>
            <a:ext cx="50673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Canada: </a:t>
            </a:r>
          </a:p>
          <a:p>
            <a:pPr marL="2286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draft guidance on promotional vs. non-promotional messages and activities</a:t>
            </a:r>
          </a:p>
          <a:p>
            <a:pPr marL="2286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guidance on off-label uses of drugs in trials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88A42B-9D96-6142-9EC0-CF0F5A23E99B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685A9D-52AC-7944-B261-45A39F69380F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BB8A2A-1669-FE44-88E0-6EAD3560E4C7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B57A89E-A431-BA4B-9DC3-FE1A2817754A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B361992-0B61-6543-B290-3E484A4081DA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A03856-69F0-594A-95B3-006A88ABB7BB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9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250">
        <p:fade/>
      </p:transition>
    </mc:Choice>
    <mc:Fallback xmlns="">
      <p:transition spd="med" advClick="0" advTm="6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8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BC98225D-0516-0E4E-AB58-93BB249EAD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404" y="1181933"/>
            <a:ext cx="3429228" cy="43083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6391656" y="1352004"/>
            <a:ext cx="395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PM Johnson announces a UK Medicines and Medical Devices Bill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83FDDEE-A7FC-FA46-9722-C0770FBB0AD0}"/>
              </a:ext>
            </a:extLst>
          </p:cNvPr>
          <p:cNvGrpSpPr/>
          <p:nvPr/>
        </p:nvGrpSpPr>
        <p:grpSpPr>
          <a:xfrm>
            <a:off x="2451652" y="1663908"/>
            <a:ext cx="2666448" cy="574605"/>
            <a:chOff x="2451652" y="1663908"/>
            <a:chExt cx="2666448" cy="574605"/>
          </a:xfr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D1FD83B-10AC-A14C-9F17-BB995D77A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7279" y="1669774"/>
              <a:ext cx="0" cy="568739"/>
            </a:xfrm>
            <a:prstGeom prst="line">
              <a:avLst/>
            </a:prstGeom>
            <a:ln w="22225">
              <a:solidFill>
                <a:srgbClr val="022D58"/>
              </a:solidFill>
              <a:head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4DD1A2-1B59-F74A-B735-4CE9A74E6266}"/>
                </a:ext>
              </a:extLst>
            </p:cNvPr>
            <p:cNvCxnSpPr>
              <a:cxnSpLocks/>
            </p:cNvCxnSpPr>
            <p:nvPr/>
          </p:nvCxnSpPr>
          <p:spPr>
            <a:xfrm>
              <a:off x="2451652" y="1663908"/>
              <a:ext cx="2666448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4B7F9B7A-ABBF-5A41-AC99-FA1F604078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581" t="30619" r="46745" b="61706"/>
          <a:stretch/>
        </p:blipFill>
        <p:spPr>
          <a:xfrm>
            <a:off x="5270501" y="1244600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C6013E-D89E-F942-8EF2-33CAC72DB791}"/>
              </a:ext>
            </a:extLst>
          </p:cNvPr>
          <p:cNvSpPr txBox="1"/>
          <p:nvPr/>
        </p:nvSpPr>
        <p:spPr>
          <a:xfrm>
            <a:off x="6391656" y="2079469"/>
            <a:ext cx="4435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updates rules on financial penalties for pharmaceutical companies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11E5B92D-6360-FB49-B9AD-F62F98CC6A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438" t="23688" r="23687" b="23437"/>
          <a:stretch/>
        </p:blipFill>
        <p:spPr>
          <a:xfrm>
            <a:off x="5270501" y="1930908"/>
            <a:ext cx="859535" cy="8595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1DC1F-42F6-6D44-8FC7-0E8635F7AB1A}"/>
              </a:ext>
            </a:extLst>
          </p:cNvPr>
          <p:cNvGrpSpPr/>
          <p:nvPr/>
        </p:nvGrpSpPr>
        <p:grpSpPr>
          <a:xfrm>
            <a:off x="2032000" y="1651000"/>
            <a:ext cx="3111500" cy="1244600"/>
            <a:chOff x="2032000" y="1193800"/>
            <a:chExt cx="3111500" cy="12446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F434C70-7021-664A-B2CF-1269C57594A9}"/>
                </a:ext>
              </a:extLst>
            </p:cNvPr>
            <p:cNvCxnSpPr>
              <a:cxnSpLocks/>
            </p:cNvCxnSpPr>
            <p:nvPr/>
          </p:nvCxnSpPr>
          <p:spPr>
            <a:xfrm>
              <a:off x="3263900" y="1892092"/>
              <a:ext cx="1879600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3ACE75-A084-4341-A18A-D15726FAEAD1}"/>
                </a:ext>
              </a:extLst>
            </p:cNvPr>
            <p:cNvSpPr/>
            <p:nvPr/>
          </p:nvSpPr>
          <p:spPr>
            <a:xfrm>
              <a:off x="2032000" y="1193800"/>
              <a:ext cx="1244600" cy="1244600"/>
            </a:xfrm>
            <a:prstGeom prst="ellipse">
              <a:avLst/>
            </a:prstGeom>
            <a:noFill/>
            <a:ln w="22225">
              <a:solidFill>
                <a:srgbClr val="022D58"/>
              </a:solidFill>
            </a:ln>
            <a:effectLst>
              <a:outerShdw blurRad="762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ADC67A6-ADC1-BF4B-85A7-A57134A7F77A}"/>
              </a:ext>
            </a:extLst>
          </p:cNvPr>
          <p:cNvSpPr txBox="1"/>
          <p:nvPr/>
        </p:nvSpPr>
        <p:spPr>
          <a:xfrm>
            <a:off x="5309902" y="3980748"/>
            <a:ext cx="5419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B67173-5927-0045-8BF6-9C56CC705B03}"/>
              </a:ext>
            </a:extLst>
          </p:cNvPr>
          <p:cNvSpPr txBox="1"/>
          <p:nvPr/>
        </p:nvSpPr>
        <p:spPr>
          <a:xfrm>
            <a:off x="6391885" y="2568531"/>
            <a:ext cx="407314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solidFill>
                  <a:srgbClr val="022D58"/>
                </a:solidFill>
                <a:latin typeface="Arial"/>
                <a:cs typeface="Arial"/>
              </a:rPr>
              <a:t>Aspen Pharma agrees to pay ~$10 million to settle UK anti-competition probe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F29DDF-4504-174C-8562-57D27FB83BAC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DAFB45-796F-6A4F-AB7B-7362897A52CD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45A42F-BB26-034A-9C17-C0F4E4A46383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A2DB56C-517B-2941-AC49-02BA5672098A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ACDFA18-A492-684F-B261-F57ACACF207C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ECE9E21-7FFE-0543-BFE2-9F76F97C2C92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75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250">
        <p:fade/>
      </p:transition>
    </mc:Choice>
    <mc:Fallback xmlns="">
      <p:transition spd="med" advClick="0" advTm="10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42" grpId="0"/>
      <p:bldP spid="48" grpId="0"/>
      <p:bldP spid="48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2F2889E-EF3A-114C-A512-B36CB6D40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5"/>
          <a:stretch/>
        </p:blipFill>
        <p:spPr>
          <a:xfrm>
            <a:off x="1067404" y="1179576"/>
            <a:ext cx="3429228" cy="43083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C5DF7E-3DBF-C74F-AB5B-BACD8A39DA53}"/>
              </a:ext>
            </a:extLst>
          </p:cNvPr>
          <p:cNvSpPr txBox="1"/>
          <p:nvPr/>
        </p:nvSpPr>
        <p:spPr>
          <a:xfrm>
            <a:off x="6391657" y="2012130"/>
            <a:ext cx="4071478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China:</a:t>
            </a:r>
          </a:p>
          <a:p>
            <a:pPr marL="228600" lvl="1" indent="-2286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ethics committee to oversee clinical trials </a:t>
            </a:r>
          </a:p>
          <a:p>
            <a:pPr marL="2286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Punishes 48 officials in vaccine scandal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22D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EE1FD4-9B89-DA46-80D3-1D37C1073311}"/>
              </a:ext>
            </a:extLst>
          </p:cNvPr>
          <p:cNvGrpSpPr/>
          <p:nvPr/>
        </p:nvGrpSpPr>
        <p:grpSpPr>
          <a:xfrm>
            <a:off x="2888974" y="2323475"/>
            <a:ext cx="2229126" cy="344404"/>
            <a:chOff x="2888974" y="2323475"/>
            <a:chExt cx="2229126" cy="344404"/>
          </a:xfr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3706E6-F88E-BB42-AF4E-5DE116E137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244" y="2323475"/>
              <a:ext cx="0" cy="344404"/>
            </a:xfrm>
            <a:prstGeom prst="line">
              <a:avLst/>
            </a:prstGeom>
            <a:ln w="22225">
              <a:solidFill>
                <a:srgbClr val="022D58"/>
              </a:solidFill>
              <a:head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F37750-58ED-4F4B-901A-D97D0AF8DA07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74" y="2323475"/>
              <a:ext cx="2229126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A24DE7C5-22EC-0D4D-BA1A-D68E70514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371" t="28129" r="63166" b="58353"/>
          <a:stretch/>
        </p:blipFill>
        <p:spPr>
          <a:xfrm>
            <a:off x="5270501" y="1936438"/>
            <a:ext cx="859535" cy="859536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437C6DF-E47A-3A4C-B67E-CA7D765E8CD8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A13177-0A9A-BC41-AFAD-F74E5855087D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FB7CE6-0AD5-C640-A491-1CA941A9DAE6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E22567-FC99-174E-A6D9-AD5F8D22E273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389496-9FE7-D647-B4E1-AAEAE1B7802F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2C3C5B5-FF81-144E-85CD-7FE52504CA86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46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E784B54E-D832-9D4C-AFCD-2205D4569D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CC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22" name="Rectangular Callout 6">
            <a:extLst>
              <a:ext uri="{FF2B5EF4-FFF2-40B4-BE49-F238E27FC236}">
                <a16:creationId xmlns:a16="http://schemas.microsoft.com/office/drawing/2014/main" id="{9200412A-95D7-474C-9C31-A222C39F3BCD}"/>
              </a:ext>
            </a:extLst>
          </p:cNvPr>
          <p:cNvSpPr/>
          <p:nvPr/>
        </p:nvSpPr>
        <p:spPr>
          <a:xfrm>
            <a:off x="2253328" y="1953411"/>
            <a:ext cx="4671453" cy="266138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3B73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470063" y="2137625"/>
            <a:ext cx="4701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Jazz Pharmaceuticals*: </a:t>
            </a: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$57 million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FC19297A-B359-DC48-8222-B29B0AD724FE}"/>
              </a:ext>
            </a:extLst>
          </p:cNvPr>
          <p:cNvCxnSpPr>
            <a:cxnSpLocks/>
          </p:cNvCxnSpPr>
          <p:nvPr/>
        </p:nvCxnSpPr>
        <p:spPr>
          <a:xfrm flipV="1">
            <a:off x="-212035" y="3580121"/>
            <a:ext cx="5483282" cy="640080"/>
          </a:xfrm>
          <a:prstGeom prst="bentConnector3">
            <a:avLst/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D5C89CE-B748-5C45-9B0F-3204288D0EEE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B9A378-9BCF-3F4C-B6F3-3C958B9914D0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8513333-1ACA-6647-8F00-6C0856C5C2D0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32460F-B896-2B4F-89A6-96D172790ACB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DONORS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A73DCB-4778-9244-BB21-02454AD1E44B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DD2AF3-8906-5443-9BC0-0E7D45A6DB69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8C916F-F331-4479-883E-C64FBE11D877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64751B-8C72-2846-876F-17C45A35FA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43" y="5744520"/>
            <a:ext cx="1485048" cy="8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75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D52333-543B-A04D-BCCC-86478AAD21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778" y="1188559"/>
            <a:ext cx="3429228" cy="43083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C5DF7E-3DBF-C74F-AB5B-BACD8A39DA53}"/>
              </a:ext>
            </a:extLst>
          </p:cNvPr>
          <p:cNvSpPr txBox="1"/>
          <p:nvPr/>
        </p:nvSpPr>
        <p:spPr>
          <a:xfrm>
            <a:off x="6391657" y="1466618"/>
            <a:ext cx="3951556" cy="122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80"/>
              </a:lnSpc>
            </a:pPr>
            <a:r>
              <a:rPr lang="en-US" sz="24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DOJ and FBI cooperate with Brazilian prosecutors to investigate kickbacks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4CE04E9-6BCF-5142-A391-C6DBE637B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468" t="16894" r="46858" b="75431"/>
          <a:stretch/>
        </p:blipFill>
        <p:spPr>
          <a:xfrm>
            <a:off x="5276947" y="1227852"/>
            <a:ext cx="859536" cy="85953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BEA53B2-0FA8-0044-BA03-D3488220D4B0}"/>
              </a:ext>
            </a:extLst>
          </p:cNvPr>
          <p:cNvGrpSpPr/>
          <p:nvPr/>
        </p:nvGrpSpPr>
        <p:grpSpPr>
          <a:xfrm>
            <a:off x="2888974" y="1663908"/>
            <a:ext cx="2229126" cy="2008682"/>
            <a:chOff x="2888974" y="2323475"/>
            <a:chExt cx="2229126" cy="2008682"/>
          </a:xfr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139941-2D83-D14D-9A95-8C249D4920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244" y="2323475"/>
              <a:ext cx="0" cy="2008682"/>
            </a:xfrm>
            <a:prstGeom prst="line">
              <a:avLst/>
            </a:prstGeom>
            <a:ln w="22225">
              <a:solidFill>
                <a:srgbClr val="022D58"/>
              </a:solidFill>
              <a:head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29ABA5D-893D-664A-8A41-B3388C6BECBD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74" y="2323475"/>
              <a:ext cx="2229126" cy="0"/>
            </a:xfrm>
            <a:prstGeom prst="line">
              <a:avLst/>
            </a:prstGeom>
            <a:ln w="22225">
              <a:solidFill>
                <a:srgbClr val="022D58"/>
              </a:solidFill>
              <a:headEnd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9235AD-0A3A-6C4F-83FB-0A6A17B721D2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29CE85-362A-7249-B657-DE5F53AC17A0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15F1CA-303C-824F-95FC-E0ACAE2C754C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800F73-FFDD-BC41-92E2-F7050D06959B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700549A-AF6C-9E42-927E-A8CD714C52B8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A2CA488-E40F-2C4C-B630-62D4A986F4D1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146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BBCCBE9-BBE2-994E-92F8-20B9B79CD429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7C5B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31BD752C-221D-B249-8E9C-F252279C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85" y="12079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GOOD NEWS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F01DDC98-1E62-464E-881F-8BBD3950D88D}"/>
              </a:ext>
            </a:extLst>
          </p:cNvPr>
          <p:cNvSpPr txBox="1">
            <a:spLocks/>
          </p:cNvSpPr>
          <p:nvPr/>
        </p:nvSpPr>
        <p:spPr>
          <a:xfrm>
            <a:off x="912885" y="3440911"/>
            <a:ext cx="9170915" cy="6196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new drugs approved in the US alone!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CB8E8-F15F-A542-A3D7-87F7CEF0A8B7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E7FCE4-0E36-084F-8ECB-C5EE6857EEE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74C38A-2CC5-BC49-8067-2C2D4C7FF9E1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8F9C61-C0B8-C44C-A776-77BCFA4F3686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B129D38-5D01-A844-B937-F91C4E3EF411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26631EA-C68B-874A-B9BC-085FEA03F890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6382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35A26864-C4E5-9D40-9A8F-3F76EDFF0BF0}"/>
              </a:ext>
            </a:extLst>
          </p:cNvPr>
          <p:cNvSpPr txBox="1"/>
          <p:nvPr/>
        </p:nvSpPr>
        <p:spPr>
          <a:xfrm>
            <a:off x="685799" y="2742257"/>
            <a:ext cx="70104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Ebola vaccine approved in Europe and US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736CCB4-4CDC-FF46-AA07-061318457B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21098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88900">
            <a:noFill/>
            <a:miter lim="800000"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5BB5016-D96C-B641-8DE8-6E9A1EA61DD7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B1A51C-8794-EE45-B145-BB30B8CA98F4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4B7D5E-95DA-E14F-ADD6-BBC8A6E1A2E1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088508-3EE2-224F-8069-501D470A8B52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BF0DE41-C492-7749-A914-F393703D5A1E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DD38E8D-D958-5647-A4E8-AFD084F23A5E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712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35A26864-C4E5-9D40-9A8F-3F76EDFF0BF0}"/>
              </a:ext>
            </a:extLst>
          </p:cNvPr>
          <p:cNvSpPr txBox="1"/>
          <p:nvPr/>
        </p:nvSpPr>
        <p:spPr>
          <a:xfrm>
            <a:off x="685799" y="2742257"/>
            <a:ext cx="70104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drug for the treatment of Spinal Muscular Atrophy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3C759A-8640-BE49-B4F1-6F03B53DF2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210987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88900">
            <a:noFill/>
            <a:miter lim="8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959F01-3C9B-6944-ACC1-9D62E1EF0B77}"/>
              </a:ext>
            </a:extLst>
          </p:cNvPr>
          <p:cNvSpPr/>
          <p:nvPr/>
        </p:nvSpPr>
        <p:spPr>
          <a:xfrm>
            <a:off x="0" y="0"/>
            <a:ext cx="12188952" cy="2120900"/>
          </a:xfrm>
          <a:prstGeom prst="rect">
            <a:avLst/>
          </a:prstGeom>
          <a:solidFill>
            <a:srgbClr val="7C5B9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1DD1D1-5388-2846-B3A8-FF0E49559C63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96D670-86EC-4D46-B0C2-EA6CCC84C30F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3376DF-118A-FC41-9E8B-6910F109093E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8639E86-3B93-794D-AC28-E853DC8C42AC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4CE92D4-C12A-AF42-9300-D947A30D11A4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00A953F-03AD-C343-83D1-015DB284644D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2966353"/>
      </p:ext>
    </p:extLst>
  </p:cSld>
  <p:clrMapOvr>
    <a:masterClrMapping/>
  </p:clrMapOvr>
  <p:transition spd="slow" advClick="0" advTm="4000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35A26864-C4E5-9D40-9A8F-3F76EDFF0BF0}"/>
              </a:ext>
            </a:extLst>
          </p:cNvPr>
          <p:cNvSpPr txBox="1"/>
          <p:nvPr/>
        </p:nvSpPr>
        <p:spPr>
          <a:xfrm>
            <a:off x="685799" y="2743200"/>
            <a:ext cx="7010401" cy="1280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60"/>
              </a:lnSpc>
            </a:pPr>
            <a:r>
              <a:rPr lang="en-US" sz="38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drug targeting root cause of Sickle Cell Disease</a:t>
            </a:r>
          </a:p>
        </p:txBody>
      </p:sp>
      <p:pic>
        <p:nvPicPr>
          <p:cNvPr id="6" name="Picture 5" descr="A picture containing glass, cup, table, sitting&#10;&#10;Description automatically generated">
            <a:extLst>
              <a:ext uri="{FF2B5EF4-FFF2-40B4-BE49-F238E27FC236}">
                <a16:creationId xmlns:a16="http://schemas.microsoft.com/office/drawing/2014/main" id="{91FFAECA-9025-B74E-9A0B-736F08EA17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952" cy="20971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4F95E7-F1A7-2E48-BA8F-1E24DAAB70E4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E3D9C9-C867-EB4E-95FB-EFD07F6717E6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7E84BF-0CD4-1844-A5F9-9CAE6E0C99D5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D7AFB0E-D981-0F49-9FEC-165FAFB57F02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9EABF8-E63C-034D-8059-4EE88DF41C52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5E206CB-9E5A-2942-BDC2-CDA1A1E53A12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9343703"/>
      </p:ext>
    </p:extLst>
  </p:cSld>
  <p:clrMapOvr>
    <a:masterClrMapping/>
  </p:clrMapOvr>
  <p:transition spd="slow" advClick="0" advTm="2500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92618-4732-AE4C-9AA5-194899388B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210987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5A26864-C4E5-9D40-9A8F-3F76EDFF0BF0}"/>
              </a:ext>
            </a:extLst>
          </p:cNvPr>
          <p:cNvSpPr txBox="1"/>
          <p:nvPr/>
        </p:nvSpPr>
        <p:spPr>
          <a:xfrm>
            <a:off x="685799" y="2423160"/>
            <a:ext cx="39624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/>
            <a:r>
              <a:rPr lang="en-US" sz="3800" b="1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cancer drugs for: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E878F-AF98-3E49-B04D-86E0D6204F12}"/>
              </a:ext>
            </a:extLst>
          </p:cNvPr>
          <p:cNvSpPr txBox="1"/>
          <p:nvPr/>
        </p:nvSpPr>
        <p:spPr>
          <a:xfrm>
            <a:off x="5181599" y="2513657"/>
            <a:ext cx="701040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 cancer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Bladder cancer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Mantle cell lymphoma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B-cell lymphoma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myeloma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Tenosynovial giant cell tumors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22D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Prostate cancer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152BFD-1E4B-7948-8B46-4B452118A3C6}"/>
              </a:ext>
            </a:extLst>
          </p:cNvPr>
          <p:cNvSpPr/>
          <p:nvPr/>
        </p:nvSpPr>
        <p:spPr>
          <a:xfrm>
            <a:off x="3048" y="0"/>
            <a:ext cx="12188952" cy="2120900"/>
          </a:xfrm>
          <a:prstGeom prst="rect">
            <a:avLst/>
          </a:prstGeom>
          <a:solidFill>
            <a:srgbClr val="873DC8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C49B05-1C92-F646-B394-07FA8EDCDC97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46E99-AC0B-A54A-818F-300F41BEED16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A2ADC6-B011-3143-8E18-F55025DE4AAC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232F3F-2C85-FE44-BCF3-39C764EF14B8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E9FB5C5-4EDC-2C4E-8A5F-4A4775AF26F7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90644E0-1155-7241-90C0-A4354029A79A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6510912"/>
      </p:ext>
    </p:extLst>
  </p:cSld>
  <p:clrMapOvr>
    <a:masterClrMapping/>
  </p:clrMapOvr>
  <p:transition spd="slow" advClick="0" advTm="7000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1" y="0"/>
            <a:ext cx="12201142" cy="6063916"/>
          </a:xfrm>
          <a:prstGeom prst="rect">
            <a:avLst/>
          </a:prstGeom>
          <a:solidFill>
            <a:srgbClr val="022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5E4C86-CCCC-4041-8637-BB10F1868A50}"/>
              </a:ext>
            </a:extLst>
          </p:cNvPr>
          <p:cNvSpPr/>
          <p:nvPr/>
        </p:nvSpPr>
        <p:spPr>
          <a:xfrm>
            <a:off x="8578059" y="2611333"/>
            <a:ext cx="3753852" cy="85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06FFFD-66CD-4FB5-96C6-762200D91BE8}"/>
              </a:ext>
            </a:extLst>
          </p:cNvPr>
          <p:cNvSpPr/>
          <p:nvPr/>
        </p:nvSpPr>
        <p:spPr>
          <a:xfrm>
            <a:off x="-9142" y="1612960"/>
            <a:ext cx="10181841" cy="853765"/>
          </a:xfrm>
          <a:prstGeom prst="rect">
            <a:avLst/>
          </a:prstGeom>
          <a:solidFill>
            <a:srgbClr val="7C5B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34C73D-03C5-45A5-B3BE-132C36C2FFC1}"/>
              </a:ext>
            </a:extLst>
          </p:cNvPr>
          <p:cNvSpPr/>
          <p:nvPr/>
        </p:nvSpPr>
        <p:spPr>
          <a:xfrm>
            <a:off x="-27431" y="2611333"/>
            <a:ext cx="8509694" cy="853765"/>
          </a:xfrm>
          <a:prstGeom prst="rect">
            <a:avLst/>
          </a:prstGeom>
          <a:solidFill>
            <a:srgbClr val="7C5B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91CD4D-5B80-4201-BA0F-10BC5D886C54}"/>
              </a:ext>
            </a:extLst>
          </p:cNvPr>
          <p:cNvSpPr/>
          <p:nvPr/>
        </p:nvSpPr>
        <p:spPr>
          <a:xfrm>
            <a:off x="0" y="3596644"/>
            <a:ext cx="7162800" cy="1445256"/>
          </a:xfrm>
          <a:prstGeom prst="rect">
            <a:avLst/>
          </a:prstGeom>
          <a:solidFill>
            <a:srgbClr val="7C5B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B90BC-921A-7742-B57F-DAA897CF936F}"/>
              </a:ext>
            </a:extLst>
          </p:cNvPr>
          <p:cNvSpPr txBox="1"/>
          <p:nvPr/>
        </p:nvSpPr>
        <p:spPr>
          <a:xfrm>
            <a:off x="253999" y="1700289"/>
            <a:ext cx="10758401" cy="2886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  <a:spcBef>
                <a:spcPts val="3200"/>
              </a:spcBef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$300 million to settle Loestrin and Minastrin pay-for-delay case</a:t>
            </a:r>
          </a:p>
          <a:p>
            <a:pPr>
              <a:lnSpc>
                <a:spcPts val="4500"/>
              </a:lnSpc>
              <a:spcBef>
                <a:spcPts val="3200"/>
              </a:spcBef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 million to settle co-pay allegations (Foundation)</a:t>
            </a:r>
          </a:p>
          <a:p>
            <a:pPr>
              <a:lnSpc>
                <a:spcPts val="4500"/>
              </a:lnSpc>
              <a:spcBef>
                <a:spcPts val="5600"/>
              </a:spcBef>
            </a:pP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OIG Advisory Opinion on patient expenses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43EFCA-4F7C-4432-AC6C-A689B55D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821631" y="2791377"/>
            <a:ext cx="2605265" cy="53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B031447-CF18-2A49-B6EE-45DA8E4C9B8C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9994310-C6B6-B64E-AB09-DE7AA1EC7F4C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647163C-C413-9E4F-9B98-41CA93B23610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CAFDF6-618E-984F-B614-29D0E57CAC48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BC5F52D-BFCD-4449-83FC-2CCCEF9080CF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rgbClr val="022D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rgbClr val="022D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rgbClr val="022D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rgbClr val="022D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rgbClr val="022D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01C3ECA-12AA-D14E-A5C6-6709F2611324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rgbClr val="022D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rgbClr val="022D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rgbClr val="022D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61BD5DB-481D-F944-9550-BC468DED9B65}"/>
              </a:ext>
            </a:extLst>
          </p:cNvPr>
          <p:cNvSpPr/>
          <p:nvPr/>
        </p:nvSpPr>
        <p:spPr>
          <a:xfrm>
            <a:off x="10250905" y="1612960"/>
            <a:ext cx="2076133" cy="85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730D82-0751-4487-8FA1-33851692AF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40271" y="1860632"/>
            <a:ext cx="1585848" cy="39704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AA6037C-E2BD-2B44-9F04-6BE6E6BCA1DA}"/>
              </a:ext>
            </a:extLst>
          </p:cNvPr>
          <p:cNvSpPr/>
          <p:nvPr/>
        </p:nvSpPr>
        <p:spPr>
          <a:xfrm>
            <a:off x="7251700" y="3596644"/>
            <a:ext cx="5032542" cy="144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74B9AE-EE8B-43DE-8590-C8D8E649B7B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888" t="14811" r="51724" b="15607"/>
          <a:stretch/>
        </p:blipFill>
        <p:spPr>
          <a:xfrm>
            <a:off x="7569199" y="3771900"/>
            <a:ext cx="1117601" cy="1117600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127D4B-F158-CA40-B0B8-57D4FF0D083B}"/>
              </a:ext>
            </a:extLst>
          </p:cNvPr>
          <p:cNvSpPr txBox="1"/>
          <p:nvPr/>
        </p:nvSpPr>
        <p:spPr>
          <a:xfrm>
            <a:off x="3140939" y="289367"/>
            <a:ext cx="5910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JANUARY 2020 UPDATES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049505-02AF-6D49-94D3-66BCFCDAB8D9}"/>
              </a:ext>
            </a:extLst>
          </p:cNvPr>
          <p:cNvCxnSpPr>
            <a:cxnSpLocks/>
          </p:cNvCxnSpPr>
          <p:nvPr/>
        </p:nvCxnSpPr>
        <p:spPr>
          <a:xfrm>
            <a:off x="5885448" y="794693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500">
        <p:fade/>
      </p:transition>
    </mc:Choice>
    <mc:Fallback xmlns="">
      <p:transition spd="med" advClick="0" advTm="1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18F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18FB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14" grpId="0" animBg="1"/>
      <p:bldP spid="14" grpId="1" animBg="1"/>
      <p:bldP spid="15" grpId="0" animBg="1"/>
      <p:bldP spid="32" grpId="0" animBg="1"/>
      <p:bldP spid="32" grpId="1" animBg="1"/>
      <p:bldP spid="3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591260F-32AE-8B44-A83A-EEC7CDD07B45}"/>
              </a:ext>
            </a:extLst>
          </p:cNvPr>
          <p:cNvGrpSpPr/>
          <p:nvPr/>
        </p:nvGrpSpPr>
        <p:grpSpPr>
          <a:xfrm>
            <a:off x="0" y="6242775"/>
            <a:ext cx="12201143" cy="615226"/>
            <a:chOff x="0" y="6251916"/>
            <a:chExt cx="12201143" cy="61522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3A15A6-ADA3-D44B-8604-6E6AF91FBF18}"/>
                </a:ext>
              </a:extLst>
            </p:cNvPr>
            <p:cNvSpPr/>
            <p:nvPr/>
          </p:nvSpPr>
          <p:spPr>
            <a:xfrm>
              <a:off x="0" y="6290672"/>
              <a:ext cx="12201143" cy="576470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6CD6E4-085A-8A48-93EC-5F378362B85E}"/>
                </a:ext>
              </a:extLst>
            </p:cNvPr>
            <p:cNvSpPr/>
            <p:nvPr/>
          </p:nvSpPr>
          <p:spPr>
            <a:xfrm>
              <a:off x="0" y="6251916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7C03B6-FD97-B341-A7B3-B051D0D472C9}"/>
                </a:ext>
              </a:extLst>
            </p:cNvPr>
            <p:cNvGrpSpPr/>
            <p:nvPr/>
          </p:nvGrpSpPr>
          <p:grpSpPr>
            <a:xfrm>
              <a:off x="2993321" y="6464370"/>
              <a:ext cx="6261527" cy="246221"/>
              <a:chOff x="2245528" y="6464370"/>
              <a:chExt cx="6261527" cy="24622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88963A4-CFE4-4C4E-90B1-E5A0D7A5A8C2}"/>
                  </a:ext>
                </a:extLst>
              </p:cNvPr>
              <p:cNvSpPr/>
              <p:nvPr/>
            </p:nvSpPr>
            <p:spPr>
              <a:xfrm>
                <a:off x="2245528" y="6464370"/>
                <a:ext cx="331302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0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0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0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0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AED21A1-071E-3544-8496-7FC2EEAD31C2}"/>
                  </a:ext>
                </a:extLst>
              </p:cNvPr>
              <p:cNvSpPr/>
              <p:nvPr/>
            </p:nvSpPr>
            <p:spPr>
              <a:xfrm>
                <a:off x="5619726" y="6464370"/>
                <a:ext cx="288732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0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0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D11E7BC-E934-4A7F-86BE-5BB7EBE7F15E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D632B2-AC50-4317-8000-0798B97A5C11}"/>
              </a:ext>
            </a:extLst>
          </p:cNvPr>
          <p:cNvSpPr/>
          <p:nvPr/>
        </p:nvSpPr>
        <p:spPr>
          <a:xfrm>
            <a:off x="419100" y="351787"/>
            <a:ext cx="3026664" cy="246888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FEDERAL SETTLEMENTS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2085CD-0AB8-420F-B9A3-DAE6B3FBEFFD}"/>
              </a:ext>
            </a:extLst>
          </p:cNvPr>
          <p:cNvSpPr/>
          <p:nvPr/>
        </p:nvSpPr>
        <p:spPr>
          <a:xfrm>
            <a:off x="6253988" y="351788"/>
            <a:ext cx="3026664" cy="244009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CIVIL LITIGATION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8C2A4E-74B5-4346-BEFE-90FD85215201}"/>
              </a:ext>
            </a:extLst>
          </p:cNvPr>
          <p:cNvGrpSpPr/>
          <p:nvPr/>
        </p:nvGrpSpPr>
        <p:grpSpPr>
          <a:xfrm>
            <a:off x="342900" y="677943"/>
            <a:ext cx="5386657" cy="5527073"/>
            <a:chOff x="342900" y="770052"/>
            <a:chExt cx="5386657" cy="552707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150B470-E645-4519-A57E-86CE2F3F95D4}"/>
                </a:ext>
              </a:extLst>
            </p:cNvPr>
            <p:cNvSpPr/>
            <p:nvPr/>
          </p:nvSpPr>
          <p:spPr>
            <a:xfrm>
              <a:off x="342900" y="770052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https://www.justice.gov/opa/pr/three-pharmaceutical-companies-agree-pay-total-over-122-million-resolve-allegations-they-paid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77EC15-03D1-42EC-875A-0478C924886D}"/>
                </a:ext>
              </a:extLst>
            </p:cNvPr>
            <p:cNvSpPr/>
            <p:nvPr/>
          </p:nvSpPr>
          <p:spPr>
            <a:xfrm>
              <a:off x="342900" y="1126751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https://www.justice.gov/opa/pr/two-pharmaceutical-companies-agree-pay-total-nearly-125-million-resolve-allegations-they-paid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5A3F04-AE52-4E9B-A235-B6D8943EBEFE}"/>
                </a:ext>
              </a:extLst>
            </p:cNvPr>
            <p:cNvSpPr/>
            <p:nvPr/>
          </p:nvSpPr>
          <p:spPr>
            <a:xfrm>
              <a:off x="342900" y="1448114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https://www.justice.gov/opa/pr/pharmaceutical-company-agrees-pay-175-million-resolve-allegations-kickbacks-medicare-patients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062D3E-86A6-4171-8EC5-6FFDA6DE3283}"/>
                </a:ext>
              </a:extLst>
            </p:cNvPr>
            <p:cNvSpPr/>
            <p:nvPr/>
          </p:nvSpPr>
          <p:spPr>
            <a:xfrm>
              <a:off x="342900" y="1798701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https://www.justice.gov/opa/pr/drug-maker-mallinckrodt-agrees-pay-over-15-million-resolve-alleged-false-claims-act-liability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A3144E-95C3-4F76-B57D-076324F7BB79}"/>
                </a:ext>
              </a:extLst>
            </p:cNvPr>
            <p:cNvSpPr/>
            <p:nvPr/>
          </p:nvSpPr>
          <p:spPr>
            <a:xfrm>
              <a:off x="342900" y="2110379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https://www.justice.gov/usao-ma/pr/foundations-resolve-allegations-enabling-pharmaceutical-companies-pay-kickbacks-medicare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82C0EA-D4A1-4F3F-B411-9DB9822A707D}"/>
                </a:ext>
              </a:extLst>
            </p:cNvPr>
            <p:cNvSpPr/>
            <p:nvPr/>
          </p:nvSpPr>
          <p:spPr>
            <a:xfrm>
              <a:off x="342900" y="2471869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https://www.justice.gov/usao-ma/pr/third-foundation-resolves-allegations-it-conspired-pharmaceutical-companies-pay-kickbacks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A6A449-596F-47D9-BC44-0A18FEE48B6D}"/>
                </a:ext>
              </a:extLst>
            </p:cNvPr>
            <p:cNvSpPr/>
            <p:nvPr/>
          </p:nvSpPr>
          <p:spPr>
            <a:xfrm>
              <a:off x="342900" y="2812437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8"/>
                </a:rPr>
                <a:t>https://www.justice.gov/opa/pr/pharmaceutical-company-targeting-elderly-victims-admits-paying-kickbacks-resolves-related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FEED93-9AA7-4438-B8F3-7F3BFCA9C240}"/>
                </a:ext>
              </a:extLst>
            </p:cNvPr>
            <p:cNvSpPr/>
            <p:nvPr/>
          </p:nvSpPr>
          <p:spPr>
            <a:xfrm>
              <a:off x="342900" y="3159344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https://www.justice.gov/opa/pr/pharmaceutical-company-agrees-pay-175-million-resolve-allegations-kickbacks-medicare-patients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7FF121-99E1-4477-B4D7-674E9C57E527}"/>
                </a:ext>
              </a:extLst>
            </p:cNvPr>
            <p:cNvSpPr/>
            <p:nvPr/>
          </p:nvSpPr>
          <p:spPr>
            <a:xfrm>
              <a:off x="342900" y="3501308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9"/>
                </a:rPr>
                <a:t>https://www.justice.gov/usao-edpa/pr/pharmaceutical-company-pay-35m-resolve-allegations-paying-kickbacks-doctors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C99F68-8CC2-43A5-89A1-D9E82F56E433}"/>
                </a:ext>
              </a:extLst>
            </p:cNvPr>
            <p:cNvSpPr/>
            <p:nvPr/>
          </p:nvSpPr>
          <p:spPr>
            <a:xfrm>
              <a:off x="342900" y="3843272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0"/>
                </a:rPr>
                <a:t>https://www.justice.gov/opa/pr/fresenius-medical-care-agrees-pay-231-million-criminal-penalties-and-disgorgement-resolve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F49EC7-65D2-4D80-A5E1-72420A676651}"/>
                </a:ext>
              </a:extLst>
            </p:cNvPr>
            <p:cNvSpPr/>
            <p:nvPr/>
          </p:nvSpPr>
          <p:spPr>
            <a:xfrm>
              <a:off x="342900" y="4203474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1"/>
                </a:rPr>
                <a:t>https://www.justice.gov/usao-edpa/pr/heritage-pharmaceuticals-pays-over-7-million-resolve-civil-false-claims-act-allegations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535C19-9277-4A97-8649-F955FE68BC94}"/>
                </a:ext>
              </a:extLst>
            </p:cNvPr>
            <p:cNvSpPr/>
            <p:nvPr/>
          </p:nvSpPr>
          <p:spPr>
            <a:xfrm>
              <a:off x="342900" y="4545438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2"/>
                </a:rPr>
                <a:t>https://www.justice.gov/opa/pr/medical-device-maker-acell-inc-pleads-guilty-and-will-pay-15-million-resolve-criminal-charges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D7618A-CCA8-4FE3-A0BF-714D4C64243B}"/>
                </a:ext>
              </a:extLst>
            </p:cNvPr>
            <p:cNvSpPr/>
            <p:nvPr/>
          </p:nvSpPr>
          <p:spPr>
            <a:xfrm>
              <a:off x="342900" y="4893332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3"/>
                </a:rPr>
                <a:t>https://www.justice.gov/usao-sdny/pr/manhattan-us-attorney-settles-civil-fraud-claims-against-medical-device-distributor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4B7649-C2B2-4DFC-9AF5-E9396E62135A}"/>
                </a:ext>
              </a:extLst>
            </p:cNvPr>
            <p:cNvSpPr/>
            <p:nvPr/>
          </p:nvSpPr>
          <p:spPr>
            <a:xfrm>
              <a:off x="342900" y="5262411"/>
              <a:ext cx="301010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4"/>
                </a:rPr>
                <a:t>https://www.sec.gov/news/press-release/2019-194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E9FCDC-02B4-4E02-99AF-9097537ACB15}"/>
                </a:ext>
              </a:extLst>
            </p:cNvPr>
            <p:cNvSpPr/>
            <p:nvPr/>
          </p:nvSpPr>
          <p:spPr>
            <a:xfrm>
              <a:off x="342900" y="5435351"/>
              <a:ext cx="538665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5"/>
                </a:rPr>
                <a:t>https://www.justice.gov/usao-sdny/pr/manhattan-us-attorney-announces-settlement-lawsuit-against-spinal-implant-company-its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6"/>
                </a:rPr>
                <a:t>https://www.jeffreynewmanlaw.com/blog/durable-medical-equipment-maker-resmed-to-pay-37-5-million-for-paying-kickbacks-to-dme-suppliers-sleep-labs-and-others/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7AFB5D2-C616-DB42-B9A5-FB8E51902465}"/>
              </a:ext>
            </a:extLst>
          </p:cNvPr>
          <p:cNvGrpSpPr/>
          <p:nvPr/>
        </p:nvGrpSpPr>
        <p:grpSpPr>
          <a:xfrm>
            <a:off x="6172200" y="652543"/>
            <a:ext cx="5743960" cy="3071233"/>
            <a:chOff x="6181328" y="677943"/>
            <a:chExt cx="5743960" cy="307123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B4BDD87-6613-4A24-8B68-0DB6FD182E01}"/>
                </a:ext>
              </a:extLst>
            </p:cNvPr>
            <p:cNvSpPr/>
            <p:nvPr/>
          </p:nvSpPr>
          <p:spPr>
            <a:xfrm>
              <a:off x="6181328" y="677943"/>
              <a:ext cx="574396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7"/>
                </a:rPr>
                <a:t>https://www.newsmax.com/finance/streettalk/bayer-j-j-xarelto-lawsuits/2019/03/25/id/908605/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5E5002-B4B9-4BF1-A4D7-2CBD413E6946}"/>
                </a:ext>
              </a:extLst>
            </p:cNvPr>
            <p:cNvSpPr/>
            <p:nvPr/>
          </p:nvSpPr>
          <p:spPr>
            <a:xfrm>
              <a:off x="6181328" y="905643"/>
              <a:ext cx="574396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8"/>
                </a:rPr>
                <a:t>https://www.policymed.com/2019/11/allergan-subsidiary-forest-settles-for-750-million-in-namenda-class-action-pay-for-delay-suit.html?utm_source=feedblitz&amp;utm_medium=FeedBlitzRss&amp;utm_campaign=policymed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34ED67-D845-49B8-9ADE-CC086F7B2655}"/>
                </a:ext>
              </a:extLst>
            </p:cNvPr>
            <p:cNvSpPr/>
            <p:nvPr/>
          </p:nvSpPr>
          <p:spPr>
            <a:xfrm>
              <a:off x="6181328" y="1441120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9"/>
                </a:rPr>
                <a:t>https://www.reuters.com/article/health-celgene/celgene-settles-antitrust-lawsuit-over-cancer-drugs-for-55-million-idUSL2N24P23Q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AB56A6-08D5-4956-A22A-D35BCF569CE2}"/>
                </a:ext>
              </a:extLst>
            </p:cNvPr>
            <p:cNvSpPr/>
            <p:nvPr/>
          </p:nvSpPr>
          <p:spPr>
            <a:xfrm>
              <a:off x="6181328" y="1822709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0"/>
                </a:rPr>
                <a:t>https://www.reuters.com/article/health-mylan/celgene-to-pay-mylan-62-million-to-resolve-cancer-drug-antitrust-case-idUSL2N24V1IQ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5B5C52-1318-4354-A46F-0099B35C8284}"/>
                </a:ext>
              </a:extLst>
            </p:cNvPr>
            <p:cNvSpPr/>
            <p:nvPr/>
          </p:nvSpPr>
          <p:spPr>
            <a:xfrm>
              <a:off x="6181328" y="2204298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1"/>
                </a:rPr>
                <a:t>https://www.pmlive.com/pharma_news/sanofi_settles_lemtrada_dispute_with_genzyme_investors_for_$315m_1315185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6E7FE9B-9FCD-4172-9A55-7B33E69EBD42}"/>
                </a:ext>
              </a:extLst>
            </p:cNvPr>
            <p:cNvSpPr/>
            <p:nvPr/>
          </p:nvSpPr>
          <p:spPr>
            <a:xfrm>
              <a:off x="6181328" y="2585887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2"/>
                </a:rPr>
                <a:t>https://www.chicagotribune.com/business/ct-biz-akorn-investors-sec-settlment-20190731-craqe57exraqpbmys65xegsboa-story.html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FB8B66E-D444-48D0-A2B7-DCA3D3B7AF9A}"/>
                </a:ext>
              </a:extLst>
            </p:cNvPr>
            <p:cNvSpPr/>
            <p:nvPr/>
          </p:nvSpPr>
          <p:spPr>
            <a:xfrm>
              <a:off x="6181328" y="2967476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3"/>
                </a:rPr>
                <a:t>https://www.reuters.com/article/us-johnson-johnson-risperdal-verdict/jury-says-jj-must-pay-8-billion-in-case-over-male-breast-growth-linked-to-risperdal-idUSKBN1WN2HK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9135CE3-78A8-447C-A98F-3C6DF257AA67}"/>
                </a:ext>
              </a:extLst>
            </p:cNvPr>
            <p:cNvSpPr/>
            <p:nvPr/>
          </p:nvSpPr>
          <p:spPr>
            <a:xfrm>
              <a:off x="6181328" y="3349066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4"/>
                </a:rPr>
                <a:t>https://www.reuters.com/article/us-johnson-johnson-settlement/jj-agrees-to-pay-about-1-billion-to-resolve-hip-implant-lawsuits-bloomberg-idUSKCN1SD1YO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591260F-32AE-8B44-A83A-EEC7CDD07B45}"/>
              </a:ext>
            </a:extLst>
          </p:cNvPr>
          <p:cNvGrpSpPr/>
          <p:nvPr/>
        </p:nvGrpSpPr>
        <p:grpSpPr>
          <a:xfrm>
            <a:off x="0" y="6242775"/>
            <a:ext cx="12201143" cy="615226"/>
            <a:chOff x="0" y="6251916"/>
            <a:chExt cx="12201143" cy="61522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3A15A6-ADA3-D44B-8604-6E6AF91FBF18}"/>
                </a:ext>
              </a:extLst>
            </p:cNvPr>
            <p:cNvSpPr/>
            <p:nvPr/>
          </p:nvSpPr>
          <p:spPr>
            <a:xfrm>
              <a:off x="0" y="6290672"/>
              <a:ext cx="12201143" cy="576470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6CD6E4-085A-8A48-93EC-5F378362B85E}"/>
                </a:ext>
              </a:extLst>
            </p:cNvPr>
            <p:cNvSpPr/>
            <p:nvPr/>
          </p:nvSpPr>
          <p:spPr>
            <a:xfrm>
              <a:off x="0" y="6251916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7C03B6-FD97-B341-A7B3-B051D0D472C9}"/>
                </a:ext>
              </a:extLst>
            </p:cNvPr>
            <p:cNvGrpSpPr/>
            <p:nvPr/>
          </p:nvGrpSpPr>
          <p:grpSpPr>
            <a:xfrm>
              <a:off x="2993321" y="6464370"/>
              <a:ext cx="6261527" cy="246221"/>
              <a:chOff x="2245528" y="6464370"/>
              <a:chExt cx="6261527" cy="24622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88963A4-CFE4-4C4E-90B1-E5A0D7A5A8C2}"/>
                  </a:ext>
                </a:extLst>
              </p:cNvPr>
              <p:cNvSpPr/>
              <p:nvPr/>
            </p:nvSpPr>
            <p:spPr>
              <a:xfrm>
                <a:off x="2245528" y="6464370"/>
                <a:ext cx="331302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0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0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0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0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AED21A1-071E-3544-8496-7FC2EEAD31C2}"/>
                  </a:ext>
                </a:extLst>
              </p:cNvPr>
              <p:cNvSpPr/>
              <p:nvPr/>
            </p:nvSpPr>
            <p:spPr>
              <a:xfrm>
                <a:off x="5619726" y="6464370"/>
                <a:ext cx="288732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0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0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D11E7BC-E934-4A7F-86BE-5BB7EBE7F15E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8B2ED8-B152-3E41-9766-F3148AA38585}"/>
              </a:ext>
            </a:extLst>
          </p:cNvPr>
          <p:cNvGrpSpPr/>
          <p:nvPr/>
        </p:nvGrpSpPr>
        <p:grpSpPr>
          <a:xfrm>
            <a:off x="355600" y="651256"/>
            <a:ext cx="5386657" cy="1841740"/>
            <a:chOff x="355600" y="782682"/>
            <a:chExt cx="5386657" cy="184174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37C94E9-38B3-412F-8C64-0EC7DEA9951D}"/>
                </a:ext>
              </a:extLst>
            </p:cNvPr>
            <p:cNvSpPr/>
            <p:nvPr/>
          </p:nvSpPr>
          <p:spPr>
            <a:xfrm>
              <a:off x="355600" y="782682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https://www.maine.gov/governor/mills/news/governor-mills-signs-law-comprehensive-prescription-drug-reform-package-2019-06-24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7AF1A8E-D06B-40C6-9FFA-E2AE327845EE}"/>
                </a:ext>
              </a:extLst>
            </p:cNvPr>
            <p:cNvSpPr/>
            <p:nvPr/>
          </p:nvSpPr>
          <p:spPr>
            <a:xfrm>
              <a:off x="355600" y="1143090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https://www.policymed.com/2019/05/new-jersey-finally-finalizes-its-gift-ban-amendments-exempts-educational-events.html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84CE9CA-2126-4C21-B81D-5E7354CB2C63}"/>
                </a:ext>
              </a:extLst>
            </p:cNvPr>
            <p:cNvSpPr/>
            <p:nvPr/>
          </p:nvSpPr>
          <p:spPr>
            <a:xfrm>
              <a:off x="355600" y="1503498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https://www.policymed.com/2019/06/new-colorado-law-to-require-manufacturer-sales-reps-to-provide-prescribers-with-pricing.html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9682AB-E5A2-4047-8229-88990621F4AE}"/>
                </a:ext>
              </a:extLst>
            </p:cNvPr>
            <p:cNvSpPr/>
            <p:nvPr/>
          </p:nvSpPr>
          <p:spPr>
            <a:xfrm>
              <a:off x="355600" y="1863906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https://www.cnbc.com/2019/05/14/california-consumer-privacy-act-could-change-the-internet-in-the-us.html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80F619A-C069-4CA7-B5CB-B7BCBA0CA976}"/>
                </a:ext>
              </a:extLst>
            </p:cNvPr>
            <p:cNvSpPr/>
            <p:nvPr/>
          </p:nvSpPr>
          <p:spPr>
            <a:xfrm>
              <a:off x="355600" y="2224312"/>
              <a:ext cx="5386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https://www.courthousenews.com/california-bars-pay-for-delay-pharmaceutical-industry-practice/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0F6B78-F242-314C-B8EE-E1D9F7652CAB}"/>
              </a:ext>
            </a:extLst>
          </p:cNvPr>
          <p:cNvGrpSpPr/>
          <p:nvPr/>
        </p:nvGrpSpPr>
        <p:grpSpPr>
          <a:xfrm>
            <a:off x="6171278" y="651256"/>
            <a:ext cx="5743960" cy="1550844"/>
            <a:chOff x="6171278" y="777154"/>
            <a:chExt cx="5743960" cy="155084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D2C7CAC-D657-4377-BEA7-34133F929E1A}"/>
                </a:ext>
              </a:extLst>
            </p:cNvPr>
            <p:cNvSpPr/>
            <p:nvPr/>
          </p:nvSpPr>
          <p:spPr>
            <a:xfrm>
              <a:off x="6171278" y="777154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https://www.reuters.com/article/health-teva/teva-settles-illinois-drug-pricing-lawsuit-for-135-million-idUSL1N1ZC00U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C1F54-7ECC-4165-8820-9F139B4BE90C}"/>
                </a:ext>
              </a:extLst>
            </p:cNvPr>
            <p:cNvSpPr/>
            <p:nvPr/>
          </p:nvSpPr>
          <p:spPr>
            <a:xfrm>
              <a:off x="6171278" y="1160732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8"/>
                </a:rPr>
                <a:t>https://www.cnn.com/2019/07/29/health/drug-companies-delay-generics-california-settlement/index.html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8ED43C8-543D-4A9E-B417-EE46DDC3748D}"/>
                </a:ext>
              </a:extLst>
            </p:cNvPr>
            <p:cNvSpPr/>
            <p:nvPr/>
          </p:nvSpPr>
          <p:spPr>
            <a:xfrm>
              <a:off x="6171278" y="1544310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9"/>
                </a:rPr>
                <a:t>https://www.reuters.com/article/us-johnson-johnson-settlement/jj-u-s-states-settle-hip-implant-claims-for-120-million-idUSKCN1PG26K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5FE744-8E85-4BA1-8614-36D3FA4D99CF}"/>
                </a:ext>
              </a:extLst>
            </p:cNvPr>
            <p:cNvSpPr/>
            <p:nvPr/>
          </p:nvSpPr>
          <p:spPr>
            <a:xfrm>
              <a:off x="6171278" y="1927888"/>
              <a:ext cx="57439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0"/>
                </a:rPr>
                <a:t>https://www.usnews.com/news/best-states/washington/articles/2019-04-22/johnson-johnson-settles-washington-pelvic-mesh-lawsuit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D133F05-8F45-5D47-9AD4-8F4A22D346B6}"/>
              </a:ext>
            </a:extLst>
          </p:cNvPr>
          <p:cNvSpPr/>
          <p:nvPr/>
        </p:nvSpPr>
        <p:spPr>
          <a:xfrm>
            <a:off x="419100" y="351787"/>
            <a:ext cx="3026664" cy="246888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STATE LAW UPDATES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E92509-376B-944F-A9EA-E979AC97F3A8}"/>
              </a:ext>
            </a:extLst>
          </p:cNvPr>
          <p:cNvSpPr/>
          <p:nvPr/>
        </p:nvSpPr>
        <p:spPr>
          <a:xfrm>
            <a:off x="6253988" y="351788"/>
            <a:ext cx="3026664" cy="244009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STATE SETTLEMENTS</a:t>
            </a:r>
          </a:p>
        </p:txBody>
      </p:sp>
    </p:spTree>
    <p:extLst>
      <p:ext uri="{BB962C8B-B14F-4D97-AF65-F5344CB8AC3E}">
        <p14:creationId xmlns:p14="http://schemas.microsoft.com/office/powerpoint/2010/main" val="372503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D7D330-7F87-384C-BBCC-195989E1A806}"/>
              </a:ext>
            </a:extLst>
          </p:cNvPr>
          <p:cNvGrpSpPr/>
          <p:nvPr/>
        </p:nvGrpSpPr>
        <p:grpSpPr>
          <a:xfrm>
            <a:off x="0" y="6242775"/>
            <a:ext cx="12201143" cy="615226"/>
            <a:chOff x="0" y="6251916"/>
            <a:chExt cx="12201143" cy="61522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4C8CA9-9EBE-434C-B03F-A89F4650AECC}"/>
                </a:ext>
              </a:extLst>
            </p:cNvPr>
            <p:cNvSpPr/>
            <p:nvPr/>
          </p:nvSpPr>
          <p:spPr>
            <a:xfrm>
              <a:off x="0" y="6290672"/>
              <a:ext cx="12201143" cy="576470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494D92-B912-8E43-BCBB-0AA00FE762E5}"/>
                </a:ext>
              </a:extLst>
            </p:cNvPr>
            <p:cNvSpPr/>
            <p:nvPr/>
          </p:nvSpPr>
          <p:spPr>
            <a:xfrm>
              <a:off x="0" y="6251916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518003-E7D1-7C4C-A9B1-B1FD23ABCF4F}"/>
                </a:ext>
              </a:extLst>
            </p:cNvPr>
            <p:cNvGrpSpPr/>
            <p:nvPr/>
          </p:nvGrpSpPr>
          <p:grpSpPr>
            <a:xfrm>
              <a:off x="2993321" y="6464370"/>
              <a:ext cx="6261527" cy="246221"/>
              <a:chOff x="2245528" y="6464370"/>
              <a:chExt cx="6261527" cy="24622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A7D6A3C-8EC7-A949-93CB-DA8364B0326D}"/>
                  </a:ext>
                </a:extLst>
              </p:cNvPr>
              <p:cNvSpPr/>
              <p:nvPr/>
            </p:nvSpPr>
            <p:spPr>
              <a:xfrm>
                <a:off x="2245528" y="6464370"/>
                <a:ext cx="331302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0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0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0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0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E3DADC2-380A-0640-A870-97181186609B}"/>
                  </a:ext>
                </a:extLst>
              </p:cNvPr>
              <p:cNvSpPr/>
              <p:nvPr/>
            </p:nvSpPr>
            <p:spPr>
              <a:xfrm>
                <a:off x="5619726" y="6464370"/>
                <a:ext cx="288732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0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0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311EB85-2A07-214C-814A-6D352D7C8D43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68F350-7E33-7040-90A2-D4162CD4D373}"/>
              </a:ext>
            </a:extLst>
          </p:cNvPr>
          <p:cNvGrpSpPr/>
          <p:nvPr/>
        </p:nvGrpSpPr>
        <p:grpSpPr>
          <a:xfrm>
            <a:off x="347472" y="651256"/>
            <a:ext cx="5385817" cy="4927612"/>
            <a:chOff x="304799" y="676656"/>
            <a:chExt cx="5385817" cy="49276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5CDC29-61EF-43BB-A1F0-658845F52D07}"/>
                </a:ext>
              </a:extLst>
            </p:cNvPr>
            <p:cNvSpPr/>
            <p:nvPr/>
          </p:nvSpPr>
          <p:spPr>
            <a:xfrm>
              <a:off x="304800" y="676656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https://www.reuters.com/article/us-insys-opioids/founder-execs-of-drug-company-guilty-in-conspiracy-that-fed-opioid-crisis-idUSKCN1S81VB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18E479-4E5B-4261-92A8-81FB6717C25C}"/>
                </a:ext>
              </a:extLst>
            </p:cNvPr>
            <p:cNvSpPr/>
            <p:nvPr/>
          </p:nvSpPr>
          <p:spPr>
            <a:xfrm>
              <a:off x="304800" y="1036763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https://www.justice.gov/opa/pr/opioid-manufacturer-insys-therapeutics-agrees-enter-225-million-global-resolution-criminal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D26513-1119-4AAE-B688-9C343425C7CC}"/>
                </a:ext>
              </a:extLst>
            </p:cNvPr>
            <p:cNvSpPr/>
            <p:nvPr/>
          </p:nvSpPr>
          <p:spPr>
            <a:xfrm>
              <a:off x="304800" y="1396870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https://www.reuters.com/article/us-insys-opioids-bankruptcy/opioid-manufacturer-insys-files-for-bankruptcy-after-kickback-probe-idUSKCN1TB15Q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AE31CA-98AA-4305-A1ED-956A9845711A}"/>
                </a:ext>
              </a:extLst>
            </p:cNvPr>
            <p:cNvSpPr/>
            <p:nvPr/>
          </p:nvSpPr>
          <p:spPr>
            <a:xfrm>
              <a:off x="304800" y="1756977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https://www.azag.gov/press-release/ag-brnovich-announces-95-million-settlement-former-vp-sales-insys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EBFFD2-1570-4372-897C-83939C6C2647}"/>
                </a:ext>
              </a:extLst>
            </p:cNvPr>
            <p:cNvSpPr/>
            <p:nvPr/>
          </p:nvSpPr>
          <p:spPr>
            <a:xfrm>
              <a:off x="304800" y="2117084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https://www.reuters.com/article/us-insys-opioids-new-york/new-york-doctor-convicted-of-taking-kickbacks-from-opioid-maker-insys-idUSKBN1Y92Q3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B68FFA-311B-48F4-94C1-8FE8D2C17CFC}"/>
                </a:ext>
              </a:extLst>
            </p:cNvPr>
            <p:cNvSpPr/>
            <p:nvPr/>
          </p:nvSpPr>
          <p:spPr>
            <a:xfrm>
              <a:off x="304800" y="2477191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https://www.nbcnews.com/news/us-news/purdue-pharma-offers-10-12-billion-settle-opioid-claims-n1046526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E800B3-5060-484A-8426-0BDCA5156891}"/>
                </a:ext>
              </a:extLst>
            </p:cNvPr>
            <p:cNvSpPr/>
            <p:nvPr/>
          </p:nvSpPr>
          <p:spPr>
            <a:xfrm>
              <a:off x="304800" y="2837298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8"/>
                </a:rPr>
                <a:t>https://www.cnbc.com/2019/09/16/oxycontin-maker-purdue-pharma-files-for-bankruptcy-protection.html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EC2835-C221-43AB-965D-AFAD9ECA8375}"/>
                </a:ext>
              </a:extLst>
            </p:cNvPr>
            <p:cNvSpPr/>
            <p:nvPr/>
          </p:nvSpPr>
          <p:spPr>
            <a:xfrm>
              <a:off x="304800" y="3197405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9"/>
                </a:rPr>
                <a:t>https://www.npr.org/2019/09/09/758927743/sacklers-reject-demand-they-surrender-personal-wealth-to-settle-opioid-claims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96D027-47C1-47B8-8B67-37FC4063A7BF}"/>
                </a:ext>
              </a:extLst>
            </p:cNvPr>
            <p:cNvSpPr/>
            <p:nvPr/>
          </p:nvSpPr>
          <p:spPr>
            <a:xfrm>
              <a:off x="304800" y="3557512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0"/>
                </a:rPr>
                <a:t>https://www.cnn.com/2019/03/26/health/purdue-pharma-oklahoma-opioid-lawsuit-settlement-bn/index.html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544EAB7-2467-4A95-A667-6B544FB914E1}"/>
                </a:ext>
              </a:extLst>
            </p:cNvPr>
            <p:cNvSpPr/>
            <p:nvPr/>
          </p:nvSpPr>
          <p:spPr>
            <a:xfrm>
              <a:off x="304800" y="3917619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1"/>
                </a:rPr>
                <a:t>https://www.npr.org/2019/07/11/740856948/reckitt-benckiser-agrees-to-pay-1-4-billion-in-opioid-settlement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C0CADE-5240-4D6C-A892-6530F3183C2B}"/>
                </a:ext>
              </a:extLst>
            </p:cNvPr>
            <p:cNvSpPr/>
            <p:nvPr/>
          </p:nvSpPr>
          <p:spPr>
            <a:xfrm>
              <a:off x="304799" y="4277726"/>
              <a:ext cx="538581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2"/>
                </a:rPr>
                <a:t>https://apnews.com/e1259f92145946ec9457b0a870313d53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BE9E49-5B2C-470B-ACD2-BA4D5300F1E3}"/>
                </a:ext>
              </a:extLst>
            </p:cNvPr>
            <p:cNvSpPr/>
            <p:nvPr/>
          </p:nvSpPr>
          <p:spPr>
            <a:xfrm>
              <a:off x="304800" y="4483944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3"/>
                </a:rPr>
                <a:t>https://news.bloomberglaw.com/pharma-and-life-sciences/teva-braces-for-possible-opioid-cost-with-646-million-provision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2F6EAA-B958-4FDB-BF12-D0FF6F7CF292}"/>
                </a:ext>
              </a:extLst>
            </p:cNvPr>
            <p:cNvSpPr/>
            <p:nvPr/>
          </p:nvSpPr>
          <p:spPr>
            <a:xfrm>
              <a:off x="304800" y="4844051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4"/>
                </a:rPr>
                <a:t>https://www.nbcnews.com/health/health-news/johnson-johnson-settles-ohio-counties-20-million-prior-opioid-trial-n1061046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6EC201-DAC1-4510-936D-BCA9A8BF5983}"/>
                </a:ext>
              </a:extLst>
            </p:cNvPr>
            <p:cNvSpPr/>
            <p:nvPr/>
          </p:nvSpPr>
          <p:spPr>
            <a:xfrm>
              <a:off x="304800" y="5204158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5"/>
                </a:rPr>
                <a:t>https://www.cnbc.com/2019/10/21/four-drug-companies-reach-a-settlement-as-opioid-trial-was-set-to-begin.html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56DCE8D-660D-674F-AFFC-84FF7775AD75}"/>
              </a:ext>
            </a:extLst>
          </p:cNvPr>
          <p:cNvSpPr/>
          <p:nvPr/>
        </p:nvSpPr>
        <p:spPr>
          <a:xfrm>
            <a:off x="419100" y="351787"/>
            <a:ext cx="3026664" cy="246888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OPIOIDS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262D61-E0CF-514E-9072-2857DC9CABD9}"/>
              </a:ext>
            </a:extLst>
          </p:cNvPr>
          <p:cNvGrpSpPr/>
          <p:nvPr/>
        </p:nvGrpSpPr>
        <p:grpSpPr>
          <a:xfrm>
            <a:off x="6172200" y="651256"/>
            <a:ext cx="5540495" cy="4730743"/>
            <a:chOff x="6172200" y="243840"/>
            <a:chExt cx="5540495" cy="473074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E4F45FA-8B11-492C-835B-8D6021DEBA24}"/>
                </a:ext>
              </a:extLst>
            </p:cNvPr>
            <p:cNvSpPr/>
            <p:nvPr/>
          </p:nvSpPr>
          <p:spPr>
            <a:xfrm>
              <a:off x="6172201" y="1424922"/>
              <a:ext cx="5540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6"/>
                </a:rPr>
                <a:t>https://www.nbcnews.com/news/us-news/west-virginia-settles-opioid-lawsuit-mckesson-37-million-n1001281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72FD978-DB11-41E1-BCCD-360E45E27549}"/>
                </a:ext>
              </a:extLst>
            </p:cNvPr>
            <p:cNvSpPr/>
            <p:nvPr/>
          </p:nvSpPr>
          <p:spPr>
            <a:xfrm>
              <a:off x="6172201" y="1818616"/>
              <a:ext cx="5540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7"/>
                </a:rPr>
                <a:t>https://ir.cardinalhealth.com/news/press-release-details/2019/Distributors-Reach-Settlement-With-Ohio-Counties-in-Opioids-Case/default.aspx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617EE-332A-43E3-99EE-C54917195141}"/>
                </a:ext>
              </a:extLst>
            </p:cNvPr>
            <p:cNvSpPr/>
            <p:nvPr/>
          </p:nvSpPr>
          <p:spPr>
            <a:xfrm>
              <a:off x="6172201" y="2212310"/>
              <a:ext cx="5540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8"/>
                </a:rPr>
                <a:t>https://www.cnbc.com/2019/08/06/opioid-makers-said-to-propose-10-billion-settlement-to-end-state-lawsuits.html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1A8C135-3ACA-42C7-82F7-D8016B448BC1}"/>
                </a:ext>
              </a:extLst>
            </p:cNvPr>
            <p:cNvSpPr/>
            <p:nvPr/>
          </p:nvSpPr>
          <p:spPr>
            <a:xfrm>
              <a:off x="6172200" y="2606004"/>
              <a:ext cx="532373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9"/>
                </a:rPr>
                <a:t>https://www.fda.gov/news-events/press-announcements/statement-steps-make-health-care-professional-and-patient-labeling-information-prescription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D5A4B5-042F-4E27-929D-2FFA5395AF02}"/>
                </a:ext>
              </a:extLst>
            </p:cNvPr>
            <p:cNvSpPr/>
            <p:nvPr/>
          </p:nvSpPr>
          <p:spPr>
            <a:xfrm>
              <a:off x="6172200" y="2999698"/>
              <a:ext cx="54642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0"/>
                </a:rPr>
                <a:t>https://www.fda.gov/news-events/press-announcements/fda-launches-public-education-campaign-encourage-safe-removal-unused-opioid-pain-medicines-homes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27B942-2B78-4768-B6A7-87EC4302ABED}"/>
                </a:ext>
              </a:extLst>
            </p:cNvPr>
            <p:cNvSpPr/>
            <p:nvPr/>
          </p:nvSpPr>
          <p:spPr>
            <a:xfrm>
              <a:off x="6172201" y="3393392"/>
              <a:ext cx="5540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1"/>
                </a:rPr>
                <a:t>https://www.reuters.com/article/us-china-drugs-opioid/china-restricts-opioid-in-tighter-painkiller-controls-idUSKCN1UX1GB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174A7A4-7F64-4882-AF86-3166711A0DBD}"/>
                </a:ext>
              </a:extLst>
            </p:cNvPr>
            <p:cNvSpPr/>
            <p:nvPr/>
          </p:nvSpPr>
          <p:spPr>
            <a:xfrm>
              <a:off x="6172201" y="3787086"/>
              <a:ext cx="5540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2"/>
                </a:rPr>
                <a:t>http://www.pulsetoday.co.uk/clinical/clinical-specialties/prescribing/nice-announce-prescription-drug-dependence-guidelines-to-cut-deaths/20038396.article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7800906-70E0-4A34-8EF1-2246D9E8529E}"/>
                </a:ext>
              </a:extLst>
            </p:cNvPr>
            <p:cNvSpPr/>
            <p:nvPr/>
          </p:nvSpPr>
          <p:spPr>
            <a:xfrm>
              <a:off x="6172201" y="4180780"/>
              <a:ext cx="5540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3"/>
                </a:rPr>
                <a:t>https://www.usatoday.com/story/news/nation/2019/02/19/fentanyl-over-prescribed-patients-study-finds-johns-hopkins-fda-painkillers-cancer/2920034002/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F18A3CC-3D5A-43C7-9FBC-D633E7D141AE}"/>
                </a:ext>
              </a:extLst>
            </p:cNvPr>
            <p:cNvSpPr/>
            <p:nvPr/>
          </p:nvSpPr>
          <p:spPr>
            <a:xfrm>
              <a:off x="6172201" y="4574473"/>
              <a:ext cx="5540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4"/>
                </a:rPr>
                <a:t>https://www.reuters.com/article/us-health-opioids-drug-companies/study-links-opioid-epidemic-to-painkiller-marketing-idUSKCN1PC1Z6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CEE13E4-A656-2345-890D-EC353A133C9A}"/>
                </a:ext>
              </a:extLst>
            </p:cNvPr>
            <p:cNvSpPr/>
            <p:nvPr/>
          </p:nvSpPr>
          <p:spPr>
            <a:xfrm>
              <a:off x="6172201" y="1031228"/>
              <a:ext cx="5540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5"/>
                </a:rPr>
                <a:t>https://www.nbcnews.com/news/us-news/johnson-johnson-must-pay-over-572-million-its-role-oklahoma-n1046476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8E86B7-BDA4-9C45-AC7D-C018D92F2F1A}"/>
                </a:ext>
              </a:extLst>
            </p:cNvPr>
            <p:cNvSpPr/>
            <p:nvPr/>
          </p:nvSpPr>
          <p:spPr>
            <a:xfrm>
              <a:off x="6172201" y="637534"/>
              <a:ext cx="5540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6"/>
                </a:rPr>
                <a:t>https://www.cnn.com/2019/05/26/health/drugmaker-teva-to-pay-85-million-to-settle-oklahoma-opioid-lawsuit/index.html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2E0201-A636-5844-B1AC-7D1904FF2A83}"/>
                </a:ext>
              </a:extLst>
            </p:cNvPr>
            <p:cNvSpPr/>
            <p:nvPr/>
          </p:nvSpPr>
          <p:spPr>
            <a:xfrm>
              <a:off x="6172201" y="243840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7"/>
                </a:rPr>
                <a:t>https://www.cnbc.com/2019/08/20/drugmaker-endo-to-pay-10-million-to-settle-opioid-case-ahead-of-trial.html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9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19EE47E8-4343-964D-8ECB-E1431F570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CC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4E397A7-4771-1444-9A95-C983EA3200A1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A572F16-8264-A341-8E18-826B741A52EC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4B5A035-A5DE-E040-A615-0A6FB063BFC3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43" name="Rectangular Callout 6">
            <a:extLst>
              <a:ext uri="{FF2B5EF4-FFF2-40B4-BE49-F238E27FC236}">
                <a16:creationId xmlns:a16="http://schemas.microsoft.com/office/drawing/2014/main" id="{6CEC999D-16E5-3149-90A2-E62B21917C57}"/>
              </a:ext>
            </a:extLst>
          </p:cNvPr>
          <p:cNvSpPr/>
          <p:nvPr/>
        </p:nvSpPr>
        <p:spPr>
          <a:xfrm flipH="1">
            <a:off x="3965821" y="2053316"/>
            <a:ext cx="3383435" cy="2314148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989404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989404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3035101"/>
              <a:gd name="connsiteX1" fmla="*/ 628652 w 3752852"/>
              <a:gd name="connsiteY1" fmla="*/ 0 h 3035101"/>
              <a:gd name="connsiteX2" fmla="*/ 628652 w 3752852"/>
              <a:gd name="connsiteY2" fmla="*/ 0 h 3035101"/>
              <a:gd name="connsiteX3" fmla="*/ 1565912 w 3752852"/>
              <a:gd name="connsiteY3" fmla="*/ 0 h 3035101"/>
              <a:gd name="connsiteX4" fmla="*/ 3752852 w 3752852"/>
              <a:gd name="connsiteY4" fmla="*/ 0 h 3035101"/>
              <a:gd name="connsiteX5" fmla="*/ 3752852 w 3752852"/>
              <a:gd name="connsiteY5" fmla="*/ 1360170 h 3035101"/>
              <a:gd name="connsiteX6" fmla="*/ 3752852 w 3752852"/>
              <a:gd name="connsiteY6" fmla="*/ 1360170 h 3035101"/>
              <a:gd name="connsiteX7" fmla="*/ 3752852 w 3752852"/>
              <a:gd name="connsiteY7" fmla="*/ 1943100 h 3035101"/>
              <a:gd name="connsiteX8" fmla="*/ 3752852 w 3752852"/>
              <a:gd name="connsiteY8" fmla="*/ 2331720 h 3035101"/>
              <a:gd name="connsiteX9" fmla="*/ 989404 w 3752852"/>
              <a:gd name="connsiteY9" fmla="*/ 2331720 h 3035101"/>
              <a:gd name="connsiteX10" fmla="*/ 0 w 3752852"/>
              <a:gd name="connsiteY10" fmla="*/ 3035101 h 3035101"/>
              <a:gd name="connsiteX11" fmla="*/ 3812 w 3752852"/>
              <a:gd name="connsiteY11" fmla="*/ 2331720 h 3035101"/>
              <a:gd name="connsiteX12" fmla="*/ 3812 w 3752852"/>
              <a:gd name="connsiteY12" fmla="*/ 1943100 h 3035101"/>
              <a:gd name="connsiteX13" fmla="*/ 3812 w 3752852"/>
              <a:gd name="connsiteY13" fmla="*/ 1360170 h 3035101"/>
              <a:gd name="connsiteX14" fmla="*/ 3812 w 3752852"/>
              <a:gd name="connsiteY14" fmla="*/ 1360170 h 3035101"/>
              <a:gd name="connsiteX15" fmla="*/ 3812 w 3752852"/>
              <a:gd name="connsiteY15" fmla="*/ 0 h 3035101"/>
              <a:gd name="connsiteX0" fmla="*/ 3812 w 3752852"/>
              <a:gd name="connsiteY0" fmla="*/ 0 h 3035101"/>
              <a:gd name="connsiteX1" fmla="*/ 628652 w 3752852"/>
              <a:gd name="connsiteY1" fmla="*/ 0 h 3035101"/>
              <a:gd name="connsiteX2" fmla="*/ 628652 w 3752852"/>
              <a:gd name="connsiteY2" fmla="*/ 0 h 3035101"/>
              <a:gd name="connsiteX3" fmla="*/ 1565912 w 3752852"/>
              <a:gd name="connsiteY3" fmla="*/ 0 h 3035101"/>
              <a:gd name="connsiteX4" fmla="*/ 3752852 w 3752852"/>
              <a:gd name="connsiteY4" fmla="*/ 0 h 3035101"/>
              <a:gd name="connsiteX5" fmla="*/ 3752852 w 3752852"/>
              <a:gd name="connsiteY5" fmla="*/ 1360170 h 3035101"/>
              <a:gd name="connsiteX6" fmla="*/ 3752852 w 3752852"/>
              <a:gd name="connsiteY6" fmla="*/ 1360170 h 3035101"/>
              <a:gd name="connsiteX7" fmla="*/ 3752852 w 3752852"/>
              <a:gd name="connsiteY7" fmla="*/ 1943100 h 3035101"/>
              <a:gd name="connsiteX8" fmla="*/ 3752852 w 3752852"/>
              <a:gd name="connsiteY8" fmla="*/ 2331720 h 3035101"/>
              <a:gd name="connsiteX9" fmla="*/ 989404 w 3752852"/>
              <a:gd name="connsiteY9" fmla="*/ 2331720 h 3035101"/>
              <a:gd name="connsiteX10" fmla="*/ 0 w 3752852"/>
              <a:gd name="connsiteY10" fmla="*/ 3035101 h 3035101"/>
              <a:gd name="connsiteX11" fmla="*/ 3812 w 3752852"/>
              <a:gd name="connsiteY11" fmla="*/ 2331720 h 3035101"/>
              <a:gd name="connsiteX12" fmla="*/ 3812 w 3752852"/>
              <a:gd name="connsiteY12" fmla="*/ 1943100 h 3035101"/>
              <a:gd name="connsiteX13" fmla="*/ 3812 w 3752852"/>
              <a:gd name="connsiteY13" fmla="*/ 1360170 h 3035101"/>
              <a:gd name="connsiteX14" fmla="*/ 3812 w 3752852"/>
              <a:gd name="connsiteY14" fmla="*/ 1360170 h 3035101"/>
              <a:gd name="connsiteX15" fmla="*/ 3812 w 3752852"/>
              <a:gd name="connsiteY15" fmla="*/ 0 h 3035101"/>
              <a:gd name="connsiteX0" fmla="*/ 55 w 3749095"/>
              <a:gd name="connsiteY0" fmla="*/ 0 h 2919715"/>
              <a:gd name="connsiteX1" fmla="*/ 624895 w 3749095"/>
              <a:gd name="connsiteY1" fmla="*/ 0 h 2919715"/>
              <a:gd name="connsiteX2" fmla="*/ 624895 w 3749095"/>
              <a:gd name="connsiteY2" fmla="*/ 0 h 2919715"/>
              <a:gd name="connsiteX3" fmla="*/ 1562155 w 3749095"/>
              <a:gd name="connsiteY3" fmla="*/ 0 h 2919715"/>
              <a:gd name="connsiteX4" fmla="*/ 3749095 w 3749095"/>
              <a:gd name="connsiteY4" fmla="*/ 0 h 2919715"/>
              <a:gd name="connsiteX5" fmla="*/ 3749095 w 3749095"/>
              <a:gd name="connsiteY5" fmla="*/ 1360170 h 2919715"/>
              <a:gd name="connsiteX6" fmla="*/ 3749095 w 3749095"/>
              <a:gd name="connsiteY6" fmla="*/ 1360170 h 2919715"/>
              <a:gd name="connsiteX7" fmla="*/ 3749095 w 3749095"/>
              <a:gd name="connsiteY7" fmla="*/ 1943100 h 2919715"/>
              <a:gd name="connsiteX8" fmla="*/ 3749095 w 3749095"/>
              <a:gd name="connsiteY8" fmla="*/ 2331720 h 2919715"/>
              <a:gd name="connsiteX9" fmla="*/ 985647 w 3749095"/>
              <a:gd name="connsiteY9" fmla="*/ 2331720 h 2919715"/>
              <a:gd name="connsiteX10" fmla="*/ 19014 w 3749095"/>
              <a:gd name="connsiteY10" fmla="*/ 2919715 h 2919715"/>
              <a:gd name="connsiteX11" fmla="*/ 55 w 3749095"/>
              <a:gd name="connsiteY11" fmla="*/ 2331720 h 2919715"/>
              <a:gd name="connsiteX12" fmla="*/ 55 w 3749095"/>
              <a:gd name="connsiteY12" fmla="*/ 1943100 h 2919715"/>
              <a:gd name="connsiteX13" fmla="*/ 55 w 3749095"/>
              <a:gd name="connsiteY13" fmla="*/ 1360170 h 2919715"/>
              <a:gd name="connsiteX14" fmla="*/ 55 w 3749095"/>
              <a:gd name="connsiteY14" fmla="*/ 1360170 h 2919715"/>
              <a:gd name="connsiteX15" fmla="*/ 55 w 3749095"/>
              <a:gd name="connsiteY15" fmla="*/ 0 h 2919715"/>
              <a:gd name="connsiteX0" fmla="*/ 15197 w 3764237"/>
              <a:gd name="connsiteY0" fmla="*/ 0 h 2919715"/>
              <a:gd name="connsiteX1" fmla="*/ 640037 w 3764237"/>
              <a:gd name="connsiteY1" fmla="*/ 0 h 2919715"/>
              <a:gd name="connsiteX2" fmla="*/ 640037 w 3764237"/>
              <a:gd name="connsiteY2" fmla="*/ 0 h 2919715"/>
              <a:gd name="connsiteX3" fmla="*/ 1577297 w 3764237"/>
              <a:gd name="connsiteY3" fmla="*/ 0 h 2919715"/>
              <a:gd name="connsiteX4" fmla="*/ 3764237 w 3764237"/>
              <a:gd name="connsiteY4" fmla="*/ 0 h 2919715"/>
              <a:gd name="connsiteX5" fmla="*/ 3764237 w 3764237"/>
              <a:gd name="connsiteY5" fmla="*/ 1360170 h 2919715"/>
              <a:gd name="connsiteX6" fmla="*/ 3764237 w 3764237"/>
              <a:gd name="connsiteY6" fmla="*/ 1360170 h 2919715"/>
              <a:gd name="connsiteX7" fmla="*/ 3764237 w 3764237"/>
              <a:gd name="connsiteY7" fmla="*/ 1943100 h 2919715"/>
              <a:gd name="connsiteX8" fmla="*/ 3764237 w 3764237"/>
              <a:gd name="connsiteY8" fmla="*/ 2331720 h 2919715"/>
              <a:gd name="connsiteX9" fmla="*/ 1000789 w 3764237"/>
              <a:gd name="connsiteY9" fmla="*/ 2331720 h 2919715"/>
              <a:gd name="connsiteX10" fmla="*/ 0 w 3764237"/>
              <a:gd name="connsiteY10" fmla="*/ 2919715 h 2919715"/>
              <a:gd name="connsiteX11" fmla="*/ 15197 w 3764237"/>
              <a:gd name="connsiteY11" fmla="*/ 2331720 h 2919715"/>
              <a:gd name="connsiteX12" fmla="*/ 15197 w 3764237"/>
              <a:gd name="connsiteY12" fmla="*/ 1943100 h 2919715"/>
              <a:gd name="connsiteX13" fmla="*/ 15197 w 3764237"/>
              <a:gd name="connsiteY13" fmla="*/ 1360170 h 2919715"/>
              <a:gd name="connsiteX14" fmla="*/ 15197 w 3764237"/>
              <a:gd name="connsiteY14" fmla="*/ 1360170 h 2919715"/>
              <a:gd name="connsiteX15" fmla="*/ 15197 w 3764237"/>
              <a:gd name="connsiteY15" fmla="*/ 0 h 2919715"/>
              <a:gd name="connsiteX0" fmla="*/ 3812 w 3752852"/>
              <a:gd name="connsiteY0" fmla="*/ 0 h 2919715"/>
              <a:gd name="connsiteX1" fmla="*/ 628652 w 3752852"/>
              <a:gd name="connsiteY1" fmla="*/ 0 h 2919715"/>
              <a:gd name="connsiteX2" fmla="*/ 628652 w 3752852"/>
              <a:gd name="connsiteY2" fmla="*/ 0 h 2919715"/>
              <a:gd name="connsiteX3" fmla="*/ 1565912 w 3752852"/>
              <a:gd name="connsiteY3" fmla="*/ 0 h 2919715"/>
              <a:gd name="connsiteX4" fmla="*/ 3752852 w 3752852"/>
              <a:gd name="connsiteY4" fmla="*/ 0 h 2919715"/>
              <a:gd name="connsiteX5" fmla="*/ 3752852 w 3752852"/>
              <a:gd name="connsiteY5" fmla="*/ 1360170 h 2919715"/>
              <a:gd name="connsiteX6" fmla="*/ 3752852 w 3752852"/>
              <a:gd name="connsiteY6" fmla="*/ 1360170 h 2919715"/>
              <a:gd name="connsiteX7" fmla="*/ 3752852 w 3752852"/>
              <a:gd name="connsiteY7" fmla="*/ 1943100 h 2919715"/>
              <a:gd name="connsiteX8" fmla="*/ 3752852 w 3752852"/>
              <a:gd name="connsiteY8" fmla="*/ 2331720 h 2919715"/>
              <a:gd name="connsiteX9" fmla="*/ 989404 w 3752852"/>
              <a:gd name="connsiteY9" fmla="*/ 2331720 h 2919715"/>
              <a:gd name="connsiteX10" fmla="*/ 0 w 3752852"/>
              <a:gd name="connsiteY10" fmla="*/ 2919715 h 2919715"/>
              <a:gd name="connsiteX11" fmla="*/ 3812 w 3752852"/>
              <a:gd name="connsiteY11" fmla="*/ 2331720 h 2919715"/>
              <a:gd name="connsiteX12" fmla="*/ 3812 w 3752852"/>
              <a:gd name="connsiteY12" fmla="*/ 1943100 h 2919715"/>
              <a:gd name="connsiteX13" fmla="*/ 3812 w 3752852"/>
              <a:gd name="connsiteY13" fmla="*/ 1360170 h 2919715"/>
              <a:gd name="connsiteX14" fmla="*/ 3812 w 3752852"/>
              <a:gd name="connsiteY14" fmla="*/ 1360170 h 2919715"/>
              <a:gd name="connsiteX15" fmla="*/ 3812 w 3752852"/>
              <a:gd name="connsiteY15" fmla="*/ 0 h 2919715"/>
              <a:gd name="connsiteX0" fmla="*/ 3812 w 3752852"/>
              <a:gd name="connsiteY0" fmla="*/ 0 h 2919715"/>
              <a:gd name="connsiteX1" fmla="*/ 628652 w 3752852"/>
              <a:gd name="connsiteY1" fmla="*/ 0 h 2919715"/>
              <a:gd name="connsiteX2" fmla="*/ 628652 w 3752852"/>
              <a:gd name="connsiteY2" fmla="*/ 0 h 2919715"/>
              <a:gd name="connsiteX3" fmla="*/ 1565912 w 3752852"/>
              <a:gd name="connsiteY3" fmla="*/ 0 h 2919715"/>
              <a:gd name="connsiteX4" fmla="*/ 3752852 w 3752852"/>
              <a:gd name="connsiteY4" fmla="*/ 0 h 2919715"/>
              <a:gd name="connsiteX5" fmla="*/ 3752852 w 3752852"/>
              <a:gd name="connsiteY5" fmla="*/ 1360170 h 2919715"/>
              <a:gd name="connsiteX6" fmla="*/ 3752852 w 3752852"/>
              <a:gd name="connsiteY6" fmla="*/ 1360170 h 2919715"/>
              <a:gd name="connsiteX7" fmla="*/ 3752852 w 3752852"/>
              <a:gd name="connsiteY7" fmla="*/ 1943100 h 2919715"/>
              <a:gd name="connsiteX8" fmla="*/ 3752852 w 3752852"/>
              <a:gd name="connsiteY8" fmla="*/ 2331720 h 2919715"/>
              <a:gd name="connsiteX9" fmla="*/ 989404 w 3752852"/>
              <a:gd name="connsiteY9" fmla="*/ 2331720 h 2919715"/>
              <a:gd name="connsiteX10" fmla="*/ 0 w 3752852"/>
              <a:gd name="connsiteY10" fmla="*/ 2919715 h 2919715"/>
              <a:gd name="connsiteX11" fmla="*/ 3812 w 3752852"/>
              <a:gd name="connsiteY11" fmla="*/ 2331720 h 2919715"/>
              <a:gd name="connsiteX12" fmla="*/ 3812 w 3752852"/>
              <a:gd name="connsiteY12" fmla="*/ 1943100 h 2919715"/>
              <a:gd name="connsiteX13" fmla="*/ 3812 w 3752852"/>
              <a:gd name="connsiteY13" fmla="*/ 1360170 h 2919715"/>
              <a:gd name="connsiteX14" fmla="*/ 3812 w 3752852"/>
              <a:gd name="connsiteY14" fmla="*/ 1360170 h 2919715"/>
              <a:gd name="connsiteX15" fmla="*/ 3812 w 3752852"/>
              <a:gd name="connsiteY15" fmla="*/ 0 h 2919715"/>
              <a:gd name="connsiteX0" fmla="*/ 3812 w 3752852"/>
              <a:gd name="connsiteY0" fmla="*/ 0 h 2919715"/>
              <a:gd name="connsiteX1" fmla="*/ 628652 w 3752852"/>
              <a:gd name="connsiteY1" fmla="*/ 0 h 2919715"/>
              <a:gd name="connsiteX2" fmla="*/ 628652 w 3752852"/>
              <a:gd name="connsiteY2" fmla="*/ 0 h 2919715"/>
              <a:gd name="connsiteX3" fmla="*/ 1565912 w 3752852"/>
              <a:gd name="connsiteY3" fmla="*/ 0 h 2919715"/>
              <a:gd name="connsiteX4" fmla="*/ 3752852 w 3752852"/>
              <a:gd name="connsiteY4" fmla="*/ 0 h 2919715"/>
              <a:gd name="connsiteX5" fmla="*/ 3752852 w 3752852"/>
              <a:gd name="connsiteY5" fmla="*/ 1360170 h 2919715"/>
              <a:gd name="connsiteX6" fmla="*/ 3752852 w 3752852"/>
              <a:gd name="connsiteY6" fmla="*/ 1360170 h 2919715"/>
              <a:gd name="connsiteX7" fmla="*/ 3752852 w 3752852"/>
              <a:gd name="connsiteY7" fmla="*/ 1943100 h 2919715"/>
              <a:gd name="connsiteX8" fmla="*/ 3752852 w 3752852"/>
              <a:gd name="connsiteY8" fmla="*/ 2331720 h 2919715"/>
              <a:gd name="connsiteX9" fmla="*/ 989404 w 3752852"/>
              <a:gd name="connsiteY9" fmla="*/ 2331720 h 2919715"/>
              <a:gd name="connsiteX10" fmla="*/ 0 w 3752852"/>
              <a:gd name="connsiteY10" fmla="*/ 2919715 h 2919715"/>
              <a:gd name="connsiteX11" fmla="*/ 3812 w 3752852"/>
              <a:gd name="connsiteY11" fmla="*/ 2331720 h 2919715"/>
              <a:gd name="connsiteX12" fmla="*/ 3812 w 3752852"/>
              <a:gd name="connsiteY12" fmla="*/ 1943100 h 2919715"/>
              <a:gd name="connsiteX13" fmla="*/ 3812 w 3752852"/>
              <a:gd name="connsiteY13" fmla="*/ 1360170 h 2919715"/>
              <a:gd name="connsiteX14" fmla="*/ 3812 w 3752852"/>
              <a:gd name="connsiteY14" fmla="*/ 1360170 h 2919715"/>
              <a:gd name="connsiteX15" fmla="*/ 3812 w 3752852"/>
              <a:gd name="connsiteY15" fmla="*/ 0 h 2919715"/>
              <a:gd name="connsiteX0" fmla="*/ 3812 w 3752852"/>
              <a:gd name="connsiteY0" fmla="*/ 0 h 2944675"/>
              <a:gd name="connsiteX1" fmla="*/ 628652 w 3752852"/>
              <a:gd name="connsiteY1" fmla="*/ 0 h 2944675"/>
              <a:gd name="connsiteX2" fmla="*/ 628652 w 3752852"/>
              <a:gd name="connsiteY2" fmla="*/ 0 h 2944675"/>
              <a:gd name="connsiteX3" fmla="*/ 1565912 w 3752852"/>
              <a:gd name="connsiteY3" fmla="*/ 0 h 2944675"/>
              <a:gd name="connsiteX4" fmla="*/ 3752852 w 3752852"/>
              <a:gd name="connsiteY4" fmla="*/ 0 h 2944675"/>
              <a:gd name="connsiteX5" fmla="*/ 3752852 w 3752852"/>
              <a:gd name="connsiteY5" fmla="*/ 1360170 h 2944675"/>
              <a:gd name="connsiteX6" fmla="*/ 3752852 w 3752852"/>
              <a:gd name="connsiteY6" fmla="*/ 1360170 h 2944675"/>
              <a:gd name="connsiteX7" fmla="*/ 3752852 w 3752852"/>
              <a:gd name="connsiteY7" fmla="*/ 1943100 h 2944675"/>
              <a:gd name="connsiteX8" fmla="*/ 3752852 w 3752852"/>
              <a:gd name="connsiteY8" fmla="*/ 2331720 h 2944675"/>
              <a:gd name="connsiteX9" fmla="*/ 989404 w 3752852"/>
              <a:gd name="connsiteY9" fmla="*/ 2331720 h 2944675"/>
              <a:gd name="connsiteX10" fmla="*/ 0 w 3752852"/>
              <a:gd name="connsiteY10" fmla="*/ 2944675 h 2944675"/>
              <a:gd name="connsiteX11" fmla="*/ 3812 w 3752852"/>
              <a:gd name="connsiteY11" fmla="*/ 2331720 h 2944675"/>
              <a:gd name="connsiteX12" fmla="*/ 3812 w 3752852"/>
              <a:gd name="connsiteY12" fmla="*/ 1943100 h 2944675"/>
              <a:gd name="connsiteX13" fmla="*/ 3812 w 3752852"/>
              <a:gd name="connsiteY13" fmla="*/ 1360170 h 2944675"/>
              <a:gd name="connsiteX14" fmla="*/ 3812 w 3752852"/>
              <a:gd name="connsiteY14" fmla="*/ 1360170 h 2944675"/>
              <a:gd name="connsiteX15" fmla="*/ 3812 w 3752852"/>
              <a:gd name="connsiteY15" fmla="*/ 0 h 2944675"/>
              <a:gd name="connsiteX0" fmla="*/ 405 w 3749445"/>
              <a:gd name="connsiteY0" fmla="*/ 0 h 2948241"/>
              <a:gd name="connsiteX1" fmla="*/ 625245 w 3749445"/>
              <a:gd name="connsiteY1" fmla="*/ 0 h 2948241"/>
              <a:gd name="connsiteX2" fmla="*/ 625245 w 3749445"/>
              <a:gd name="connsiteY2" fmla="*/ 0 h 2948241"/>
              <a:gd name="connsiteX3" fmla="*/ 1562505 w 3749445"/>
              <a:gd name="connsiteY3" fmla="*/ 0 h 2948241"/>
              <a:gd name="connsiteX4" fmla="*/ 3749445 w 3749445"/>
              <a:gd name="connsiteY4" fmla="*/ 0 h 2948241"/>
              <a:gd name="connsiteX5" fmla="*/ 3749445 w 3749445"/>
              <a:gd name="connsiteY5" fmla="*/ 1360170 h 2948241"/>
              <a:gd name="connsiteX6" fmla="*/ 3749445 w 3749445"/>
              <a:gd name="connsiteY6" fmla="*/ 1360170 h 2948241"/>
              <a:gd name="connsiteX7" fmla="*/ 3749445 w 3749445"/>
              <a:gd name="connsiteY7" fmla="*/ 1943100 h 2948241"/>
              <a:gd name="connsiteX8" fmla="*/ 3749445 w 3749445"/>
              <a:gd name="connsiteY8" fmla="*/ 2331720 h 2948241"/>
              <a:gd name="connsiteX9" fmla="*/ 985997 w 3749445"/>
              <a:gd name="connsiteY9" fmla="*/ 2331720 h 2948241"/>
              <a:gd name="connsiteX10" fmla="*/ 111 w 3749445"/>
              <a:gd name="connsiteY10" fmla="*/ 2948241 h 2948241"/>
              <a:gd name="connsiteX11" fmla="*/ 405 w 3749445"/>
              <a:gd name="connsiteY11" fmla="*/ 2331720 h 2948241"/>
              <a:gd name="connsiteX12" fmla="*/ 405 w 3749445"/>
              <a:gd name="connsiteY12" fmla="*/ 1943100 h 2948241"/>
              <a:gd name="connsiteX13" fmla="*/ 405 w 3749445"/>
              <a:gd name="connsiteY13" fmla="*/ 1360170 h 2948241"/>
              <a:gd name="connsiteX14" fmla="*/ 405 w 3749445"/>
              <a:gd name="connsiteY14" fmla="*/ 1360170 h 2948241"/>
              <a:gd name="connsiteX15" fmla="*/ 405 w 3749445"/>
              <a:gd name="connsiteY15" fmla="*/ 0 h 2948241"/>
              <a:gd name="connsiteX0" fmla="*/ 405 w 3749445"/>
              <a:gd name="connsiteY0" fmla="*/ 0 h 2948241"/>
              <a:gd name="connsiteX1" fmla="*/ 625245 w 3749445"/>
              <a:gd name="connsiteY1" fmla="*/ 0 h 2948241"/>
              <a:gd name="connsiteX2" fmla="*/ 625245 w 3749445"/>
              <a:gd name="connsiteY2" fmla="*/ 0 h 2948241"/>
              <a:gd name="connsiteX3" fmla="*/ 1562505 w 3749445"/>
              <a:gd name="connsiteY3" fmla="*/ 0 h 2948241"/>
              <a:gd name="connsiteX4" fmla="*/ 3749445 w 3749445"/>
              <a:gd name="connsiteY4" fmla="*/ 0 h 2948241"/>
              <a:gd name="connsiteX5" fmla="*/ 3749445 w 3749445"/>
              <a:gd name="connsiteY5" fmla="*/ 1360170 h 2948241"/>
              <a:gd name="connsiteX6" fmla="*/ 3749445 w 3749445"/>
              <a:gd name="connsiteY6" fmla="*/ 1360170 h 2948241"/>
              <a:gd name="connsiteX7" fmla="*/ 3749445 w 3749445"/>
              <a:gd name="connsiteY7" fmla="*/ 1943100 h 2948241"/>
              <a:gd name="connsiteX8" fmla="*/ 3749445 w 3749445"/>
              <a:gd name="connsiteY8" fmla="*/ 2331720 h 2948241"/>
              <a:gd name="connsiteX9" fmla="*/ 820053 w 3749445"/>
              <a:gd name="connsiteY9" fmla="*/ 2335298 h 2948241"/>
              <a:gd name="connsiteX10" fmla="*/ 111 w 3749445"/>
              <a:gd name="connsiteY10" fmla="*/ 2948241 h 2948241"/>
              <a:gd name="connsiteX11" fmla="*/ 405 w 3749445"/>
              <a:gd name="connsiteY11" fmla="*/ 2331720 h 2948241"/>
              <a:gd name="connsiteX12" fmla="*/ 405 w 3749445"/>
              <a:gd name="connsiteY12" fmla="*/ 1943100 h 2948241"/>
              <a:gd name="connsiteX13" fmla="*/ 405 w 3749445"/>
              <a:gd name="connsiteY13" fmla="*/ 1360170 h 2948241"/>
              <a:gd name="connsiteX14" fmla="*/ 405 w 3749445"/>
              <a:gd name="connsiteY14" fmla="*/ 1360170 h 2948241"/>
              <a:gd name="connsiteX15" fmla="*/ 405 w 3749445"/>
              <a:gd name="connsiteY15" fmla="*/ 0 h 2948241"/>
              <a:gd name="connsiteX0" fmla="*/ 405 w 3749445"/>
              <a:gd name="connsiteY0" fmla="*/ 0 h 2948241"/>
              <a:gd name="connsiteX1" fmla="*/ 625245 w 3749445"/>
              <a:gd name="connsiteY1" fmla="*/ 0 h 2948241"/>
              <a:gd name="connsiteX2" fmla="*/ 625245 w 3749445"/>
              <a:gd name="connsiteY2" fmla="*/ 0 h 2948241"/>
              <a:gd name="connsiteX3" fmla="*/ 1562505 w 3749445"/>
              <a:gd name="connsiteY3" fmla="*/ 0 h 2948241"/>
              <a:gd name="connsiteX4" fmla="*/ 3749445 w 3749445"/>
              <a:gd name="connsiteY4" fmla="*/ 0 h 2948241"/>
              <a:gd name="connsiteX5" fmla="*/ 3749445 w 3749445"/>
              <a:gd name="connsiteY5" fmla="*/ 1360170 h 2948241"/>
              <a:gd name="connsiteX6" fmla="*/ 3749445 w 3749445"/>
              <a:gd name="connsiteY6" fmla="*/ 1360170 h 2948241"/>
              <a:gd name="connsiteX7" fmla="*/ 3749445 w 3749445"/>
              <a:gd name="connsiteY7" fmla="*/ 1943100 h 2948241"/>
              <a:gd name="connsiteX8" fmla="*/ 3749445 w 3749445"/>
              <a:gd name="connsiteY8" fmla="*/ 2331720 h 2948241"/>
              <a:gd name="connsiteX9" fmla="*/ 820053 w 3749445"/>
              <a:gd name="connsiteY9" fmla="*/ 2335298 h 2948241"/>
              <a:gd name="connsiteX10" fmla="*/ 111 w 3749445"/>
              <a:gd name="connsiteY10" fmla="*/ 2948241 h 2948241"/>
              <a:gd name="connsiteX11" fmla="*/ 405 w 3749445"/>
              <a:gd name="connsiteY11" fmla="*/ 2331720 h 2948241"/>
              <a:gd name="connsiteX12" fmla="*/ 405 w 3749445"/>
              <a:gd name="connsiteY12" fmla="*/ 1943100 h 2948241"/>
              <a:gd name="connsiteX13" fmla="*/ 405 w 3749445"/>
              <a:gd name="connsiteY13" fmla="*/ 1360170 h 2948241"/>
              <a:gd name="connsiteX14" fmla="*/ 405 w 3749445"/>
              <a:gd name="connsiteY14" fmla="*/ 1360170 h 2948241"/>
              <a:gd name="connsiteX15" fmla="*/ 405 w 3749445"/>
              <a:gd name="connsiteY15" fmla="*/ 0 h 2948241"/>
              <a:gd name="connsiteX0" fmla="*/ 405 w 3749445"/>
              <a:gd name="connsiteY0" fmla="*/ 0 h 2948241"/>
              <a:gd name="connsiteX1" fmla="*/ 625245 w 3749445"/>
              <a:gd name="connsiteY1" fmla="*/ 0 h 2948241"/>
              <a:gd name="connsiteX2" fmla="*/ 625245 w 3749445"/>
              <a:gd name="connsiteY2" fmla="*/ 0 h 2948241"/>
              <a:gd name="connsiteX3" fmla="*/ 1562505 w 3749445"/>
              <a:gd name="connsiteY3" fmla="*/ 0 h 2948241"/>
              <a:gd name="connsiteX4" fmla="*/ 3749445 w 3749445"/>
              <a:gd name="connsiteY4" fmla="*/ 0 h 2948241"/>
              <a:gd name="connsiteX5" fmla="*/ 3749445 w 3749445"/>
              <a:gd name="connsiteY5" fmla="*/ 1360170 h 2948241"/>
              <a:gd name="connsiteX6" fmla="*/ 3749445 w 3749445"/>
              <a:gd name="connsiteY6" fmla="*/ 1360170 h 2948241"/>
              <a:gd name="connsiteX7" fmla="*/ 3749445 w 3749445"/>
              <a:gd name="connsiteY7" fmla="*/ 1943100 h 2948241"/>
              <a:gd name="connsiteX8" fmla="*/ 3749445 w 3749445"/>
              <a:gd name="connsiteY8" fmla="*/ 2331720 h 2948241"/>
              <a:gd name="connsiteX9" fmla="*/ 820053 w 3749445"/>
              <a:gd name="connsiteY9" fmla="*/ 2335298 h 2948241"/>
              <a:gd name="connsiteX10" fmla="*/ 111 w 3749445"/>
              <a:gd name="connsiteY10" fmla="*/ 2948241 h 2948241"/>
              <a:gd name="connsiteX11" fmla="*/ 405 w 3749445"/>
              <a:gd name="connsiteY11" fmla="*/ 2331720 h 2948241"/>
              <a:gd name="connsiteX12" fmla="*/ 405 w 3749445"/>
              <a:gd name="connsiteY12" fmla="*/ 1943100 h 2948241"/>
              <a:gd name="connsiteX13" fmla="*/ 405 w 3749445"/>
              <a:gd name="connsiteY13" fmla="*/ 1360170 h 2948241"/>
              <a:gd name="connsiteX14" fmla="*/ 405 w 3749445"/>
              <a:gd name="connsiteY14" fmla="*/ 1360170 h 2948241"/>
              <a:gd name="connsiteX15" fmla="*/ 405 w 3749445"/>
              <a:gd name="connsiteY15" fmla="*/ 0 h 29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49445" h="2948241">
                <a:moveTo>
                  <a:pt x="405" y="0"/>
                </a:moveTo>
                <a:lnTo>
                  <a:pt x="625245" y="0"/>
                </a:lnTo>
                <a:lnTo>
                  <a:pt x="625245" y="0"/>
                </a:lnTo>
                <a:lnTo>
                  <a:pt x="1562505" y="0"/>
                </a:lnTo>
                <a:lnTo>
                  <a:pt x="3749445" y="0"/>
                </a:lnTo>
                <a:lnTo>
                  <a:pt x="3749445" y="1360170"/>
                </a:lnTo>
                <a:lnTo>
                  <a:pt x="3749445" y="1360170"/>
                </a:lnTo>
                <a:lnTo>
                  <a:pt x="3749445" y="1943100"/>
                </a:lnTo>
                <a:lnTo>
                  <a:pt x="3749445" y="2331720"/>
                </a:lnTo>
                <a:lnTo>
                  <a:pt x="820053" y="2335298"/>
                </a:lnTo>
                <a:cubicBezTo>
                  <a:pt x="553447" y="2545610"/>
                  <a:pt x="112386" y="2868810"/>
                  <a:pt x="111" y="2948241"/>
                </a:cubicBezTo>
                <a:cubicBezTo>
                  <a:pt x="1382" y="2886059"/>
                  <a:pt x="-866" y="2550796"/>
                  <a:pt x="405" y="2331720"/>
                </a:cubicBezTo>
                <a:lnTo>
                  <a:pt x="405" y="1943100"/>
                </a:lnTo>
                <a:lnTo>
                  <a:pt x="405" y="1360170"/>
                </a:lnTo>
                <a:lnTo>
                  <a:pt x="405" y="1360170"/>
                </a:lnTo>
                <a:lnTo>
                  <a:pt x="405" y="0"/>
                </a:lnTo>
                <a:close/>
              </a:path>
            </a:pathLst>
          </a:custGeom>
          <a:solidFill>
            <a:srgbClr val="003B73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69ACC6-C27D-CD48-A48A-8AB50358BA59}"/>
              </a:ext>
            </a:extLst>
          </p:cNvPr>
          <p:cNvSpPr txBox="1"/>
          <p:nvPr/>
        </p:nvSpPr>
        <p:spPr>
          <a:xfrm flipH="1">
            <a:off x="4161013" y="2237529"/>
            <a:ext cx="325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Lundbeck*: </a:t>
            </a: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$52.6 million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991CB28A-3948-3A48-9C06-12F6A4B8A95D}"/>
              </a:ext>
            </a:extLst>
          </p:cNvPr>
          <p:cNvCxnSpPr>
            <a:cxnSpLocks/>
          </p:cNvCxnSpPr>
          <p:nvPr/>
        </p:nvCxnSpPr>
        <p:spPr>
          <a:xfrm flipV="1">
            <a:off x="-837677" y="3621505"/>
            <a:ext cx="8778519" cy="585140"/>
          </a:xfrm>
          <a:prstGeom prst="bentConnector3">
            <a:avLst>
              <a:gd name="adj1" fmla="val 34238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AF2A98-E596-9B40-91D9-8C2D90D56AEC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094916-1077-3249-ADCF-4031ACC8AABE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DONORS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0B6E67-1681-2545-A1E5-58BC85CBA590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9294D5-878D-4021-9E74-8B1CD5ADCDD6}"/>
              </a:ext>
            </a:extLst>
          </p:cNvPr>
          <p:cNvSpPr txBox="1"/>
          <p:nvPr/>
        </p:nvSpPr>
        <p:spPr>
          <a:xfrm>
            <a:off x="7556308" y="5111931"/>
            <a:ext cx="4452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587578-BB8C-B94F-A7BD-5664E04452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43" y="5744520"/>
            <a:ext cx="1485048" cy="8557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52F6A0-B290-5245-B92E-92A6FC10C5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81" y="5680100"/>
            <a:ext cx="1071011" cy="107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9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D7D330-7F87-384C-BBCC-195989E1A806}"/>
              </a:ext>
            </a:extLst>
          </p:cNvPr>
          <p:cNvGrpSpPr/>
          <p:nvPr/>
        </p:nvGrpSpPr>
        <p:grpSpPr>
          <a:xfrm>
            <a:off x="0" y="6242775"/>
            <a:ext cx="12201143" cy="615226"/>
            <a:chOff x="0" y="6251916"/>
            <a:chExt cx="12201143" cy="61522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4C8CA9-9EBE-434C-B03F-A89F4650AECC}"/>
                </a:ext>
              </a:extLst>
            </p:cNvPr>
            <p:cNvSpPr/>
            <p:nvPr/>
          </p:nvSpPr>
          <p:spPr>
            <a:xfrm>
              <a:off x="0" y="6290672"/>
              <a:ext cx="12201143" cy="576470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494D92-B912-8E43-BCBB-0AA00FE762E5}"/>
                </a:ext>
              </a:extLst>
            </p:cNvPr>
            <p:cNvSpPr/>
            <p:nvPr/>
          </p:nvSpPr>
          <p:spPr>
            <a:xfrm>
              <a:off x="0" y="6251916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518003-E7D1-7C4C-A9B1-B1FD23ABCF4F}"/>
                </a:ext>
              </a:extLst>
            </p:cNvPr>
            <p:cNvGrpSpPr/>
            <p:nvPr/>
          </p:nvGrpSpPr>
          <p:grpSpPr>
            <a:xfrm>
              <a:off x="2993321" y="6464370"/>
              <a:ext cx="6261527" cy="246221"/>
              <a:chOff x="2245528" y="6464370"/>
              <a:chExt cx="6261527" cy="24622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A7D6A3C-8EC7-A949-93CB-DA8364B0326D}"/>
                  </a:ext>
                </a:extLst>
              </p:cNvPr>
              <p:cNvSpPr/>
              <p:nvPr/>
            </p:nvSpPr>
            <p:spPr>
              <a:xfrm>
                <a:off x="2245528" y="6464370"/>
                <a:ext cx="331302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0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0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0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0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E3DADC2-380A-0640-A870-97181186609B}"/>
                  </a:ext>
                </a:extLst>
              </p:cNvPr>
              <p:cNvSpPr/>
              <p:nvPr/>
            </p:nvSpPr>
            <p:spPr>
              <a:xfrm>
                <a:off x="5619726" y="6464370"/>
                <a:ext cx="288732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0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0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311EB85-2A07-214C-814A-6D352D7C8D43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9998473-3D3B-4A10-93E9-9B5C07031115}"/>
              </a:ext>
            </a:extLst>
          </p:cNvPr>
          <p:cNvSpPr/>
          <p:nvPr/>
        </p:nvSpPr>
        <p:spPr>
          <a:xfrm>
            <a:off x="354746" y="5446373"/>
            <a:ext cx="60841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https://www.phrma.org/en/Codes-and-guidelines/Code-on-Interactions-with-Health-Care-Professionals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79F06D-3721-3944-A2A9-27AFF49232E9}"/>
              </a:ext>
            </a:extLst>
          </p:cNvPr>
          <p:cNvGrpSpPr/>
          <p:nvPr/>
        </p:nvGrpSpPr>
        <p:grpSpPr>
          <a:xfrm>
            <a:off x="347472" y="651256"/>
            <a:ext cx="5855555" cy="5420973"/>
            <a:chOff x="329345" y="704901"/>
            <a:chExt cx="5855555" cy="542097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25DC606-0E22-44B2-BDE4-34ED4F65445F}"/>
                </a:ext>
              </a:extLst>
            </p:cNvPr>
            <p:cNvSpPr/>
            <p:nvPr/>
          </p:nvSpPr>
          <p:spPr>
            <a:xfrm>
              <a:off x="329346" y="1567361"/>
              <a:ext cx="571585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https://www.cnbc.com/2019/12/12/house-passes-speaker-nancy-pelosis-drug-pricing-bill.html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120A93B-9B64-4DCA-891F-6BA9AB55173E}"/>
                </a:ext>
              </a:extLst>
            </p:cNvPr>
            <p:cNvSpPr/>
            <p:nvPr/>
          </p:nvSpPr>
          <p:spPr>
            <a:xfrm>
              <a:off x="329346" y="2429821"/>
              <a:ext cx="585555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https://www.whitehouse.gov/presidential-actions/executive-order-advancing-american-kidney-health/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BCC523C-D8B4-4FCB-96E1-5D4909A05C44}"/>
                </a:ext>
              </a:extLst>
            </p:cNvPr>
            <p:cNvSpPr/>
            <p:nvPr/>
          </p:nvSpPr>
          <p:spPr>
            <a:xfrm>
              <a:off x="329346" y="704901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https://www.finance.senate.gov/chairmans-news/grassley-wyden-release-updated-prescription-drug-pricing-reduction-act-reach-agreement-on-health-extenders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9A8B5BB-66A5-4089-AE81-7703F67ECBAF}"/>
                </a:ext>
              </a:extLst>
            </p:cNvPr>
            <p:cNvSpPr/>
            <p:nvPr/>
          </p:nvSpPr>
          <p:spPr>
            <a:xfrm>
              <a:off x="329346" y="1043684"/>
              <a:ext cx="538581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https://www.cnn.com/2019/11/15/politics/booker-sanders-drug-prices-proposal/index.html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6459E2D-CBA4-42EE-B5DB-727A104402F5}"/>
                </a:ext>
              </a:extLst>
            </p:cNvPr>
            <p:cNvSpPr/>
            <p:nvPr/>
          </p:nvSpPr>
          <p:spPr>
            <a:xfrm>
              <a:off x="329346" y="1228578"/>
              <a:ext cx="54364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https://www.nbcnews.com/politics/congress/senate-testimony-pharma-executive-admits-drug-prices-hit-poor-hardest-n976346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58610A-12E6-480A-958C-2BD9975199FB}"/>
                </a:ext>
              </a:extLst>
            </p:cNvPr>
            <p:cNvSpPr/>
            <p:nvPr/>
          </p:nvSpPr>
          <p:spPr>
            <a:xfrm>
              <a:off x="329346" y="1752255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8"/>
                </a:rPr>
                <a:t>https://waysandmeans.house.gov/media-center/press-releases/ways-and-means-committee-releases-report-international-drug-pricing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0311F59-7DE0-4C4A-A6F0-00A1EB92DCFB}"/>
                </a:ext>
              </a:extLst>
            </p:cNvPr>
            <p:cNvSpPr/>
            <p:nvPr/>
          </p:nvSpPr>
          <p:spPr>
            <a:xfrm>
              <a:off x="329346" y="2091038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9"/>
                </a:rPr>
                <a:t>https://www.cnbc.com/2019/01/14/house-democrats-launch-drug-pricing-probe-on-a-dozen-companies.html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8730049-09E3-4C66-A086-98CC98F6D292}"/>
                </a:ext>
              </a:extLst>
            </p:cNvPr>
            <p:cNvSpPr/>
            <p:nvPr/>
          </p:nvSpPr>
          <p:spPr>
            <a:xfrm>
              <a:off x="329346" y="2614715"/>
              <a:ext cx="51824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0"/>
                </a:rPr>
                <a:t>https://www.cnbc.com/2019/10/03/trump-signs-executive-order-he-says-will-improve-medicare-coverage-for-seniors.html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E8F367F-B64D-4A55-9B29-C82DF034049B}"/>
                </a:ext>
              </a:extLst>
            </p:cNvPr>
            <p:cNvSpPr/>
            <p:nvPr/>
          </p:nvSpPr>
          <p:spPr>
            <a:xfrm>
              <a:off x="329345" y="2953498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1"/>
                </a:rPr>
                <a:t>https://www.reuters.com/article/us-usa-healthcare-drugpricing/trump-proposes-rule-for-importing-drugs-from-canada-industry-says-it-wont-cut-costs-idUSKBN1YM1LX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FA452C4-9788-42C3-8A85-0340A342117B}"/>
                </a:ext>
              </a:extLst>
            </p:cNvPr>
            <p:cNvSpPr/>
            <p:nvPr/>
          </p:nvSpPr>
          <p:spPr>
            <a:xfrm>
              <a:off x="329346" y="3292281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2"/>
                </a:rPr>
                <a:t>https://thehill.com/policy/healthcare/471407-trump-senators-push-for-drug-price-disclosures-despite-setbacks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2DB9540-65FB-4316-9C78-0389867A8854}"/>
                </a:ext>
              </a:extLst>
            </p:cNvPr>
            <p:cNvSpPr/>
            <p:nvPr/>
          </p:nvSpPr>
          <p:spPr>
            <a:xfrm>
              <a:off x="329346" y="3631064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3"/>
                </a:rPr>
                <a:t>https://www.cnbc.com/2019/01/31/cvs-cigna-fall-after-trump-administration-proposes-rule-to-lower-drug-prices.html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380F48-A1D8-4532-A7CF-F7E9B41EB2C0}"/>
                </a:ext>
              </a:extLst>
            </p:cNvPr>
            <p:cNvSpPr/>
            <p:nvPr/>
          </p:nvSpPr>
          <p:spPr>
            <a:xfrm>
              <a:off x="329345" y="3969847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4"/>
                </a:rPr>
                <a:t>https://www.federalregister.gov/documents/2016/10/04/2016-23503/medicare-and-medicaid-programs-reform-of-requirements-for-long-term-care-facilities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453E8E2-2C2B-48A7-A80D-ADC5A8C5EBF8}"/>
                </a:ext>
              </a:extLst>
            </p:cNvPr>
            <p:cNvSpPr/>
            <p:nvPr/>
          </p:nvSpPr>
          <p:spPr>
            <a:xfrm>
              <a:off x="329345" y="4308630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5"/>
                </a:rPr>
                <a:t>https://www.policymed.com/2019/06/nevada-releases-diabetes-drug-transparency-report-and-passes-sb262-adding-asthma-drugs-to-the-report.html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8783955-667B-4738-B11A-0ACD97065D01}"/>
                </a:ext>
              </a:extLst>
            </p:cNvPr>
            <p:cNvSpPr/>
            <p:nvPr/>
          </p:nvSpPr>
          <p:spPr>
            <a:xfrm>
              <a:off x="329346" y="4647413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6"/>
                </a:rPr>
                <a:t>https://www.reuters.com/article/us-canada-pharmaceuticals-regulation-fac/factbox-details-of-canadas-biggest-drug-pricing-overhaul-in-decades-idUSKCN1UZ22N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148054A-BB1F-4218-A4C3-57F86999B2CF}"/>
                </a:ext>
              </a:extLst>
            </p:cNvPr>
            <p:cNvSpPr/>
            <p:nvPr/>
          </p:nvSpPr>
          <p:spPr>
            <a:xfrm>
              <a:off x="329346" y="4986196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7"/>
                </a:rPr>
                <a:t>https://www.europeanpharmaceuticalreview.com/news/103915/ten-european-countries-enter-initiative-to-lower-drug-prices/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AD117AF-8091-4727-A46A-05DE8A43EB44}"/>
                </a:ext>
              </a:extLst>
            </p:cNvPr>
            <p:cNvSpPr/>
            <p:nvPr/>
          </p:nvSpPr>
          <p:spPr>
            <a:xfrm>
              <a:off x="342046" y="5324979"/>
              <a:ext cx="538581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8"/>
                </a:rPr>
                <a:t>https://www.advamed.org/issues/code-ethics/code-ethics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EC3151E-D1A4-4DF6-A11F-B55830E0A887}"/>
                </a:ext>
              </a:extLst>
            </p:cNvPr>
            <p:cNvSpPr/>
            <p:nvPr/>
          </p:nvSpPr>
          <p:spPr>
            <a:xfrm>
              <a:off x="329346" y="5694767"/>
              <a:ext cx="538581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9"/>
                </a:rPr>
                <a:t>https://www.efpia.eu/relationships-code/the-efpia-code/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7AF105B-E69F-431F-A8BC-B3A2F1B4A124}"/>
                </a:ext>
              </a:extLst>
            </p:cNvPr>
            <p:cNvSpPr/>
            <p:nvPr/>
          </p:nvSpPr>
          <p:spPr>
            <a:xfrm>
              <a:off x="329346" y="5879653"/>
              <a:ext cx="538581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0"/>
                </a:rPr>
                <a:t>http://innovativemedicines.ca/wp-content/uploads/2015/06/IMC_Code_EN_Annotated.pdf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770B01-8510-A74F-87DA-970AE9192120}"/>
              </a:ext>
            </a:extLst>
          </p:cNvPr>
          <p:cNvGrpSpPr/>
          <p:nvPr/>
        </p:nvGrpSpPr>
        <p:grpSpPr>
          <a:xfrm>
            <a:off x="6169644" y="651256"/>
            <a:ext cx="5645395" cy="4078065"/>
            <a:chOff x="6169644" y="706033"/>
            <a:chExt cx="5645395" cy="407806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9013493-C416-4B7B-8717-A874FC7D4C31}"/>
                </a:ext>
              </a:extLst>
            </p:cNvPr>
            <p:cNvSpPr/>
            <p:nvPr/>
          </p:nvSpPr>
          <p:spPr>
            <a:xfrm>
              <a:off x="6169644" y="706033"/>
              <a:ext cx="56453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1"/>
                </a:rPr>
                <a:t>https://www.reuters.com/article/us-johnson-johnson-advertising/jj-becomes-first-drugmaker-to-add-prices-to-television-ads-idUSKCN1PW2WL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D5FD439-15CD-457B-A5B4-DAA5E3B5CBB3}"/>
                </a:ext>
              </a:extLst>
            </p:cNvPr>
            <p:cNvSpPr/>
            <p:nvPr/>
          </p:nvSpPr>
          <p:spPr>
            <a:xfrm>
              <a:off x="6169644" y="1090565"/>
              <a:ext cx="564539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2"/>
                </a:rPr>
                <a:t>https://www.jdsupra.com/legalnews/u-s-supreme-court-holds-that-fca-63303/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DC76FDA-E281-4449-9534-784F13BF117E}"/>
                </a:ext>
              </a:extLst>
            </p:cNvPr>
            <p:cNvSpPr/>
            <p:nvPr/>
          </p:nvSpPr>
          <p:spPr>
            <a:xfrm>
              <a:off x="6169644" y="1321208"/>
              <a:ext cx="564539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3"/>
                </a:rPr>
                <a:t>https://www.lexology.com/library/detail.aspx?g=6c1d8c19-610c-4366-b748-3d97223a087a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ABB92FB-83B5-4F1A-B8ED-95EEB582781B}"/>
                </a:ext>
              </a:extLst>
            </p:cNvPr>
            <p:cNvSpPr/>
            <p:nvPr/>
          </p:nvSpPr>
          <p:spPr>
            <a:xfrm>
              <a:off x="6169644" y="1551851"/>
              <a:ext cx="564539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4"/>
                </a:rPr>
                <a:t>https://www.jdsupra.com/legalnews/blog-oig-report-on-reasonable-13994/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05B3DF8-9896-4A28-9BAD-5E6E20DA5368}"/>
                </a:ext>
              </a:extLst>
            </p:cNvPr>
            <p:cNvSpPr/>
            <p:nvPr/>
          </p:nvSpPr>
          <p:spPr>
            <a:xfrm>
              <a:off x="6169644" y="1782494"/>
              <a:ext cx="56453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5"/>
                </a:rPr>
                <a:t>https://www.propublica.org/article/we-found-over-700-doctors-who-were-paid-more-than-a-million-dollars-by-drug-and-medical-device-companies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E138E04-F260-44BF-9FD4-6D19AB8AE949}"/>
                </a:ext>
              </a:extLst>
            </p:cNvPr>
            <p:cNvSpPr/>
            <p:nvPr/>
          </p:nvSpPr>
          <p:spPr>
            <a:xfrm>
              <a:off x="6169644" y="2167026"/>
              <a:ext cx="56453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6"/>
                </a:rPr>
                <a:t>https://www.hhs.gov/about/news/2019/10/09/hhs-proposes-stark-law-anti-kickback-statute-reforms.html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6F2723F-9DC9-4B29-A7C4-7D6811B9B0D0}"/>
                </a:ext>
              </a:extLst>
            </p:cNvPr>
            <p:cNvSpPr/>
            <p:nvPr/>
          </p:nvSpPr>
          <p:spPr>
            <a:xfrm>
              <a:off x="6169644" y="2551558"/>
              <a:ext cx="56453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7"/>
                </a:rPr>
                <a:t>https://www.akingump.com/en/news-insights/cms-issues-proposed-revisions-to-open-payments-sunshine-act.html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3E57A28-82CE-484F-8B1F-5C8F2E046CB8}"/>
                </a:ext>
              </a:extLst>
            </p:cNvPr>
            <p:cNvSpPr/>
            <p:nvPr/>
          </p:nvSpPr>
          <p:spPr>
            <a:xfrm>
              <a:off x="6169644" y="2936090"/>
              <a:ext cx="564539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8"/>
                </a:rPr>
                <a:t>https://www.jdsupra.com/legalnews/doj-updates-fcpa-corporate-enforcement-33465/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8C1BFAB-6E9A-4D8D-B6C1-A1C3271443A3}"/>
                </a:ext>
              </a:extLst>
            </p:cNvPr>
            <p:cNvSpPr/>
            <p:nvPr/>
          </p:nvSpPr>
          <p:spPr>
            <a:xfrm>
              <a:off x="6169644" y="3166733"/>
              <a:ext cx="56453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9"/>
                </a:rPr>
                <a:t>https://www.policymed.com/2019/05/doj-issues-new-guidance-for-fca-compliance-cooperation-credit.html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C258B52-8BC8-4FDD-B8FA-F43293EFDB70}"/>
                </a:ext>
              </a:extLst>
            </p:cNvPr>
            <p:cNvSpPr/>
            <p:nvPr/>
          </p:nvSpPr>
          <p:spPr>
            <a:xfrm>
              <a:off x="6169644" y="3551265"/>
              <a:ext cx="56453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30"/>
                </a:rPr>
                <a:t>https://www.sidley.com/en/insights/newsupdates/2019/05/doj-publishes-new-guidance-on-evaluating-corporate-compliance-programs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F1866A0-225D-4E60-8A06-01CE32BD46B2}"/>
                </a:ext>
              </a:extLst>
            </p:cNvPr>
            <p:cNvSpPr/>
            <p:nvPr/>
          </p:nvSpPr>
          <p:spPr>
            <a:xfrm>
              <a:off x="6169644" y="3935801"/>
              <a:ext cx="56453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https://www.reuters.com/article/us-novartis-avexis/novartis-blames-former-avexis-executives-for-zolgensma-data-manipulation-idUSKBN1W922Q</a:t>
              </a:r>
              <a:endParaRPr lang="en-US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8A8FB0B-4026-4143-88A4-335FD1DFCC68}"/>
                </a:ext>
              </a:extLst>
            </p:cNvPr>
            <p:cNvSpPr/>
            <p:nvPr/>
          </p:nvSpPr>
          <p:spPr>
            <a:xfrm>
              <a:off x="6169644" y="4309277"/>
              <a:ext cx="564539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https://www.justice.gov/criminal-fraud/page/file/937501/download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044EBF5-8EB6-464C-96C5-49CCBC812DB3}"/>
                </a:ext>
              </a:extLst>
            </p:cNvPr>
            <p:cNvSpPr/>
            <p:nvPr/>
          </p:nvSpPr>
          <p:spPr>
            <a:xfrm>
              <a:off x="6169644" y="4537877"/>
              <a:ext cx="564539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https://www.justice.gov/criminal-fraud/file/838416/download</a:t>
              </a:r>
              <a:endParaRPr lang="en-US" sz="1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2C97DF3F-606E-884B-B43E-AF09DAEEBCE9}"/>
              </a:ext>
            </a:extLst>
          </p:cNvPr>
          <p:cNvSpPr/>
          <p:nvPr/>
        </p:nvSpPr>
        <p:spPr>
          <a:xfrm>
            <a:off x="419100" y="351787"/>
            <a:ext cx="3026664" cy="246888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FIGHTING PRICE INCREASES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E5DEB35-768C-0F4E-B9F0-95D96B94051D}"/>
              </a:ext>
            </a:extLst>
          </p:cNvPr>
          <p:cNvSpPr/>
          <p:nvPr/>
        </p:nvSpPr>
        <p:spPr>
          <a:xfrm>
            <a:off x="6253988" y="351788"/>
            <a:ext cx="3026664" cy="244009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COMPLIANCE NEWS</a:t>
            </a:r>
          </a:p>
        </p:txBody>
      </p:sp>
    </p:spTree>
    <p:extLst>
      <p:ext uri="{BB962C8B-B14F-4D97-AF65-F5344CB8AC3E}">
        <p14:creationId xmlns:p14="http://schemas.microsoft.com/office/powerpoint/2010/main" val="5476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422D128-A594-5D4F-929A-A90C193DD229}"/>
              </a:ext>
            </a:extLst>
          </p:cNvPr>
          <p:cNvGrpSpPr/>
          <p:nvPr/>
        </p:nvGrpSpPr>
        <p:grpSpPr>
          <a:xfrm>
            <a:off x="0" y="6242775"/>
            <a:ext cx="12201143" cy="615226"/>
            <a:chOff x="0" y="6251916"/>
            <a:chExt cx="12201143" cy="61522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AFCB31-BC0A-4F48-9BC5-14EE6E561863}"/>
                </a:ext>
              </a:extLst>
            </p:cNvPr>
            <p:cNvSpPr/>
            <p:nvPr/>
          </p:nvSpPr>
          <p:spPr>
            <a:xfrm>
              <a:off x="0" y="6290672"/>
              <a:ext cx="12201143" cy="576470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D03664-2F98-464C-A25A-8B73C37B898E}"/>
                </a:ext>
              </a:extLst>
            </p:cNvPr>
            <p:cNvSpPr/>
            <p:nvPr/>
          </p:nvSpPr>
          <p:spPr>
            <a:xfrm>
              <a:off x="0" y="6251916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0FF3D43-4708-534D-896D-DB32F4A422E5}"/>
                </a:ext>
              </a:extLst>
            </p:cNvPr>
            <p:cNvGrpSpPr/>
            <p:nvPr/>
          </p:nvGrpSpPr>
          <p:grpSpPr>
            <a:xfrm>
              <a:off x="2993321" y="6464370"/>
              <a:ext cx="6261527" cy="246221"/>
              <a:chOff x="2245528" y="6464370"/>
              <a:chExt cx="6261527" cy="24622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10957C-6291-E842-8625-E82FB7928406}"/>
                  </a:ext>
                </a:extLst>
              </p:cNvPr>
              <p:cNvSpPr/>
              <p:nvPr/>
            </p:nvSpPr>
            <p:spPr>
              <a:xfrm>
                <a:off x="2245528" y="6464370"/>
                <a:ext cx="331302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0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0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0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0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0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8C33C93-2F48-E746-8005-AB631A118765}"/>
                  </a:ext>
                </a:extLst>
              </p:cNvPr>
              <p:cNvSpPr/>
              <p:nvPr/>
            </p:nvSpPr>
            <p:spPr>
              <a:xfrm>
                <a:off x="5619726" y="6464370"/>
                <a:ext cx="288732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0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0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0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AEB17A1-A1F3-3A4A-8179-9C2338F58F69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A9A8E0-7ADD-D449-9B73-31054C2F216A}"/>
              </a:ext>
            </a:extLst>
          </p:cNvPr>
          <p:cNvGrpSpPr/>
          <p:nvPr/>
        </p:nvGrpSpPr>
        <p:grpSpPr>
          <a:xfrm>
            <a:off x="347472" y="649224"/>
            <a:ext cx="5385816" cy="4464006"/>
            <a:chOff x="347472" y="847670"/>
            <a:chExt cx="5385816" cy="446400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74F7361-3006-4885-834D-063397D59279}"/>
                </a:ext>
              </a:extLst>
            </p:cNvPr>
            <p:cNvSpPr/>
            <p:nvPr/>
          </p:nvSpPr>
          <p:spPr>
            <a:xfrm>
              <a:off x="347472" y="2820806"/>
              <a:ext cx="5385816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https://www.statnews.com/2019/03/05/china-creating-national-medical-ethics-committee/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4DA03FA-A799-4472-930E-5FBB0102023A}"/>
                </a:ext>
              </a:extLst>
            </p:cNvPr>
            <p:cNvSpPr/>
            <p:nvPr/>
          </p:nvSpPr>
          <p:spPr>
            <a:xfrm>
              <a:off x="347472" y="3517727"/>
              <a:ext cx="521512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https://time.com/5370052/china-vaccine-scandal-officials-fired/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F3B2D8F-1436-404B-AEC4-A4F2491B7171}"/>
                </a:ext>
              </a:extLst>
            </p:cNvPr>
            <p:cNvSpPr/>
            <p:nvPr/>
          </p:nvSpPr>
          <p:spPr>
            <a:xfrm>
              <a:off x="347472" y="4214648"/>
              <a:ext cx="5385816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http://www.imdrf.org/docs/imdrf/final/consultations/imdrf-cons-rrar-cabc-mdrr.pdf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7E28AD-534C-471C-ACF6-D5F1F53C89C3}"/>
                </a:ext>
              </a:extLst>
            </p:cNvPr>
            <p:cNvSpPr/>
            <p:nvPr/>
          </p:nvSpPr>
          <p:spPr>
            <a:xfrm>
              <a:off x="347472" y="847670"/>
              <a:ext cx="5385816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https://www.reuters.com/article/us-canada-pharmaceuticals/canada-enacts-drug-price-crackdown-in-blow-to-pharmaceutical-industry-idUSKCN1UZ0XH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8190E5-3365-43E9-AF2E-4F90EA106B96}"/>
                </a:ext>
              </a:extLst>
            </p:cNvPr>
            <p:cNvSpPr/>
            <p:nvPr/>
          </p:nvSpPr>
          <p:spPr>
            <a:xfrm>
              <a:off x="347472" y="1273075"/>
              <a:ext cx="538581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http://www.israelnationalnews.com/News/News.aspx/266519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5021D8-AE54-4125-AABE-3732C146D88A}"/>
                </a:ext>
              </a:extLst>
            </p:cNvPr>
            <p:cNvSpPr/>
            <p:nvPr/>
          </p:nvSpPr>
          <p:spPr>
            <a:xfrm>
              <a:off x="347472" y="1544591"/>
              <a:ext cx="5385816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https://www.policymed.com/2019/03/health-canada-begins-to-release-clinical-data-on-drugs-and-devices.html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84C415-AA25-48AA-8BA6-D677A1968214}"/>
                </a:ext>
              </a:extLst>
            </p:cNvPr>
            <p:cNvSpPr/>
            <p:nvPr/>
          </p:nvSpPr>
          <p:spPr>
            <a:xfrm>
              <a:off x="347472" y="1969996"/>
              <a:ext cx="5385816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8"/>
                </a:rPr>
                <a:t>https://www.centerwatch.com/articles/12314-health-canada-issues-guidance-on-off-label-uses-of-drugs-in-trials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9FDB87-E24B-4E3D-868E-D7C524ECEF35}"/>
                </a:ext>
              </a:extLst>
            </p:cNvPr>
            <p:cNvSpPr/>
            <p:nvPr/>
          </p:nvSpPr>
          <p:spPr>
            <a:xfrm>
              <a:off x="347472" y="2395401"/>
              <a:ext cx="5385816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9"/>
                </a:rPr>
                <a:t>https://www.independent.co.uk/news/health/brexit-drugs-nhs-medicine-boris-johnson-eu-queens-speech-a9253751.html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430154A-3798-4199-8343-05612A1C2781}"/>
                </a:ext>
              </a:extLst>
            </p:cNvPr>
            <p:cNvSpPr/>
            <p:nvPr/>
          </p:nvSpPr>
          <p:spPr>
            <a:xfrm>
              <a:off x="347472" y="3092322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0"/>
                </a:rPr>
                <a:t>https://www.reuters.com/article/us-cma-aspen-pharmacare/south-africas-aspen-to-pay-8-million-pounds-to-nhs-after-uk-probe-idUSKCN1V40K9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92D7C1D-0CB6-407E-9A16-950F8DAD0078}"/>
                </a:ext>
              </a:extLst>
            </p:cNvPr>
            <p:cNvSpPr/>
            <p:nvPr/>
          </p:nvSpPr>
          <p:spPr>
            <a:xfrm>
              <a:off x="347472" y="3789243"/>
              <a:ext cx="5385816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1"/>
                </a:rPr>
                <a:t>https://www.cov.com/media/files/corporate/publications/2019/01/the_new_eu_rules_on_financial_penalties_for_pharma_companies.pdf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B262D49-2889-4597-A089-4E5C188ACE1C}"/>
                </a:ext>
              </a:extLst>
            </p:cNvPr>
            <p:cNvSpPr/>
            <p:nvPr/>
          </p:nvSpPr>
          <p:spPr>
            <a:xfrm>
              <a:off x="347472" y="4486164"/>
              <a:ext cx="5385816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2"/>
                </a:rPr>
                <a:t>https://www.raps.org/news-and-articles/news-articles/2019/10/imdrf-offers-new-guidance-on-cybersecurity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7338673-D849-4832-B427-F552B14CA7B6}"/>
                </a:ext>
              </a:extLst>
            </p:cNvPr>
            <p:cNvSpPr/>
            <p:nvPr/>
          </p:nvSpPr>
          <p:spPr>
            <a:xfrm>
              <a:off x="347472" y="4911566"/>
              <a:ext cx="5385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3"/>
                </a:rPr>
                <a:t>https://www.reuters.com/article/us-brazil-corruption-healthcare-exclusiv/exclusive-fbi-targets-johnson-johnson-siemens-ge-philips-in-brazil-graft-case-sources-idUSKCN1SN0ZZ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A419E5-09AE-CC4A-8F64-CEB9E7B37D7F}"/>
              </a:ext>
            </a:extLst>
          </p:cNvPr>
          <p:cNvGrpSpPr/>
          <p:nvPr/>
        </p:nvGrpSpPr>
        <p:grpSpPr>
          <a:xfrm>
            <a:off x="6172200" y="649224"/>
            <a:ext cx="5911613" cy="1411463"/>
            <a:chOff x="6153770" y="799587"/>
            <a:chExt cx="5911613" cy="141146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CA6FF32-8BA5-488C-A7DB-FB0464DFA337}"/>
                </a:ext>
              </a:extLst>
            </p:cNvPr>
            <p:cNvSpPr/>
            <p:nvPr/>
          </p:nvSpPr>
          <p:spPr>
            <a:xfrm>
              <a:off x="6153770" y="1085408"/>
              <a:ext cx="591161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4"/>
                </a:rPr>
                <a:t>https://abcnews.go.com/Health/fda-approves-1st-ebola-vaccine-us/story?id=67845280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664DE0C-28DA-412E-A704-A24C3F1D251A}"/>
                </a:ext>
              </a:extLst>
            </p:cNvPr>
            <p:cNvSpPr/>
            <p:nvPr/>
          </p:nvSpPr>
          <p:spPr>
            <a:xfrm>
              <a:off x="6153770" y="799587"/>
              <a:ext cx="591161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5"/>
                </a:rPr>
                <a:t>https://www.scientificamerican.com/article/ebola-vaccine-approved-in-europe-in-landmark-moment/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C4C157-7CAF-43D4-8CFE-2EA1B2CE03BD}"/>
                </a:ext>
              </a:extLst>
            </p:cNvPr>
            <p:cNvSpPr/>
            <p:nvPr/>
          </p:nvSpPr>
          <p:spPr>
            <a:xfrm>
              <a:off x="6153770" y="1371229"/>
              <a:ext cx="559373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6"/>
                </a:rPr>
                <a:t>https://www.novartis.com/news/media-releases/avexis-receives-fda-approval-zolgensma-first-and-only-gene-therapy-pediatric-patients-spinal-muscular-atrophy-sma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7286A29-9199-466C-A861-7D35F25D3667}"/>
                </a:ext>
              </a:extLst>
            </p:cNvPr>
            <p:cNvSpPr/>
            <p:nvPr/>
          </p:nvSpPr>
          <p:spPr>
            <a:xfrm>
              <a:off x="6153770" y="1810940"/>
              <a:ext cx="479363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7"/>
                </a:rPr>
                <a:t>https://www.fda.gov/drugs/new-drugs-fda-cders-new-molecular-entities-and-new-therapeutic-biological-products/new-drug-therapy-approvals-2019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9833AF-3F8F-CD44-B6B1-0B92CF857865}"/>
              </a:ext>
            </a:extLst>
          </p:cNvPr>
          <p:cNvGrpSpPr/>
          <p:nvPr/>
        </p:nvGrpSpPr>
        <p:grpSpPr>
          <a:xfrm>
            <a:off x="6172200" y="2850222"/>
            <a:ext cx="5911613" cy="1808680"/>
            <a:chOff x="6199632" y="2850222"/>
            <a:chExt cx="5911613" cy="180868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0497BE-9597-4F9D-94CF-18484D0B3E26}"/>
                </a:ext>
              </a:extLst>
            </p:cNvPr>
            <p:cNvSpPr/>
            <p:nvPr/>
          </p:nvSpPr>
          <p:spPr>
            <a:xfrm>
              <a:off x="6199632" y="2850222"/>
              <a:ext cx="496554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8"/>
                </a:rPr>
                <a:t>https://www.reuters.com/article/allergan-inks-300-mln-deal-to-end-pay-fo/allergan-inks-300-mln-deal-to-end-pay-for-delay-class-action-in-ri-federal-court-idUSL1N29D0I7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4687B78-27C4-4A3C-8639-C1A92E939743}"/>
                </a:ext>
              </a:extLst>
            </p:cNvPr>
            <p:cNvSpPr/>
            <p:nvPr/>
          </p:nvSpPr>
          <p:spPr>
            <a:xfrm>
              <a:off x="6199632" y="3396630"/>
              <a:ext cx="59116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19"/>
                </a:rPr>
                <a:t>https://www.justice.gov/opa/pr/patient-services-inc-agrees-pay-3-million-allegedly-serving-conduit-pharmaceutical-companies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DEBC636-0F9F-48F8-B1F0-E11CB427DF2E}"/>
                </a:ext>
              </a:extLst>
            </p:cNvPr>
            <p:cNvSpPr/>
            <p:nvPr/>
          </p:nvSpPr>
          <p:spPr>
            <a:xfrm>
              <a:off x="6199632" y="3789150"/>
              <a:ext cx="496554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3301BC-31E8-4AE0-988B-111EC034DB90}"/>
                </a:ext>
              </a:extLst>
            </p:cNvPr>
            <p:cNvSpPr/>
            <p:nvPr/>
          </p:nvSpPr>
          <p:spPr>
            <a:xfrm>
              <a:off x="6199632" y="3797128"/>
              <a:ext cx="496554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0"/>
                </a:rPr>
                <a:t>https://www.prnewswire.com/news-releases/teva-pharmaceuticals-agrees-to-pay-54-million-to-settle-shepherd-finkelman-miller--shah-llp-false-claims-act-qui-tam-case-300981936.html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  <a:hlinkClick r:id="rId21"/>
                </a:rPr>
                <a:t>https://oig.hhs.gov/fraud/docs/advisoryopinions/2020/AdvOpn20-02.pdf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74D158D-2E99-9442-B507-0E03835C69D9}"/>
              </a:ext>
            </a:extLst>
          </p:cNvPr>
          <p:cNvSpPr/>
          <p:nvPr/>
        </p:nvSpPr>
        <p:spPr>
          <a:xfrm>
            <a:off x="419100" y="351787"/>
            <a:ext cx="3026664" cy="246888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INTERNATIONAL COMPLIANCE NEWS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68A4F06-06CC-E545-A30C-AEA1B3E4312D}"/>
              </a:ext>
            </a:extLst>
          </p:cNvPr>
          <p:cNvSpPr/>
          <p:nvPr/>
        </p:nvSpPr>
        <p:spPr>
          <a:xfrm>
            <a:off x="6253988" y="351788"/>
            <a:ext cx="3026664" cy="244009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GOOD NEWS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1ADF766-B192-3C40-A788-7700A2C06B5A}"/>
              </a:ext>
            </a:extLst>
          </p:cNvPr>
          <p:cNvSpPr/>
          <p:nvPr/>
        </p:nvSpPr>
        <p:spPr>
          <a:xfrm>
            <a:off x="6253988" y="2552700"/>
            <a:ext cx="3026664" cy="244009"/>
          </a:xfrm>
          <a:prstGeom prst="rect">
            <a:avLst/>
          </a:prstGeom>
          <a:solidFill>
            <a:srgbClr val="6438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JANUARY UPDATES</a:t>
            </a:r>
          </a:p>
        </p:txBody>
      </p:sp>
    </p:spTree>
    <p:extLst>
      <p:ext uri="{BB962C8B-B14F-4D97-AF65-F5344CB8AC3E}">
        <p14:creationId xmlns:p14="http://schemas.microsoft.com/office/powerpoint/2010/main" val="8705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3326751" y="3340729"/>
            <a:ext cx="5538499" cy="1984302"/>
          </a:xfrm>
          <a:prstGeom prst="rect">
            <a:avLst/>
          </a:prstGeom>
        </p:spPr>
        <p:txBody>
          <a:bodyPr vert="horz" lIns="75475" tIns="37737" rIns="75475" bIns="37737" rtlCol="0" anchor="t">
            <a:noAutofit/>
          </a:bodyPr>
          <a:lstStyle/>
          <a:p>
            <a:pPr algn="ctr">
              <a:spcBef>
                <a:spcPts val="1695"/>
              </a:spcBef>
              <a:defRPr/>
            </a:pPr>
            <a:r>
              <a:rPr lang="en-US" sz="2000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information:</a:t>
            </a:r>
          </a:p>
          <a:p>
            <a:pPr algn="ctr">
              <a:spcBef>
                <a:spcPts val="1695"/>
              </a:spcBef>
              <a:defRPr/>
            </a:pPr>
            <a:r>
              <a:rPr lang="en-US" sz="2000" b="1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ContactUs@potomacriverpartners.com</a:t>
            </a:r>
          </a:p>
          <a:p>
            <a:pPr algn="ctr">
              <a:spcBef>
                <a:spcPts val="1695"/>
              </a:spcBef>
              <a:defRPr/>
            </a:pPr>
            <a:r>
              <a:rPr lang="en-US" sz="2000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www.PotomacRiverPartners.com</a:t>
            </a:r>
            <a:endParaRPr lang="en-US" sz="2000" b="1" dirty="0">
              <a:solidFill>
                <a:srgbClr val="002C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75C383-D5FD-7541-A713-AB11E73BB3E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F4ACD7-BFDE-6345-92A9-D4F241F30A08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rgbClr val="022D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9E950D-943A-D742-91A4-8EC0802B66D6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AF69224-9DC0-3744-9F38-FAC53823F632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CFE02B2-1B2E-884D-AEE4-F066D4D5171C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12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C613C25-AD9D-A14E-ABB9-D43EC3E489CE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4CC5C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410A2-36A6-4449-856E-9D05D1669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656" y="1521131"/>
            <a:ext cx="3152688" cy="11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9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3C51EC91-F56F-F141-8D58-4AB8101E1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9CC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83" name="Rectangular Callout 6">
            <a:extLst>
              <a:ext uri="{FF2B5EF4-FFF2-40B4-BE49-F238E27FC236}">
                <a16:creationId xmlns:a16="http://schemas.microsoft.com/office/drawing/2014/main" id="{54102897-7196-0F4C-9989-B21CAD749C4C}"/>
              </a:ext>
            </a:extLst>
          </p:cNvPr>
          <p:cNvSpPr/>
          <p:nvPr/>
        </p:nvSpPr>
        <p:spPr>
          <a:xfrm>
            <a:off x="3841373" y="1789026"/>
            <a:ext cx="3383435" cy="2625140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989404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989404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3035101"/>
              <a:gd name="connsiteX1" fmla="*/ 628652 w 3752852"/>
              <a:gd name="connsiteY1" fmla="*/ 0 h 3035101"/>
              <a:gd name="connsiteX2" fmla="*/ 628652 w 3752852"/>
              <a:gd name="connsiteY2" fmla="*/ 0 h 3035101"/>
              <a:gd name="connsiteX3" fmla="*/ 1565912 w 3752852"/>
              <a:gd name="connsiteY3" fmla="*/ 0 h 3035101"/>
              <a:gd name="connsiteX4" fmla="*/ 3752852 w 3752852"/>
              <a:gd name="connsiteY4" fmla="*/ 0 h 3035101"/>
              <a:gd name="connsiteX5" fmla="*/ 3752852 w 3752852"/>
              <a:gd name="connsiteY5" fmla="*/ 1360170 h 3035101"/>
              <a:gd name="connsiteX6" fmla="*/ 3752852 w 3752852"/>
              <a:gd name="connsiteY6" fmla="*/ 1360170 h 3035101"/>
              <a:gd name="connsiteX7" fmla="*/ 3752852 w 3752852"/>
              <a:gd name="connsiteY7" fmla="*/ 1943100 h 3035101"/>
              <a:gd name="connsiteX8" fmla="*/ 3752852 w 3752852"/>
              <a:gd name="connsiteY8" fmla="*/ 2331720 h 3035101"/>
              <a:gd name="connsiteX9" fmla="*/ 989404 w 3752852"/>
              <a:gd name="connsiteY9" fmla="*/ 2331720 h 3035101"/>
              <a:gd name="connsiteX10" fmla="*/ 0 w 3752852"/>
              <a:gd name="connsiteY10" fmla="*/ 3035101 h 3035101"/>
              <a:gd name="connsiteX11" fmla="*/ 3812 w 3752852"/>
              <a:gd name="connsiteY11" fmla="*/ 2331720 h 3035101"/>
              <a:gd name="connsiteX12" fmla="*/ 3812 w 3752852"/>
              <a:gd name="connsiteY12" fmla="*/ 1943100 h 3035101"/>
              <a:gd name="connsiteX13" fmla="*/ 3812 w 3752852"/>
              <a:gd name="connsiteY13" fmla="*/ 1360170 h 3035101"/>
              <a:gd name="connsiteX14" fmla="*/ 3812 w 3752852"/>
              <a:gd name="connsiteY14" fmla="*/ 1360170 h 3035101"/>
              <a:gd name="connsiteX15" fmla="*/ 3812 w 3752852"/>
              <a:gd name="connsiteY15" fmla="*/ 0 h 3035101"/>
              <a:gd name="connsiteX0" fmla="*/ 3812 w 3752852"/>
              <a:gd name="connsiteY0" fmla="*/ 0 h 3035101"/>
              <a:gd name="connsiteX1" fmla="*/ 628652 w 3752852"/>
              <a:gd name="connsiteY1" fmla="*/ 0 h 3035101"/>
              <a:gd name="connsiteX2" fmla="*/ 628652 w 3752852"/>
              <a:gd name="connsiteY2" fmla="*/ 0 h 3035101"/>
              <a:gd name="connsiteX3" fmla="*/ 1565912 w 3752852"/>
              <a:gd name="connsiteY3" fmla="*/ 0 h 3035101"/>
              <a:gd name="connsiteX4" fmla="*/ 3752852 w 3752852"/>
              <a:gd name="connsiteY4" fmla="*/ 0 h 3035101"/>
              <a:gd name="connsiteX5" fmla="*/ 3752852 w 3752852"/>
              <a:gd name="connsiteY5" fmla="*/ 1360170 h 3035101"/>
              <a:gd name="connsiteX6" fmla="*/ 3752852 w 3752852"/>
              <a:gd name="connsiteY6" fmla="*/ 1360170 h 3035101"/>
              <a:gd name="connsiteX7" fmla="*/ 3752852 w 3752852"/>
              <a:gd name="connsiteY7" fmla="*/ 1943100 h 3035101"/>
              <a:gd name="connsiteX8" fmla="*/ 3752852 w 3752852"/>
              <a:gd name="connsiteY8" fmla="*/ 2331720 h 3035101"/>
              <a:gd name="connsiteX9" fmla="*/ 989404 w 3752852"/>
              <a:gd name="connsiteY9" fmla="*/ 2331720 h 3035101"/>
              <a:gd name="connsiteX10" fmla="*/ 0 w 3752852"/>
              <a:gd name="connsiteY10" fmla="*/ 3035101 h 3035101"/>
              <a:gd name="connsiteX11" fmla="*/ 3812 w 3752852"/>
              <a:gd name="connsiteY11" fmla="*/ 2331720 h 3035101"/>
              <a:gd name="connsiteX12" fmla="*/ 3812 w 3752852"/>
              <a:gd name="connsiteY12" fmla="*/ 1943100 h 3035101"/>
              <a:gd name="connsiteX13" fmla="*/ 3812 w 3752852"/>
              <a:gd name="connsiteY13" fmla="*/ 1360170 h 3035101"/>
              <a:gd name="connsiteX14" fmla="*/ 3812 w 3752852"/>
              <a:gd name="connsiteY14" fmla="*/ 1360170 h 3035101"/>
              <a:gd name="connsiteX15" fmla="*/ 3812 w 3752852"/>
              <a:gd name="connsiteY15" fmla="*/ 0 h 3035101"/>
              <a:gd name="connsiteX0" fmla="*/ 55 w 3749095"/>
              <a:gd name="connsiteY0" fmla="*/ 0 h 2919715"/>
              <a:gd name="connsiteX1" fmla="*/ 624895 w 3749095"/>
              <a:gd name="connsiteY1" fmla="*/ 0 h 2919715"/>
              <a:gd name="connsiteX2" fmla="*/ 624895 w 3749095"/>
              <a:gd name="connsiteY2" fmla="*/ 0 h 2919715"/>
              <a:gd name="connsiteX3" fmla="*/ 1562155 w 3749095"/>
              <a:gd name="connsiteY3" fmla="*/ 0 h 2919715"/>
              <a:gd name="connsiteX4" fmla="*/ 3749095 w 3749095"/>
              <a:gd name="connsiteY4" fmla="*/ 0 h 2919715"/>
              <a:gd name="connsiteX5" fmla="*/ 3749095 w 3749095"/>
              <a:gd name="connsiteY5" fmla="*/ 1360170 h 2919715"/>
              <a:gd name="connsiteX6" fmla="*/ 3749095 w 3749095"/>
              <a:gd name="connsiteY6" fmla="*/ 1360170 h 2919715"/>
              <a:gd name="connsiteX7" fmla="*/ 3749095 w 3749095"/>
              <a:gd name="connsiteY7" fmla="*/ 1943100 h 2919715"/>
              <a:gd name="connsiteX8" fmla="*/ 3749095 w 3749095"/>
              <a:gd name="connsiteY8" fmla="*/ 2331720 h 2919715"/>
              <a:gd name="connsiteX9" fmla="*/ 985647 w 3749095"/>
              <a:gd name="connsiteY9" fmla="*/ 2331720 h 2919715"/>
              <a:gd name="connsiteX10" fmla="*/ 19014 w 3749095"/>
              <a:gd name="connsiteY10" fmla="*/ 2919715 h 2919715"/>
              <a:gd name="connsiteX11" fmla="*/ 55 w 3749095"/>
              <a:gd name="connsiteY11" fmla="*/ 2331720 h 2919715"/>
              <a:gd name="connsiteX12" fmla="*/ 55 w 3749095"/>
              <a:gd name="connsiteY12" fmla="*/ 1943100 h 2919715"/>
              <a:gd name="connsiteX13" fmla="*/ 55 w 3749095"/>
              <a:gd name="connsiteY13" fmla="*/ 1360170 h 2919715"/>
              <a:gd name="connsiteX14" fmla="*/ 55 w 3749095"/>
              <a:gd name="connsiteY14" fmla="*/ 1360170 h 2919715"/>
              <a:gd name="connsiteX15" fmla="*/ 55 w 3749095"/>
              <a:gd name="connsiteY15" fmla="*/ 0 h 2919715"/>
              <a:gd name="connsiteX0" fmla="*/ 15197 w 3764237"/>
              <a:gd name="connsiteY0" fmla="*/ 0 h 2919715"/>
              <a:gd name="connsiteX1" fmla="*/ 640037 w 3764237"/>
              <a:gd name="connsiteY1" fmla="*/ 0 h 2919715"/>
              <a:gd name="connsiteX2" fmla="*/ 640037 w 3764237"/>
              <a:gd name="connsiteY2" fmla="*/ 0 h 2919715"/>
              <a:gd name="connsiteX3" fmla="*/ 1577297 w 3764237"/>
              <a:gd name="connsiteY3" fmla="*/ 0 h 2919715"/>
              <a:gd name="connsiteX4" fmla="*/ 3764237 w 3764237"/>
              <a:gd name="connsiteY4" fmla="*/ 0 h 2919715"/>
              <a:gd name="connsiteX5" fmla="*/ 3764237 w 3764237"/>
              <a:gd name="connsiteY5" fmla="*/ 1360170 h 2919715"/>
              <a:gd name="connsiteX6" fmla="*/ 3764237 w 3764237"/>
              <a:gd name="connsiteY6" fmla="*/ 1360170 h 2919715"/>
              <a:gd name="connsiteX7" fmla="*/ 3764237 w 3764237"/>
              <a:gd name="connsiteY7" fmla="*/ 1943100 h 2919715"/>
              <a:gd name="connsiteX8" fmla="*/ 3764237 w 3764237"/>
              <a:gd name="connsiteY8" fmla="*/ 2331720 h 2919715"/>
              <a:gd name="connsiteX9" fmla="*/ 1000789 w 3764237"/>
              <a:gd name="connsiteY9" fmla="*/ 2331720 h 2919715"/>
              <a:gd name="connsiteX10" fmla="*/ 0 w 3764237"/>
              <a:gd name="connsiteY10" fmla="*/ 2919715 h 2919715"/>
              <a:gd name="connsiteX11" fmla="*/ 15197 w 3764237"/>
              <a:gd name="connsiteY11" fmla="*/ 2331720 h 2919715"/>
              <a:gd name="connsiteX12" fmla="*/ 15197 w 3764237"/>
              <a:gd name="connsiteY12" fmla="*/ 1943100 h 2919715"/>
              <a:gd name="connsiteX13" fmla="*/ 15197 w 3764237"/>
              <a:gd name="connsiteY13" fmla="*/ 1360170 h 2919715"/>
              <a:gd name="connsiteX14" fmla="*/ 15197 w 3764237"/>
              <a:gd name="connsiteY14" fmla="*/ 1360170 h 2919715"/>
              <a:gd name="connsiteX15" fmla="*/ 15197 w 3764237"/>
              <a:gd name="connsiteY15" fmla="*/ 0 h 2919715"/>
              <a:gd name="connsiteX0" fmla="*/ 3812 w 3752852"/>
              <a:gd name="connsiteY0" fmla="*/ 0 h 2919715"/>
              <a:gd name="connsiteX1" fmla="*/ 628652 w 3752852"/>
              <a:gd name="connsiteY1" fmla="*/ 0 h 2919715"/>
              <a:gd name="connsiteX2" fmla="*/ 628652 w 3752852"/>
              <a:gd name="connsiteY2" fmla="*/ 0 h 2919715"/>
              <a:gd name="connsiteX3" fmla="*/ 1565912 w 3752852"/>
              <a:gd name="connsiteY3" fmla="*/ 0 h 2919715"/>
              <a:gd name="connsiteX4" fmla="*/ 3752852 w 3752852"/>
              <a:gd name="connsiteY4" fmla="*/ 0 h 2919715"/>
              <a:gd name="connsiteX5" fmla="*/ 3752852 w 3752852"/>
              <a:gd name="connsiteY5" fmla="*/ 1360170 h 2919715"/>
              <a:gd name="connsiteX6" fmla="*/ 3752852 w 3752852"/>
              <a:gd name="connsiteY6" fmla="*/ 1360170 h 2919715"/>
              <a:gd name="connsiteX7" fmla="*/ 3752852 w 3752852"/>
              <a:gd name="connsiteY7" fmla="*/ 1943100 h 2919715"/>
              <a:gd name="connsiteX8" fmla="*/ 3752852 w 3752852"/>
              <a:gd name="connsiteY8" fmla="*/ 2331720 h 2919715"/>
              <a:gd name="connsiteX9" fmla="*/ 989404 w 3752852"/>
              <a:gd name="connsiteY9" fmla="*/ 2331720 h 2919715"/>
              <a:gd name="connsiteX10" fmla="*/ 0 w 3752852"/>
              <a:gd name="connsiteY10" fmla="*/ 2919715 h 2919715"/>
              <a:gd name="connsiteX11" fmla="*/ 3812 w 3752852"/>
              <a:gd name="connsiteY11" fmla="*/ 2331720 h 2919715"/>
              <a:gd name="connsiteX12" fmla="*/ 3812 w 3752852"/>
              <a:gd name="connsiteY12" fmla="*/ 1943100 h 2919715"/>
              <a:gd name="connsiteX13" fmla="*/ 3812 w 3752852"/>
              <a:gd name="connsiteY13" fmla="*/ 1360170 h 2919715"/>
              <a:gd name="connsiteX14" fmla="*/ 3812 w 3752852"/>
              <a:gd name="connsiteY14" fmla="*/ 1360170 h 2919715"/>
              <a:gd name="connsiteX15" fmla="*/ 3812 w 3752852"/>
              <a:gd name="connsiteY15" fmla="*/ 0 h 2919715"/>
              <a:gd name="connsiteX0" fmla="*/ 3812 w 3752852"/>
              <a:gd name="connsiteY0" fmla="*/ 0 h 2919715"/>
              <a:gd name="connsiteX1" fmla="*/ 628652 w 3752852"/>
              <a:gd name="connsiteY1" fmla="*/ 0 h 2919715"/>
              <a:gd name="connsiteX2" fmla="*/ 628652 w 3752852"/>
              <a:gd name="connsiteY2" fmla="*/ 0 h 2919715"/>
              <a:gd name="connsiteX3" fmla="*/ 1565912 w 3752852"/>
              <a:gd name="connsiteY3" fmla="*/ 0 h 2919715"/>
              <a:gd name="connsiteX4" fmla="*/ 3752852 w 3752852"/>
              <a:gd name="connsiteY4" fmla="*/ 0 h 2919715"/>
              <a:gd name="connsiteX5" fmla="*/ 3752852 w 3752852"/>
              <a:gd name="connsiteY5" fmla="*/ 1360170 h 2919715"/>
              <a:gd name="connsiteX6" fmla="*/ 3752852 w 3752852"/>
              <a:gd name="connsiteY6" fmla="*/ 1360170 h 2919715"/>
              <a:gd name="connsiteX7" fmla="*/ 3752852 w 3752852"/>
              <a:gd name="connsiteY7" fmla="*/ 1943100 h 2919715"/>
              <a:gd name="connsiteX8" fmla="*/ 3752852 w 3752852"/>
              <a:gd name="connsiteY8" fmla="*/ 2331720 h 2919715"/>
              <a:gd name="connsiteX9" fmla="*/ 989404 w 3752852"/>
              <a:gd name="connsiteY9" fmla="*/ 2331720 h 2919715"/>
              <a:gd name="connsiteX10" fmla="*/ 0 w 3752852"/>
              <a:gd name="connsiteY10" fmla="*/ 2919715 h 2919715"/>
              <a:gd name="connsiteX11" fmla="*/ 3812 w 3752852"/>
              <a:gd name="connsiteY11" fmla="*/ 2331720 h 2919715"/>
              <a:gd name="connsiteX12" fmla="*/ 3812 w 3752852"/>
              <a:gd name="connsiteY12" fmla="*/ 1943100 h 2919715"/>
              <a:gd name="connsiteX13" fmla="*/ 3812 w 3752852"/>
              <a:gd name="connsiteY13" fmla="*/ 1360170 h 2919715"/>
              <a:gd name="connsiteX14" fmla="*/ 3812 w 3752852"/>
              <a:gd name="connsiteY14" fmla="*/ 1360170 h 2919715"/>
              <a:gd name="connsiteX15" fmla="*/ 3812 w 3752852"/>
              <a:gd name="connsiteY15" fmla="*/ 0 h 2919715"/>
              <a:gd name="connsiteX0" fmla="*/ 3812 w 3752852"/>
              <a:gd name="connsiteY0" fmla="*/ 0 h 2919715"/>
              <a:gd name="connsiteX1" fmla="*/ 628652 w 3752852"/>
              <a:gd name="connsiteY1" fmla="*/ 0 h 2919715"/>
              <a:gd name="connsiteX2" fmla="*/ 628652 w 3752852"/>
              <a:gd name="connsiteY2" fmla="*/ 0 h 2919715"/>
              <a:gd name="connsiteX3" fmla="*/ 1565912 w 3752852"/>
              <a:gd name="connsiteY3" fmla="*/ 0 h 2919715"/>
              <a:gd name="connsiteX4" fmla="*/ 3752852 w 3752852"/>
              <a:gd name="connsiteY4" fmla="*/ 0 h 2919715"/>
              <a:gd name="connsiteX5" fmla="*/ 3752852 w 3752852"/>
              <a:gd name="connsiteY5" fmla="*/ 1360170 h 2919715"/>
              <a:gd name="connsiteX6" fmla="*/ 3752852 w 3752852"/>
              <a:gd name="connsiteY6" fmla="*/ 1360170 h 2919715"/>
              <a:gd name="connsiteX7" fmla="*/ 3752852 w 3752852"/>
              <a:gd name="connsiteY7" fmla="*/ 1943100 h 2919715"/>
              <a:gd name="connsiteX8" fmla="*/ 3752852 w 3752852"/>
              <a:gd name="connsiteY8" fmla="*/ 2331720 h 2919715"/>
              <a:gd name="connsiteX9" fmla="*/ 989404 w 3752852"/>
              <a:gd name="connsiteY9" fmla="*/ 2331720 h 2919715"/>
              <a:gd name="connsiteX10" fmla="*/ 0 w 3752852"/>
              <a:gd name="connsiteY10" fmla="*/ 2919715 h 2919715"/>
              <a:gd name="connsiteX11" fmla="*/ 3812 w 3752852"/>
              <a:gd name="connsiteY11" fmla="*/ 2331720 h 2919715"/>
              <a:gd name="connsiteX12" fmla="*/ 3812 w 3752852"/>
              <a:gd name="connsiteY12" fmla="*/ 1943100 h 2919715"/>
              <a:gd name="connsiteX13" fmla="*/ 3812 w 3752852"/>
              <a:gd name="connsiteY13" fmla="*/ 1360170 h 2919715"/>
              <a:gd name="connsiteX14" fmla="*/ 3812 w 3752852"/>
              <a:gd name="connsiteY14" fmla="*/ 1360170 h 2919715"/>
              <a:gd name="connsiteX15" fmla="*/ 3812 w 3752852"/>
              <a:gd name="connsiteY15" fmla="*/ 0 h 2919715"/>
              <a:gd name="connsiteX0" fmla="*/ 3812 w 3752852"/>
              <a:gd name="connsiteY0" fmla="*/ 0 h 2944675"/>
              <a:gd name="connsiteX1" fmla="*/ 628652 w 3752852"/>
              <a:gd name="connsiteY1" fmla="*/ 0 h 2944675"/>
              <a:gd name="connsiteX2" fmla="*/ 628652 w 3752852"/>
              <a:gd name="connsiteY2" fmla="*/ 0 h 2944675"/>
              <a:gd name="connsiteX3" fmla="*/ 1565912 w 3752852"/>
              <a:gd name="connsiteY3" fmla="*/ 0 h 2944675"/>
              <a:gd name="connsiteX4" fmla="*/ 3752852 w 3752852"/>
              <a:gd name="connsiteY4" fmla="*/ 0 h 2944675"/>
              <a:gd name="connsiteX5" fmla="*/ 3752852 w 3752852"/>
              <a:gd name="connsiteY5" fmla="*/ 1360170 h 2944675"/>
              <a:gd name="connsiteX6" fmla="*/ 3752852 w 3752852"/>
              <a:gd name="connsiteY6" fmla="*/ 1360170 h 2944675"/>
              <a:gd name="connsiteX7" fmla="*/ 3752852 w 3752852"/>
              <a:gd name="connsiteY7" fmla="*/ 1943100 h 2944675"/>
              <a:gd name="connsiteX8" fmla="*/ 3752852 w 3752852"/>
              <a:gd name="connsiteY8" fmla="*/ 2331720 h 2944675"/>
              <a:gd name="connsiteX9" fmla="*/ 989404 w 3752852"/>
              <a:gd name="connsiteY9" fmla="*/ 2331720 h 2944675"/>
              <a:gd name="connsiteX10" fmla="*/ 0 w 3752852"/>
              <a:gd name="connsiteY10" fmla="*/ 2944675 h 2944675"/>
              <a:gd name="connsiteX11" fmla="*/ 3812 w 3752852"/>
              <a:gd name="connsiteY11" fmla="*/ 2331720 h 2944675"/>
              <a:gd name="connsiteX12" fmla="*/ 3812 w 3752852"/>
              <a:gd name="connsiteY12" fmla="*/ 1943100 h 2944675"/>
              <a:gd name="connsiteX13" fmla="*/ 3812 w 3752852"/>
              <a:gd name="connsiteY13" fmla="*/ 1360170 h 2944675"/>
              <a:gd name="connsiteX14" fmla="*/ 3812 w 3752852"/>
              <a:gd name="connsiteY14" fmla="*/ 1360170 h 2944675"/>
              <a:gd name="connsiteX15" fmla="*/ 3812 w 3752852"/>
              <a:gd name="connsiteY15" fmla="*/ 0 h 2944675"/>
              <a:gd name="connsiteX0" fmla="*/ 405 w 3749445"/>
              <a:gd name="connsiteY0" fmla="*/ 0 h 2948241"/>
              <a:gd name="connsiteX1" fmla="*/ 625245 w 3749445"/>
              <a:gd name="connsiteY1" fmla="*/ 0 h 2948241"/>
              <a:gd name="connsiteX2" fmla="*/ 625245 w 3749445"/>
              <a:gd name="connsiteY2" fmla="*/ 0 h 2948241"/>
              <a:gd name="connsiteX3" fmla="*/ 1562505 w 3749445"/>
              <a:gd name="connsiteY3" fmla="*/ 0 h 2948241"/>
              <a:gd name="connsiteX4" fmla="*/ 3749445 w 3749445"/>
              <a:gd name="connsiteY4" fmla="*/ 0 h 2948241"/>
              <a:gd name="connsiteX5" fmla="*/ 3749445 w 3749445"/>
              <a:gd name="connsiteY5" fmla="*/ 1360170 h 2948241"/>
              <a:gd name="connsiteX6" fmla="*/ 3749445 w 3749445"/>
              <a:gd name="connsiteY6" fmla="*/ 1360170 h 2948241"/>
              <a:gd name="connsiteX7" fmla="*/ 3749445 w 3749445"/>
              <a:gd name="connsiteY7" fmla="*/ 1943100 h 2948241"/>
              <a:gd name="connsiteX8" fmla="*/ 3749445 w 3749445"/>
              <a:gd name="connsiteY8" fmla="*/ 2331720 h 2948241"/>
              <a:gd name="connsiteX9" fmla="*/ 985997 w 3749445"/>
              <a:gd name="connsiteY9" fmla="*/ 2331720 h 2948241"/>
              <a:gd name="connsiteX10" fmla="*/ 111 w 3749445"/>
              <a:gd name="connsiteY10" fmla="*/ 2948241 h 2948241"/>
              <a:gd name="connsiteX11" fmla="*/ 405 w 3749445"/>
              <a:gd name="connsiteY11" fmla="*/ 2331720 h 2948241"/>
              <a:gd name="connsiteX12" fmla="*/ 405 w 3749445"/>
              <a:gd name="connsiteY12" fmla="*/ 1943100 h 2948241"/>
              <a:gd name="connsiteX13" fmla="*/ 405 w 3749445"/>
              <a:gd name="connsiteY13" fmla="*/ 1360170 h 2948241"/>
              <a:gd name="connsiteX14" fmla="*/ 405 w 3749445"/>
              <a:gd name="connsiteY14" fmla="*/ 1360170 h 2948241"/>
              <a:gd name="connsiteX15" fmla="*/ 405 w 3749445"/>
              <a:gd name="connsiteY15" fmla="*/ 0 h 2948241"/>
              <a:gd name="connsiteX0" fmla="*/ 405 w 3749445"/>
              <a:gd name="connsiteY0" fmla="*/ 0 h 2948241"/>
              <a:gd name="connsiteX1" fmla="*/ 625245 w 3749445"/>
              <a:gd name="connsiteY1" fmla="*/ 0 h 2948241"/>
              <a:gd name="connsiteX2" fmla="*/ 625245 w 3749445"/>
              <a:gd name="connsiteY2" fmla="*/ 0 h 2948241"/>
              <a:gd name="connsiteX3" fmla="*/ 1562505 w 3749445"/>
              <a:gd name="connsiteY3" fmla="*/ 0 h 2948241"/>
              <a:gd name="connsiteX4" fmla="*/ 3749445 w 3749445"/>
              <a:gd name="connsiteY4" fmla="*/ 0 h 2948241"/>
              <a:gd name="connsiteX5" fmla="*/ 3749445 w 3749445"/>
              <a:gd name="connsiteY5" fmla="*/ 1360170 h 2948241"/>
              <a:gd name="connsiteX6" fmla="*/ 3749445 w 3749445"/>
              <a:gd name="connsiteY6" fmla="*/ 1360170 h 2948241"/>
              <a:gd name="connsiteX7" fmla="*/ 3749445 w 3749445"/>
              <a:gd name="connsiteY7" fmla="*/ 1943100 h 2948241"/>
              <a:gd name="connsiteX8" fmla="*/ 3749445 w 3749445"/>
              <a:gd name="connsiteY8" fmla="*/ 2331720 h 2948241"/>
              <a:gd name="connsiteX9" fmla="*/ 820053 w 3749445"/>
              <a:gd name="connsiteY9" fmla="*/ 2335298 h 2948241"/>
              <a:gd name="connsiteX10" fmla="*/ 111 w 3749445"/>
              <a:gd name="connsiteY10" fmla="*/ 2948241 h 2948241"/>
              <a:gd name="connsiteX11" fmla="*/ 405 w 3749445"/>
              <a:gd name="connsiteY11" fmla="*/ 2331720 h 2948241"/>
              <a:gd name="connsiteX12" fmla="*/ 405 w 3749445"/>
              <a:gd name="connsiteY12" fmla="*/ 1943100 h 2948241"/>
              <a:gd name="connsiteX13" fmla="*/ 405 w 3749445"/>
              <a:gd name="connsiteY13" fmla="*/ 1360170 h 2948241"/>
              <a:gd name="connsiteX14" fmla="*/ 405 w 3749445"/>
              <a:gd name="connsiteY14" fmla="*/ 1360170 h 2948241"/>
              <a:gd name="connsiteX15" fmla="*/ 405 w 3749445"/>
              <a:gd name="connsiteY15" fmla="*/ 0 h 2948241"/>
              <a:gd name="connsiteX0" fmla="*/ 405 w 3749445"/>
              <a:gd name="connsiteY0" fmla="*/ 0 h 2948241"/>
              <a:gd name="connsiteX1" fmla="*/ 625245 w 3749445"/>
              <a:gd name="connsiteY1" fmla="*/ 0 h 2948241"/>
              <a:gd name="connsiteX2" fmla="*/ 625245 w 3749445"/>
              <a:gd name="connsiteY2" fmla="*/ 0 h 2948241"/>
              <a:gd name="connsiteX3" fmla="*/ 1562505 w 3749445"/>
              <a:gd name="connsiteY3" fmla="*/ 0 h 2948241"/>
              <a:gd name="connsiteX4" fmla="*/ 3749445 w 3749445"/>
              <a:gd name="connsiteY4" fmla="*/ 0 h 2948241"/>
              <a:gd name="connsiteX5" fmla="*/ 3749445 w 3749445"/>
              <a:gd name="connsiteY5" fmla="*/ 1360170 h 2948241"/>
              <a:gd name="connsiteX6" fmla="*/ 3749445 w 3749445"/>
              <a:gd name="connsiteY6" fmla="*/ 1360170 h 2948241"/>
              <a:gd name="connsiteX7" fmla="*/ 3749445 w 3749445"/>
              <a:gd name="connsiteY7" fmla="*/ 1943100 h 2948241"/>
              <a:gd name="connsiteX8" fmla="*/ 3749445 w 3749445"/>
              <a:gd name="connsiteY8" fmla="*/ 2331720 h 2948241"/>
              <a:gd name="connsiteX9" fmla="*/ 820053 w 3749445"/>
              <a:gd name="connsiteY9" fmla="*/ 2335298 h 2948241"/>
              <a:gd name="connsiteX10" fmla="*/ 111 w 3749445"/>
              <a:gd name="connsiteY10" fmla="*/ 2948241 h 2948241"/>
              <a:gd name="connsiteX11" fmla="*/ 405 w 3749445"/>
              <a:gd name="connsiteY11" fmla="*/ 2331720 h 2948241"/>
              <a:gd name="connsiteX12" fmla="*/ 405 w 3749445"/>
              <a:gd name="connsiteY12" fmla="*/ 1943100 h 2948241"/>
              <a:gd name="connsiteX13" fmla="*/ 405 w 3749445"/>
              <a:gd name="connsiteY13" fmla="*/ 1360170 h 2948241"/>
              <a:gd name="connsiteX14" fmla="*/ 405 w 3749445"/>
              <a:gd name="connsiteY14" fmla="*/ 1360170 h 2948241"/>
              <a:gd name="connsiteX15" fmla="*/ 405 w 3749445"/>
              <a:gd name="connsiteY15" fmla="*/ 0 h 2948241"/>
              <a:gd name="connsiteX0" fmla="*/ 405 w 3749445"/>
              <a:gd name="connsiteY0" fmla="*/ 0 h 2948241"/>
              <a:gd name="connsiteX1" fmla="*/ 625245 w 3749445"/>
              <a:gd name="connsiteY1" fmla="*/ 0 h 2948241"/>
              <a:gd name="connsiteX2" fmla="*/ 625245 w 3749445"/>
              <a:gd name="connsiteY2" fmla="*/ 0 h 2948241"/>
              <a:gd name="connsiteX3" fmla="*/ 1562505 w 3749445"/>
              <a:gd name="connsiteY3" fmla="*/ 0 h 2948241"/>
              <a:gd name="connsiteX4" fmla="*/ 3749445 w 3749445"/>
              <a:gd name="connsiteY4" fmla="*/ 0 h 2948241"/>
              <a:gd name="connsiteX5" fmla="*/ 3749445 w 3749445"/>
              <a:gd name="connsiteY5" fmla="*/ 1360170 h 2948241"/>
              <a:gd name="connsiteX6" fmla="*/ 3749445 w 3749445"/>
              <a:gd name="connsiteY6" fmla="*/ 1360170 h 2948241"/>
              <a:gd name="connsiteX7" fmla="*/ 3749445 w 3749445"/>
              <a:gd name="connsiteY7" fmla="*/ 1943100 h 2948241"/>
              <a:gd name="connsiteX8" fmla="*/ 3749445 w 3749445"/>
              <a:gd name="connsiteY8" fmla="*/ 2331720 h 2948241"/>
              <a:gd name="connsiteX9" fmla="*/ 820053 w 3749445"/>
              <a:gd name="connsiteY9" fmla="*/ 2335298 h 2948241"/>
              <a:gd name="connsiteX10" fmla="*/ 111 w 3749445"/>
              <a:gd name="connsiteY10" fmla="*/ 2948241 h 2948241"/>
              <a:gd name="connsiteX11" fmla="*/ 405 w 3749445"/>
              <a:gd name="connsiteY11" fmla="*/ 2331720 h 2948241"/>
              <a:gd name="connsiteX12" fmla="*/ 405 w 3749445"/>
              <a:gd name="connsiteY12" fmla="*/ 1943100 h 2948241"/>
              <a:gd name="connsiteX13" fmla="*/ 405 w 3749445"/>
              <a:gd name="connsiteY13" fmla="*/ 1360170 h 2948241"/>
              <a:gd name="connsiteX14" fmla="*/ 405 w 3749445"/>
              <a:gd name="connsiteY14" fmla="*/ 1360170 h 2948241"/>
              <a:gd name="connsiteX15" fmla="*/ 405 w 3749445"/>
              <a:gd name="connsiteY15" fmla="*/ 0 h 294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49445" h="2948241">
                <a:moveTo>
                  <a:pt x="405" y="0"/>
                </a:moveTo>
                <a:lnTo>
                  <a:pt x="625245" y="0"/>
                </a:lnTo>
                <a:lnTo>
                  <a:pt x="625245" y="0"/>
                </a:lnTo>
                <a:lnTo>
                  <a:pt x="1562505" y="0"/>
                </a:lnTo>
                <a:lnTo>
                  <a:pt x="3749445" y="0"/>
                </a:lnTo>
                <a:lnTo>
                  <a:pt x="3749445" y="1360170"/>
                </a:lnTo>
                <a:lnTo>
                  <a:pt x="3749445" y="1360170"/>
                </a:lnTo>
                <a:lnTo>
                  <a:pt x="3749445" y="1943100"/>
                </a:lnTo>
                <a:lnTo>
                  <a:pt x="3749445" y="2331720"/>
                </a:lnTo>
                <a:lnTo>
                  <a:pt x="820053" y="2335298"/>
                </a:lnTo>
                <a:cubicBezTo>
                  <a:pt x="553447" y="2545610"/>
                  <a:pt x="112386" y="2868810"/>
                  <a:pt x="111" y="2948241"/>
                </a:cubicBezTo>
                <a:cubicBezTo>
                  <a:pt x="1382" y="2886059"/>
                  <a:pt x="-866" y="2550796"/>
                  <a:pt x="405" y="2331720"/>
                </a:cubicBezTo>
                <a:lnTo>
                  <a:pt x="405" y="1943100"/>
                </a:lnTo>
                <a:lnTo>
                  <a:pt x="405" y="1360170"/>
                </a:lnTo>
                <a:lnTo>
                  <a:pt x="405" y="1360170"/>
                </a:lnTo>
                <a:lnTo>
                  <a:pt x="405" y="0"/>
                </a:lnTo>
                <a:close/>
              </a:path>
            </a:pathLst>
          </a:custGeom>
          <a:solidFill>
            <a:srgbClr val="003B73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ADA53C6-96A9-7242-BFF7-2BF8E86B6913}"/>
              </a:ext>
            </a:extLst>
          </p:cNvPr>
          <p:cNvSpPr txBox="1"/>
          <p:nvPr/>
        </p:nvSpPr>
        <p:spPr>
          <a:xfrm flipH="1">
            <a:off x="4036563" y="1973239"/>
            <a:ext cx="3256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Alexion: </a:t>
            </a:r>
          </a:p>
          <a:p>
            <a:pPr lvl="0"/>
            <a:r>
              <a:rPr lang="en-US" sz="2800" b="1" dirty="0">
                <a:solidFill>
                  <a:srgbClr val="FFC8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 million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5969C32-CC2C-6B40-A8B3-09163D594A08}"/>
              </a:ext>
            </a:extLst>
          </p:cNvPr>
          <p:cNvGrpSpPr/>
          <p:nvPr/>
        </p:nvGrpSpPr>
        <p:grpSpPr>
          <a:xfrm>
            <a:off x="-1" y="5550830"/>
            <a:ext cx="12201143" cy="1307171"/>
            <a:chOff x="-1" y="5550830"/>
            <a:chExt cx="12201143" cy="1307171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B0080BB-F805-2249-8874-FABF54FAC8E5}"/>
                </a:ext>
              </a:extLst>
            </p:cNvPr>
            <p:cNvSpPr/>
            <p:nvPr/>
          </p:nvSpPr>
          <p:spPr>
            <a:xfrm rot="5400000">
              <a:off x="5463534" y="120392"/>
              <a:ext cx="1274074" cy="1220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6123F15-6764-6643-A1C5-FF9AAD5B1F28}"/>
                </a:ext>
              </a:extLst>
            </p:cNvPr>
            <p:cNvSpPr/>
            <p:nvPr/>
          </p:nvSpPr>
          <p:spPr>
            <a:xfrm>
              <a:off x="0" y="5550830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873DC8"/>
                </a:gs>
                <a:gs pos="86000">
                  <a:srgbClr val="06C4D9"/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B071DE55-64AD-E440-887C-61CBCB7F65E8}"/>
              </a:ext>
            </a:extLst>
          </p:cNvPr>
          <p:cNvCxnSpPr>
            <a:cxnSpLocks/>
          </p:cNvCxnSpPr>
          <p:nvPr/>
        </p:nvCxnSpPr>
        <p:spPr>
          <a:xfrm flipV="1">
            <a:off x="-387275" y="2299063"/>
            <a:ext cx="11974029" cy="1240203"/>
          </a:xfrm>
          <a:prstGeom prst="bentConnector3">
            <a:avLst>
              <a:gd name="adj1" fmla="val 59074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70AF032-B350-5F47-9591-A315D991DB69}"/>
              </a:ext>
            </a:extLst>
          </p:cNvPr>
          <p:cNvSpPr txBox="1"/>
          <p:nvPr/>
        </p:nvSpPr>
        <p:spPr>
          <a:xfrm>
            <a:off x="4948261" y="235655"/>
            <a:ext cx="2295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A4BD87-0F2A-1849-BB34-EAD272F52D55}"/>
              </a:ext>
            </a:extLst>
          </p:cNvPr>
          <p:cNvSpPr txBox="1"/>
          <p:nvPr/>
        </p:nvSpPr>
        <p:spPr>
          <a:xfrm>
            <a:off x="3140939" y="555255"/>
            <a:ext cx="591012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Co-Pay Allegations</a:t>
            </a:r>
          </a:p>
          <a:p>
            <a:pPr algn="ctr">
              <a:spcBef>
                <a:spcPts val="300"/>
              </a:spcBef>
            </a:pPr>
            <a:r>
              <a:rPr lang="en-US" sz="2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DONORS</a:t>
            </a:r>
            <a:endParaRPr lang="en-US" sz="2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4E9441-B088-C442-93D7-9A9F1E1E3F58}"/>
              </a:ext>
            </a:extLst>
          </p:cNvPr>
          <p:cNvCxnSpPr>
            <a:cxnSpLocks/>
          </p:cNvCxnSpPr>
          <p:nvPr/>
        </p:nvCxnSpPr>
        <p:spPr>
          <a:xfrm>
            <a:off x="5885448" y="505326"/>
            <a:ext cx="4211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A0F3C13-5159-2F43-8371-3840F7AB0A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43" y="5744520"/>
            <a:ext cx="1485048" cy="8557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4558F2-D610-C64E-B3A1-E0F44C912B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81" y="5680100"/>
            <a:ext cx="1071011" cy="1071011"/>
          </a:xfrm>
          <a:prstGeom prst="rect">
            <a:avLst/>
          </a:prstGeom>
        </p:spPr>
      </p:pic>
      <p:pic>
        <p:nvPicPr>
          <p:cNvPr id="20" name="Picture 6" descr="Image result for alexion pharmaceuticals logo">
            <a:extLst>
              <a:ext uri="{FF2B5EF4-FFF2-40B4-BE49-F238E27FC236}">
                <a16:creationId xmlns:a16="http://schemas.microsoft.com/office/drawing/2014/main" id="{DDB7D326-EEC2-FD49-A7F3-282E21613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0166" y="6075947"/>
            <a:ext cx="1447490" cy="3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623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">
        <p159:morph option="byObject"/>
      </p:transition>
    </mc:Choice>
    <mc:Fallback xmlns="">
      <p:transition spd="slow" advClick="0" advTm="125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7" ma:contentTypeDescription="Create a new document." ma:contentTypeScope="" ma:versionID="58de65fb7ed7e9888a6a5323ad74d8ca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baa4f10c3634e441fecccaeafb057d46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_Flow_SignoffStatus xmlns="f63e9d6d-2e2c-4434-a83c-3c9425370606" xsi:nil="true"/>
  </documentManagement>
</p:properties>
</file>

<file path=customXml/itemProps1.xml><?xml version="1.0" encoding="utf-8"?>
<ds:datastoreItem xmlns:ds="http://schemas.openxmlformats.org/officeDocument/2006/customXml" ds:itemID="{87C35B1F-6126-46E9-A7D5-B58E8D2A74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0059e-883b-4126-8623-1d6ffd49f1f2"/>
    <ds:schemaRef ds:uri="http://schemas.microsoft.com/sharepoint/v4"/>
    <ds:schemaRef ds:uri="f63e9d6d-2e2c-4434-a83c-3c9425370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CF8FBE-69BE-416A-B049-A7409B3DD3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145F4-6779-4609-AB30-A9A4B9DFA732}">
  <ds:schemaRefs>
    <ds:schemaRef ds:uri="http://purl.org/dc/terms/"/>
    <ds:schemaRef ds:uri="http://schemas.microsoft.com/office/infopath/2007/PartnerControls"/>
    <ds:schemaRef ds:uri="http://schemas.microsoft.com/sharepoint/v4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f63e9d6d-2e2c-4434-a83c-3c9425370606"/>
    <ds:schemaRef ds:uri="4870059e-883b-4126-8623-1d6ffd49f1f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48835</TotalTime>
  <Words>3556</Words>
  <Application>Microsoft Office PowerPoint</Application>
  <PresentationFormat>Widescreen</PresentationFormat>
  <Paragraphs>591</Paragraphs>
  <Slides>82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Arial</vt:lpstr>
      <vt:lpstr>Arial Black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US FEDERAL SETTLEMENTS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CIVIL LITIGATION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OPIOIDS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 STATE LAWS</vt:lpstr>
      <vt:lpstr>PowerPoint Presentation</vt:lpstr>
      <vt:lpstr>STATE SETTLEMENTS</vt:lpstr>
      <vt:lpstr>PowerPoint Presentation</vt:lpstr>
      <vt:lpstr>PowerPoint Presentation</vt:lpstr>
      <vt:lpstr>PowerPoint Presentation</vt:lpstr>
      <vt:lpstr>DRUG PRICING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COMPLIANCE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Swartz</dc:creator>
  <cp:lastModifiedBy>Amelia Winthrop</cp:lastModifiedBy>
  <cp:revision>1327</cp:revision>
  <cp:lastPrinted>2019-01-29T15:27:51Z</cp:lastPrinted>
  <dcterms:created xsi:type="dcterms:W3CDTF">2018-12-05T04:05:42Z</dcterms:created>
  <dcterms:modified xsi:type="dcterms:W3CDTF">2020-02-04T15:46:26Z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</Properties>
</file>