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52"/>
  </p:notesMasterIdLst>
  <p:sldIdLst>
    <p:sldId id="451" r:id="rId5"/>
    <p:sldId id="256" r:id="rId6"/>
    <p:sldId id="484" r:id="rId7"/>
    <p:sldId id="485" r:id="rId8"/>
    <p:sldId id="486" r:id="rId9"/>
    <p:sldId id="492" r:id="rId10"/>
    <p:sldId id="487" r:id="rId11"/>
    <p:sldId id="356" r:id="rId12"/>
    <p:sldId id="359" r:id="rId13"/>
    <p:sldId id="363" r:id="rId14"/>
    <p:sldId id="452" r:id="rId15"/>
    <p:sldId id="453" r:id="rId16"/>
    <p:sldId id="458" r:id="rId17"/>
    <p:sldId id="459" r:id="rId18"/>
    <p:sldId id="460" r:id="rId19"/>
    <p:sldId id="464" r:id="rId20"/>
    <p:sldId id="465" r:id="rId21"/>
    <p:sldId id="467" r:id="rId22"/>
    <p:sldId id="377" r:id="rId23"/>
    <p:sldId id="496" r:id="rId24"/>
    <p:sldId id="375" r:id="rId25"/>
    <p:sldId id="500" r:id="rId26"/>
    <p:sldId id="495" r:id="rId27"/>
    <p:sldId id="494" r:id="rId28"/>
    <p:sldId id="493" r:id="rId29"/>
    <p:sldId id="413" r:id="rId30"/>
    <p:sldId id="501" r:id="rId31"/>
    <p:sldId id="461" r:id="rId32"/>
    <p:sldId id="488" r:id="rId33"/>
    <p:sldId id="433" r:id="rId34"/>
    <p:sldId id="504" r:id="rId35"/>
    <p:sldId id="489" r:id="rId36"/>
    <p:sldId id="477" r:id="rId37"/>
    <p:sldId id="491" r:id="rId38"/>
    <p:sldId id="392" r:id="rId39"/>
    <p:sldId id="466" r:id="rId40"/>
    <p:sldId id="439" r:id="rId41"/>
    <p:sldId id="502" r:id="rId42"/>
    <p:sldId id="471" r:id="rId43"/>
    <p:sldId id="503" r:id="rId44"/>
    <p:sldId id="505" r:id="rId45"/>
    <p:sldId id="441" r:id="rId46"/>
    <p:sldId id="480" r:id="rId47"/>
    <p:sldId id="481" r:id="rId48"/>
    <p:sldId id="482" r:id="rId49"/>
    <p:sldId id="483" r:id="rId50"/>
    <p:sldId id="506" r:id="rId51"/>
  </p:sldIdLst>
  <p:sldSz cx="9144000" cy="6858000" type="screen4x3"/>
  <p:notesSz cx="6858000" cy="9144000"/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zSvb7ME0BkE6uRqg0fDmpQ==" hashData="EirS6Emy7a8dFbn0P9CmANx0s00="/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AFB4"/>
    <a:srgbClr val="002C5F"/>
    <a:srgbClr val="9DD1D8"/>
    <a:srgbClr val="F9AE82"/>
    <a:srgbClr val="CF430C"/>
    <a:srgbClr val="CF360C"/>
    <a:srgbClr val="C1E085"/>
    <a:srgbClr val="FF7D15"/>
    <a:srgbClr val="93BD3A"/>
    <a:srgbClr val="A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60" autoAdjust="0"/>
    <p:restoredTop sz="94746" autoAdjust="0"/>
  </p:normalViewPr>
  <p:slideViewPr>
    <p:cSldViewPr>
      <p:cViewPr>
        <p:scale>
          <a:sx n="50" d="100"/>
          <a:sy n="50" d="100"/>
        </p:scale>
        <p:origin x="-1584" y="-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156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gs" Target="tags/tag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307E3-2A98-EA4E-8494-C46993F1350C}" type="datetimeFigureOut">
              <a:rPr lang="en-US" smtClean="0"/>
              <a:pPr/>
              <a:t>1/28/2014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AEDD7-ECDE-F844-A1C4-75CE96E622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15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AEDD7-ECDE-F844-A1C4-75CE96E622C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392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C9302-B6E3-4420-9A01-9C1E697240FA}" type="slidenum">
              <a:rPr lang="en-US" smtClean="0">
                <a:solidFill>
                  <a:prstClr val="black"/>
                </a:solidFill>
                <a:latin typeface="Arial" charset="0"/>
                <a:cs typeface="Arial" charset="0"/>
              </a:rPr>
              <a:pPr/>
              <a:t>46</a:t>
            </a:fld>
            <a:endParaRPr lang="en-US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AEDD7-ECDE-F844-A1C4-75CE96E622C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515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AEDD7-ECDE-F844-A1C4-75CE96E622C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677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AEDD7-ECDE-F844-A1C4-75CE96E622C5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677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AEDD7-ECDE-F844-A1C4-75CE96E622C5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677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AEDD7-ECDE-F844-A1C4-75CE96E622C5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C9302-B6E3-4420-9A01-9C1E697240FA}" type="slidenum">
              <a:rPr lang="en-US" smtClean="0">
                <a:solidFill>
                  <a:prstClr val="black"/>
                </a:solidFill>
                <a:latin typeface="Arial" charset="0"/>
                <a:cs typeface="Arial" charset="0"/>
              </a:rPr>
              <a:pPr/>
              <a:t>43</a:t>
            </a:fld>
            <a:endParaRPr lang="en-US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C9302-B6E3-4420-9A01-9C1E697240FA}" type="slidenum">
              <a:rPr lang="en-US" smtClean="0">
                <a:solidFill>
                  <a:prstClr val="black"/>
                </a:solidFill>
                <a:latin typeface="Arial" charset="0"/>
                <a:cs typeface="Arial" charset="0"/>
              </a:rPr>
              <a:pPr/>
              <a:t>44</a:t>
            </a:fld>
            <a:endParaRPr lang="en-US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C9302-B6E3-4420-9A01-9C1E697240FA}" type="slidenum">
              <a:rPr lang="en-US" smtClean="0">
                <a:solidFill>
                  <a:prstClr val="black"/>
                </a:solidFill>
                <a:latin typeface="Arial" charset="0"/>
                <a:cs typeface="Arial" charset="0"/>
              </a:rPr>
              <a:pPr/>
              <a:t>45</a:t>
            </a:fld>
            <a:endParaRPr lang="en-US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banner.jpg"/>
          <p:cNvPicPr>
            <a:picLocks noChangeAspect="1"/>
          </p:cNvPicPr>
          <p:nvPr userDrawn="1"/>
        </p:nvPicPr>
        <p:blipFill>
          <a:blip r:embed="rId13"/>
          <a:srcRect b="61002"/>
          <a:stretch>
            <a:fillRect/>
          </a:stretch>
        </p:blipFill>
        <p:spPr>
          <a:xfrm>
            <a:off x="-9144" y="6720840"/>
            <a:ext cx="9162288" cy="152400"/>
          </a:xfrm>
          <a:prstGeom prst="rect">
            <a:avLst/>
          </a:prstGeom>
        </p:spPr>
      </p:pic>
      <p:pic>
        <p:nvPicPr>
          <p:cNvPr id="10" name="Picture 9" descr="banner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9144" y="-9144"/>
            <a:ext cx="9162288" cy="3907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rgbClr val="CF430C"/>
          </a:solidFill>
          <a:latin typeface="+mj-lt"/>
          <a:ea typeface="+mj-ea"/>
          <a:cs typeface="+mj-cs"/>
        </a:defRPr>
      </a:lvl1pPr>
    </p:titleStyle>
    <p:bodyStyle>
      <a:lvl1pPr marL="169863" indent="-169863" algn="l" defTabSz="914400" rtl="0" eaLnBrk="1" latinLnBrk="0" hangingPunct="1">
        <a:lnSpc>
          <a:spcPts val="3260"/>
        </a:lnSpc>
        <a:spcBef>
          <a:spcPts val="1272"/>
        </a:spcBef>
        <a:buSzPct val="90000"/>
        <a:buFont typeface="Arial" pitchFamily="34" charset="0"/>
        <a:buChar char="•"/>
        <a:defRPr sz="2600" kern="1200">
          <a:solidFill>
            <a:srgbClr val="002C5F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3260"/>
        </a:lnSpc>
        <a:spcBef>
          <a:spcPts val="1272"/>
        </a:spcBef>
        <a:buSzPct val="90000"/>
        <a:buFont typeface="Arial" pitchFamily="34" charset="0"/>
        <a:buChar char="–"/>
        <a:defRPr sz="2800" kern="1200">
          <a:solidFill>
            <a:srgbClr val="002C5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3260"/>
        </a:lnSpc>
        <a:spcBef>
          <a:spcPts val="1272"/>
        </a:spcBef>
        <a:buSzPct val="90000"/>
        <a:buFont typeface="Arial" pitchFamily="34" charset="0"/>
        <a:buChar char="•"/>
        <a:defRPr sz="2400" kern="1200">
          <a:solidFill>
            <a:srgbClr val="002C5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3260"/>
        </a:lnSpc>
        <a:spcBef>
          <a:spcPts val="1272"/>
        </a:spcBef>
        <a:buSzPct val="90000"/>
        <a:buFont typeface="Arial" pitchFamily="34" charset="0"/>
        <a:buChar char="–"/>
        <a:defRPr sz="2000" kern="1200">
          <a:solidFill>
            <a:srgbClr val="002C5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3260"/>
        </a:lnSpc>
        <a:spcBef>
          <a:spcPts val="1272"/>
        </a:spcBef>
        <a:buSzPct val="90000"/>
        <a:buFont typeface="Arial" pitchFamily="34" charset="0"/>
        <a:buChar char="»"/>
        <a:defRPr sz="2000" kern="1200">
          <a:solidFill>
            <a:srgbClr val="002C5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24.jpeg"/><Relationship Id="rId12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jpeg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9" Type="http://schemas.openxmlformats.org/officeDocument/2006/relationships/image" Target="../media/image67.png"/><Relationship Id="rId21" Type="http://schemas.openxmlformats.org/officeDocument/2006/relationships/image" Target="../media/image49.png"/><Relationship Id="rId34" Type="http://schemas.openxmlformats.org/officeDocument/2006/relationships/image" Target="../media/image62.png"/><Relationship Id="rId42" Type="http://schemas.openxmlformats.org/officeDocument/2006/relationships/image" Target="../media/image70.png"/><Relationship Id="rId47" Type="http://schemas.openxmlformats.org/officeDocument/2006/relationships/image" Target="../media/image7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4.pn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32" Type="http://schemas.openxmlformats.org/officeDocument/2006/relationships/image" Target="../media/image60.png"/><Relationship Id="rId37" Type="http://schemas.openxmlformats.org/officeDocument/2006/relationships/image" Target="../media/image65.png"/><Relationship Id="rId40" Type="http://schemas.openxmlformats.org/officeDocument/2006/relationships/image" Target="../media/image68.png"/><Relationship Id="rId45" Type="http://schemas.openxmlformats.org/officeDocument/2006/relationships/image" Target="../media/image73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36" Type="http://schemas.openxmlformats.org/officeDocument/2006/relationships/image" Target="../media/image64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31" Type="http://schemas.openxmlformats.org/officeDocument/2006/relationships/image" Target="../media/image59.png"/><Relationship Id="rId44" Type="http://schemas.openxmlformats.org/officeDocument/2006/relationships/image" Target="../media/image72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image" Target="../media/image58.png"/><Relationship Id="rId35" Type="http://schemas.openxmlformats.org/officeDocument/2006/relationships/image" Target="../media/image63.png"/><Relationship Id="rId43" Type="http://schemas.openxmlformats.org/officeDocument/2006/relationships/image" Target="../media/image71.png"/><Relationship Id="rId48" Type="http://schemas.openxmlformats.org/officeDocument/2006/relationships/image" Target="../media/image76.png"/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33" Type="http://schemas.openxmlformats.org/officeDocument/2006/relationships/image" Target="../media/image61.png"/><Relationship Id="rId38" Type="http://schemas.openxmlformats.org/officeDocument/2006/relationships/image" Target="../media/image66.png"/><Relationship Id="rId46" Type="http://schemas.openxmlformats.org/officeDocument/2006/relationships/image" Target="../media/image74.png"/><Relationship Id="rId20" Type="http://schemas.openxmlformats.org/officeDocument/2006/relationships/image" Target="../media/image48.png"/><Relationship Id="rId41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gif"/><Relationship Id="rId9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gif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png"/><Relationship Id="rId9" Type="http://schemas.openxmlformats.org/officeDocument/2006/relationships/image" Target="../media/image1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PNG"/><Relationship Id="rId10" Type="http://schemas.openxmlformats.org/officeDocument/2006/relationships/image" Target="../media/image110.jpeg"/><Relationship Id="rId4" Type="http://schemas.openxmlformats.org/officeDocument/2006/relationships/image" Target="../media/image104.png"/><Relationship Id="rId9" Type="http://schemas.openxmlformats.org/officeDocument/2006/relationships/image" Target="../media/image10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ustice.gov/opa/pr/2013/March/13-civ-270.html" TargetMode="External"/><Relationship Id="rId13" Type="http://schemas.openxmlformats.org/officeDocument/2006/relationships/hyperlink" Target="http://www.justice.gov/opa/pr/2013/July/13-civ-860.html" TargetMode="External"/><Relationship Id="rId18" Type="http://schemas.openxmlformats.org/officeDocument/2006/relationships/hyperlink" Target="http://www.justice.gov/opa/pr/2013/December/13-civ-1367.html" TargetMode="External"/><Relationship Id="rId26" Type="http://schemas.openxmlformats.org/officeDocument/2006/relationships/hyperlink" Target="http://www.pharmaspective.com/2013/01/the-minnesota-board-of-pharmacy-will-not-require-the-submission-of-annual-disclosure-reports-for-the.html" TargetMode="External"/><Relationship Id="rId3" Type="http://schemas.openxmlformats.org/officeDocument/2006/relationships/hyperlink" Target="http://www.policymed.com/2013/06/physician-payment-sunshine-france-issues-final-decree-reporting-retroactive-to-january-1-2012.html" TargetMode="External"/><Relationship Id="rId21" Type="http://schemas.openxmlformats.org/officeDocument/2006/relationships/hyperlink" Target="http://www.ag.state.la.us/Article.aspx?articleID=678&amp;catID=0" TargetMode="External"/><Relationship Id="rId7" Type="http://schemas.openxmlformats.org/officeDocument/2006/relationships/hyperlink" Target="http://www.nytimes.com/2013/12/17/business/glaxo-says-it-will-stop-paying-doctors-to-promote-drugs.html?_r=0" TargetMode="External"/><Relationship Id="rId12" Type="http://schemas.openxmlformats.org/officeDocument/2006/relationships/hyperlink" Target="http://www.justice.gov/opa/pr/2013/May/13-civ-542.html" TargetMode="External"/><Relationship Id="rId17" Type="http://schemas.openxmlformats.org/officeDocument/2006/relationships/hyperlink" Target="http://www.justice.gov/opa/pr/2013/November/13-ag-1170.html" TargetMode="External"/><Relationship Id="rId25" Type="http://schemas.openxmlformats.org/officeDocument/2006/relationships/hyperlink" Target="http://content.govdelivery.com/accounts/USCMS/bulletins/939df7" TargetMode="External"/><Relationship Id="rId2" Type="http://schemas.openxmlformats.org/officeDocument/2006/relationships/notesSlide" Target="../notesSlides/notesSlide7.xml"/><Relationship Id="rId16" Type="http://schemas.openxmlformats.org/officeDocument/2006/relationships/hyperlink" Target="http://www.justice.gov/opa/pr/2013/October/13-civ-1107.html" TargetMode="External"/><Relationship Id="rId20" Type="http://schemas.openxmlformats.org/officeDocument/2006/relationships/hyperlink" Target="https://www.sec.gov/Archives/edgar/data/1131399/000119163813000943/gsk201307246k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ms.gov/Regulations-and-Guidance/Legislation/National-Physician-Payment-Transparency-Program/Downloads/Teaching-Hospital-List-for-2013-Open-Payments-Program-Cycle-20130501-pdf.pdf" TargetMode="External"/><Relationship Id="rId11" Type="http://schemas.openxmlformats.org/officeDocument/2006/relationships/hyperlink" Target="http://www.justice.gov/opa/pr/2013/May/13-civ-547.html" TargetMode="External"/><Relationship Id="rId24" Type="http://schemas.openxmlformats.org/officeDocument/2006/relationships/hyperlink" Target="http://www.oag.state.md.us/Press/2013/121713a.html" TargetMode="External"/><Relationship Id="rId5" Type="http://schemas.openxmlformats.org/officeDocument/2006/relationships/hyperlink" Target="https://www.cms.gov/Regulations-and-Guidance/Legislation/National-Physician-Payment-Transparency-Program/index.html" TargetMode="External"/><Relationship Id="rId15" Type="http://schemas.openxmlformats.org/officeDocument/2006/relationships/hyperlink" Target="http://www.justice.gov/usao/can/news/2013/2013_07_18_mallinckrodt.settled.press.html" TargetMode="External"/><Relationship Id="rId23" Type="http://schemas.openxmlformats.org/officeDocument/2006/relationships/hyperlink" Target="http://www.ag.state.la.us/Article.aspx?articleID=788&amp;catID=2" TargetMode="External"/><Relationship Id="rId28" Type="http://schemas.openxmlformats.org/officeDocument/2006/relationships/hyperlink" Target="https://www.revisor.mn.gov/bills/text.php?number=HF1233&amp;version=0&amp;session=ls88&amp;session_year=2013&amp;session_number=0&amp;type=ccr" TargetMode="External"/><Relationship Id="rId10" Type="http://schemas.openxmlformats.org/officeDocument/2006/relationships/hyperlink" Target="http://www.justice.gov/opa/pr/2013/May/13-civ-606.html" TargetMode="External"/><Relationship Id="rId19" Type="http://schemas.openxmlformats.org/officeDocument/2006/relationships/hyperlink" Target="https://www.oag.state.tx.us/oagnews/release.php?id=4262" TargetMode="External"/><Relationship Id="rId4" Type="http://schemas.openxmlformats.org/officeDocument/2006/relationships/hyperlink" Target="https://s3.amazonaws.com/public-inspection.federalregister.gov/2013-02572.pdf" TargetMode="External"/><Relationship Id="rId9" Type="http://schemas.openxmlformats.org/officeDocument/2006/relationships/hyperlink" Target="http://www.justice.gov/opa/pr/2013/April/13-civ-438.htmll" TargetMode="External"/><Relationship Id="rId14" Type="http://schemas.openxmlformats.org/officeDocument/2006/relationships/hyperlink" Target="http://www.justice.gov/usao/cac/Pressroom/2013/095.html" TargetMode="External"/><Relationship Id="rId22" Type="http://schemas.openxmlformats.org/officeDocument/2006/relationships/hyperlink" Target="http://www.atg.state.vt.us/news/attorney-general-settles-with-twenty-five-manufacturers-over-violations-of-vermonts-prescribed-product-gift-ban-and-disclosure-law.php" TargetMode="External"/><Relationship Id="rId27" Type="http://schemas.openxmlformats.org/officeDocument/2006/relationships/hyperlink" Target="http://www.policymed.com/2013/06/physician-payment-sunshine-minnesota-officially-scales-back-physician-reporting.html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oig.hhs.gov/fraud/enforcement/cmp/kickback.asp" TargetMode="External"/><Relationship Id="rId13" Type="http://schemas.openxmlformats.org/officeDocument/2006/relationships/hyperlink" Target="http://www.fda.gov/ICECI/EnforcementActions/WarningLetters/2013/ucm339773.htm" TargetMode="External"/><Relationship Id="rId18" Type="http://schemas.openxmlformats.org/officeDocument/2006/relationships/hyperlink" Target="http://www.gpo.gov/fdsys/pkg/FR-2013-01-22/html/2013-01068.htm" TargetMode="External"/><Relationship Id="rId26" Type="http://schemas.openxmlformats.org/officeDocument/2006/relationships/hyperlink" Target="https://www.propublica.org/series/dollars-for-docs/" TargetMode="External"/><Relationship Id="rId3" Type="http://schemas.openxmlformats.org/officeDocument/2006/relationships/hyperlink" Target="http://www.businessweek.com/news/2013-03-05/ex-intermune-ceo-harkonen-s-wire-fraud-conviction-upheld" TargetMode="External"/><Relationship Id="rId21" Type="http://schemas.openxmlformats.org/officeDocument/2006/relationships/hyperlink" Target="https://oig.hhs.gov/fraud/docs/falseclaimsact/guidelines-sfca.pdf" TargetMode="External"/><Relationship Id="rId7" Type="http://schemas.openxmlformats.org/officeDocument/2006/relationships/hyperlink" Target="http://www.pharmalive.com/former-sanofi-rep-excluded-from-healthcare-programs-for-sample-scheme" TargetMode="External"/><Relationship Id="rId12" Type="http://schemas.openxmlformats.org/officeDocument/2006/relationships/hyperlink" Target="http://www.fda.gov/downloads/Drugs/GuidanceComplianceRegulatoryInformation/EnforcementActivitiesbyFDA/WarningLettersandNoticeofViolationLetterstoPharmaceuticalCompanies/UCM374338.pdf" TargetMode="External"/><Relationship Id="rId17" Type="http://schemas.openxmlformats.org/officeDocument/2006/relationships/hyperlink" Target="http://www.hhs.gov/news/press/2013pres/01/20130117b.html" TargetMode="External"/><Relationship Id="rId25" Type="http://schemas.openxmlformats.org/officeDocument/2006/relationships/hyperlink" Target="http://www.fda.gov/downloads/BiologicsBloodVaccines/GuidanceComplianceRegulatoryInformation/Guidances/Vaccines/ucm092257.pdf" TargetMode="External"/><Relationship Id="rId2" Type="http://schemas.openxmlformats.org/officeDocument/2006/relationships/notesSlide" Target="../notesSlides/notesSlide8.xml"/><Relationship Id="rId16" Type="http://schemas.openxmlformats.org/officeDocument/2006/relationships/hyperlink" Target="http://www.fda.gov/downloads/Drugs/GuidanceComplianceRegulatoryInformation/Guidances/UCM381352.pdf" TargetMode="External"/><Relationship Id="rId20" Type="http://schemas.openxmlformats.org/officeDocument/2006/relationships/hyperlink" Target="https://oig.hhs.gov/compliance/self-disclosure-info/files/Provider-Self-Disclosure-Protocol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bi.gov/newark/press-releases/2013/bristol-myers-squibb-executive-pleads-guilty-to-insider-trading-charges" TargetMode="External"/><Relationship Id="rId11" Type="http://schemas.openxmlformats.org/officeDocument/2006/relationships/hyperlink" Target="http://news.xinhuanet.com/english/china/2013-08/27/c_125251732.htm" TargetMode="External"/><Relationship Id="rId24" Type="http://schemas.openxmlformats.org/officeDocument/2006/relationships/hyperlink" Target="http://www.fda.gov/downloads/MedicalDevices/DeviceRegulationandGuidance/GuidanceDocuments/UCM263366.pdf" TargetMode="External"/><Relationship Id="rId5" Type="http://schemas.openxmlformats.org/officeDocument/2006/relationships/hyperlink" Target="http://online.wsj.com/news/articles/SB10001424127887323646604578400912618817612" TargetMode="External"/><Relationship Id="rId15" Type="http://schemas.openxmlformats.org/officeDocument/2006/relationships/hyperlink" Target="http://www.fda.gov/ICECI/EnforcementActions/WarningLetters/2013/ucm364664.htm" TargetMode="External"/><Relationship Id="rId23" Type="http://schemas.openxmlformats.org/officeDocument/2006/relationships/hyperlink" Target="http://www.fda.gov/downloads/RegulatoryInformation/Guidances/UCM328855.pdf" TargetMode="External"/><Relationship Id="rId28" Type="http://schemas.openxmlformats.org/officeDocument/2006/relationships/hyperlink" Target="http://papers.ssrn.com/sol3/papers.cfm?abstract_id=2297094" TargetMode="External"/><Relationship Id="rId10" Type="http://schemas.openxmlformats.org/officeDocument/2006/relationships/hyperlink" Target="http://www.koreatimes.co.kr/www/news/nation/2013/05/116_135850.html" TargetMode="External"/><Relationship Id="rId19" Type="http://schemas.openxmlformats.org/officeDocument/2006/relationships/hyperlink" Target="http://www.fda.gov/downloads/RegulatoryInformation/Guidances/UCM341008.pdf" TargetMode="External"/><Relationship Id="rId4" Type="http://schemas.openxmlformats.org/officeDocument/2006/relationships/hyperlink" Target="http://www.pharmalive.com/clawing-back-money-pharma-execs-over-bad-behavior" TargetMode="External"/><Relationship Id="rId9" Type="http://schemas.openxmlformats.org/officeDocument/2006/relationships/hyperlink" Target="https://theconversation.com/uk-researcher-sentenced-to-three-months-jail-for-faking-data-13619" TargetMode="External"/><Relationship Id="rId14" Type="http://schemas.openxmlformats.org/officeDocument/2006/relationships/hyperlink" Target="http://www.fda.gov/ICECI/EnforcementActions/WarningLetters/2012/ucm340266.htm" TargetMode="External"/><Relationship Id="rId22" Type="http://schemas.openxmlformats.org/officeDocument/2006/relationships/hyperlink" Target="http://www.fda.gov/downloads/Drugs/GuidanceComplianceRegulatoryInformation/Guidances/UCM269919.pdf" TargetMode="External"/><Relationship Id="rId27" Type="http://schemas.openxmlformats.org/officeDocument/2006/relationships/hyperlink" Target="https://www.propublica.org/article/top-medicare-prescribers-rake-in-speaking-fees-from-drugmakers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questions.cms.gov/faq.php" TargetMode="External"/><Relationship Id="rId13" Type="http://schemas.openxmlformats.org/officeDocument/2006/relationships/hyperlink" Target="http://www.reuters.com/article/2013/05/14/sanofi-plavix-idUSL6N0DV1J120130514" TargetMode="External"/><Relationship Id="rId18" Type="http://schemas.openxmlformats.org/officeDocument/2006/relationships/hyperlink" Target="http://online.wsj.com/article/SB10001424127887324539304578260323575925896.html" TargetMode="External"/><Relationship Id="rId26" Type="http://schemas.openxmlformats.org/officeDocument/2006/relationships/hyperlink" Target="http://www.supremecourt.gov/opinions/12pdf/12-142_8njq.pdf" TargetMode="External"/><Relationship Id="rId3" Type="http://schemas.openxmlformats.org/officeDocument/2006/relationships/hyperlink" Target="https://s3.amazonaws.com/public-inspection.federalregister.gov/2013-02572.pdf" TargetMode="External"/><Relationship Id="rId21" Type="http://schemas.openxmlformats.org/officeDocument/2006/relationships/hyperlink" Target="http://www.hlc.org/blog/wp-content/uploads/2013/03/NDHI-Principles-Statement-Final4.pdf" TargetMode="External"/><Relationship Id="rId7" Type="http://schemas.openxmlformats.org/officeDocument/2006/relationships/hyperlink" Target="http://www.cms.gov/Regulations-and-Guidance/Legislation/National-Physician-Payment-Transparency-Program/Events.html" TargetMode="External"/><Relationship Id="rId12" Type="http://schemas.openxmlformats.org/officeDocument/2006/relationships/hyperlink" Target="http://www.pharmatimes.com/Article/13-04-05/Excessive_hospitality_lands_ten_pharma_firms_in_hot_water.aspx" TargetMode="External"/><Relationship Id="rId17" Type="http://schemas.openxmlformats.org/officeDocument/2006/relationships/hyperlink" Target="http://www.gpo.gov/fdsys/pkg/FR-2013-01-22/html/2013-01068.htm" TargetMode="External"/><Relationship Id="rId25" Type="http://schemas.openxmlformats.org/officeDocument/2006/relationships/hyperlink" Target="http://www.fr.com/FTC-Actavis-Reverse-Payment-Settlement" TargetMode="External"/><Relationship Id="rId2" Type="http://schemas.openxmlformats.org/officeDocument/2006/relationships/notesSlide" Target="../notesSlides/notesSlide9.xml"/><Relationship Id="rId16" Type="http://schemas.openxmlformats.org/officeDocument/2006/relationships/hyperlink" Target="http://uk.reuters.com/article/2014/01/09/uk-novartis-diovan-japan-idUKBREA0803220140109" TargetMode="External"/><Relationship Id="rId20" Type="http://schemas.openxmlformats.org/officeDocument/2006/relationships/hyperlink" Target="http://jhppl.dukejournals.org/content/early/2013/02/11/03616878-2079496.full.pdf" TargetMode="External"/><Relationship Id="rId29" Type="http://schemas.openxmlformats.org/officeDocument/2006/relationships/hyperlink" Target="http://www.reuters.com/article/2013/12/19/france-fine-idUSL6N0JY2DE2013121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manet.org/files/assets/news/2013/10/sunshine-act-sebelius-sign-on-10-23-13.pdf" TargetMode="External"/><Relationship Id="rId11" Type="http://schemas.openxmlformats.org/officeDocument/2006/relationships/hyperlink" Target="http://www.fdanews.com/articles/161697-lawmakers-pursue-repeal-of-sunshine-reporting-requirement-for-medical-journals?v=preview" TargetMode="External"/><Relationship Id="rId24" Type="http://schemas.openxmlformats.org/officeDocument/2006/relationships/hyperlink" Target="http://www.publicaffairs.ubc.ca/2013/04/10/doctors-not-informed-of-harmful-effects-of-medicines-during-sales-visits/" TargetMode="External"/><Relationship Id="rId5" Type="http://schemas.openxmlformats.org/officeDocument/2006/relationships/hyperlink" Target="https://www.cms.gov/Newsroom/MediaReleaseDatabase/Press-Releases/2013-Press-Releases-Items/2013-07-17-2.html" TargetMode="External"/><Relationship Id="rId15" Type="http://schemas.openxmlformats.org/officeDocument/2006/relationships/hyperlink" Target="http://www.mondaq.com/unitedstates/x/257934/Compliance/The+FCPA+on+Steroids+Brazil+Ups+the+Ante+in+Fighting+Corporate+Corruption" TargetMode="External"/><Relationship Id="rId23" Type="http://schemas.openxmlformats.org/officeDocument/2006/relationships/hyperlink" Target="http://www.weirtondailytimes.com/page/content.detail/id/605322/Manchin-wants-FDA--drug-companies-probe.html?nav=5006" TargetMode="External"/><Relationship Id="rId28" Type="http://schemas.openxmlformats.org/officeDocument/2006/relationships/hyperlink" Target="http://www.reuters.com/article/2013/12/09/us-usa-court-pfizer-idUSBRE9B80K020131209" TargetMode="External"/><Relationship Id="rId10" Type="http://schemas.openxmlformats.org/officeDocument/2006/relationships/hyperlink" Target="http://policymed.typepad.com/files/cms-text-books-and-reprints-letter.pdf" TargetMode="External"/><Relationship Id="rId19" Type="http://schemas.openxmlformats.org/officeDocument/2006/relationships/hyperlink" Target="http://www.fda.gov/NewsEvents/Speeches/ucm340870.htm" TargetMode="External"/><Relationship Id="rId4" Type="http://schemas.openxmlformats.org/officeDocument/2006/relationships/hyperlink" Target="https://www.cms.gov/Regulations-and-Guidance/Legislation/National-Physician-Payment-Transparency-Program/index.html" TargetMode="External"/><Relationship Id="rId9" Type="http://schemas.openxmlformats.org/officeDocument/2006/relationships/hyperlink" Target="http://www.bloomberg.com/news/2014-01-10/cgi-to-be-replaced-by-accenture-on-obamaacre-contract.html" TargetMode="External"/><Relationship Id="rId14" Type="http://schemas.openxmlformats.org/officeDocument/2006/relationships/hyperlink" Target="http://transparency.efpia.eu/the-efpia-code-2" TargetMode="External"/><Relationship Id="rId22" Type="http://schemas.openxmlformats.org/officeDocument/2006/relationships/hyperlink" Target="http://thehill.com/blogs/regwatch/healthcare/294765-fda-given-green-light-to-ask-docs-about-drug-advertising#ixzz2RCE5GpSp" TargetMode="External"/><Relationship Id="rId27" Type="http://schemas.openxmlformats.org/officeDocument/2006/relationships/hyperlink" Target="http://www.supremecourt.gov/orders/courtorders/120913zor_o7jq.pdf" TargetMode="External"/><Relationship Id="rId30" Type="http://schemas.openxmlformats.org/officeDocument/2006/relationships/hyperlink" Target="http://www.justice.gov/usao/nys/pressreleases/January14/NovartsBioScrip.php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in.reuters.com/article/2013/07/19/us-gsk-china-ucb-idUSBRE96H0XQ20130719" TargetMode="External"/><Relationship Id="rId13" Type="http://schemas.openxmlformats.org/officeDocument/2006/relationships/hyperlink" Target="http://www.bloomberg.com/news/2013-08-07/race-to-publish-shows-glaxo-zeal-to-get-leg-up-in-china.html" TargetMode="External"/><Relationship Id="rId18" Type="http://schemas.openxmlformats.org/officeDocument/2006/relationships/hyperlink" Target="http://www.reuters.com/article/2013/08/21/china-briton-arrest-idUSL4N0GH1NH20130821" TargetMode="External"/><Relationship Id="rId3" Type="http://schemas.openxmlformats.org/officeDocument/2006/relationships/hyperlink" Target="http://www.channelnewsasia.com/news/business/international/china-police-probe-staff/730392.html" TargetMode="External"/><Relationship Id="rId21" Type="http://schemas.openxmlformats.org/officeDocument/2006/relationships/hyperlink" Target="http://www.bloomberg.com/news/2014-01-15/actavis-to-quit-china-as-trouble-seen-for-little-profit.html" TargetMode="External"/><Relationship Id="rId7" Type="http://schemas.openxmlformats.org/officeDocument/2006/relationships/hyperlink" Target="http://www.bloomberg.com/news/2013-07-15/four-drugmakers-face-china-probes-as-glaxo-woes-widen.html" TargetMode="External"/><Relationship Id="rId12" Type="http://schemas.openxmlformats.org/officeDocument/2006/relationships/hyperlink" Target="http://www.scmp.com/news/china/article/1295285/frances-sanofi-takes-china-bribery-claims-very-seriously" TargetMode="External"/><Relationship Id="rId17" Type="http://schemas.openxmlformats.org/officeDocument/2006/relationships/hyperlink" Target="http://www.reuters.com/article/2013/10/16/us-gsk-china-idUSBRE99F0BS20131016" TargetMode="External"/><Relationship Id="rId2" Type="http://schemas.openxmlformats.org/officeDocument/2006/relationships/notesSlide" Target="../notesSlides/notesSlide10.xml"/><Relationship Id="rId16" Type="http://schemas.openxmlformats.org/officeDocument/2006/relationships/hyperlink" Target="http://online.wsj.com/article/SB10001424127887323639704579012910236595586.html" TargetMode="External"/><Relationship Id="rId20" Type="http://schemas.openxmlformats.org/officeDocument/2006/relationships/hyperlink" Target="http://www.reuters.com/article/2013/09/13/us-bayer-china-idUSBRE98C06Y2013091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ytimes.com/2013/07/23/business/global/drug-research-in-china-falls-under-a-cloud.html?_r=0" TargetMode="External"/><Relationship Id="rId11" Type="http://schemas.openxmlformats.org/officeDocument/2006/relationships/hyperlink" Target="http://www.marketwatch.com/story/baxter-reveals-expense-misconduct-in-china-2013-08-02" TargetMode="External"/><Relationship Id="rId5" Type="http://schemas.openxmlformats.org/officeDocument/2006/relationships/hyperlink" Target="http://www.nytimes.com/2013/07/22/business/global/files-suggest-a-graft-case-in-china-may-expand.html" TargetMode="External"/><Relationship Id="rId15" Type="http://schemas.openxmlformats.org/officeDocument/2006/relationships/hyperlink" Target="http://www.shanghaidaily.com/national/Saleswoman-claims-she-was-told-to-bribe-doctors/shdaily.shtml" TargetMode="External"/><Relationship Id="rId10" Type="http://schemas.openxmlformats.org/officeDocument/2006/relationships/hyperlink" Target="http://www.bloomberg.com/news/2013-08-01/j-j-fined-in-china-as-eli-lilly-sanofi-visited-by-regulators.html" TargetMode="External"/><Relationship Id="rId19" Type="http://schemas.openxmlformats.org/officeDocument/2006/relationships/hyperlink" Target="http://www.reuters.com/article/2013/08/22/elililly-china-bribery-idUSL4N0GN0JW20130822" TargetMode="External"/><Relationship Id="rId4" Type="http://schemas.openxmlformats.org/officeDocument/2006/relationships/hyperlink" Target="http://www.nytimes.com/2013/07/26/business/glaxo-replaces-chief-of-china-unit-at-center-of-bribery-inquiry.html?adxnnl=1&amp;adxnnlx=1374858069-ahbv5tTaNlW9Qtc6RawxpA&amp;_r=0" TargetMode="External"/><Relationship Id="rId9" Type="http://schemas.openxmlformats.org/officeDocument/2006/relationships/hyperlink" Target="http://www.reuters.com/article/2013/07/23/gsk-china-idUSL6N0FT1VG20130723" TargetMode="External"/><Relationship Id="rId14" Type="http://schemas.openxmlformats.org/officeDocument/2006/relationships/hyperlink" Target="http://news.xinhuanet.com/english/china/2013-08/10/c_132619339.htm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5455" y="2457450"/>
            <a:ext cx="9162288" cy="1143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Year-in-Review </a:t>
            </a:r>
            <a:r>
              <a:rPr kumimoji="0" lang="en-US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F430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2013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CF430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276388"/>
            <a:ext cx="9144000" cy="629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044700">
              <a:lnSpc>
                <a:spcPts val="4260"/>
              </a:lnSpc>
              <a:spcAft>
                <a:spcPts val="0"/>
              </a:spcAft>
            </a:pPr>
            <a:r>
              <a:rPr lang="en-US" sz="2600" dirty="0" smtClean="0">
                <a:solidFill>
                  <a:srgbClr val="002C5F"/>
                </a:solidFill>
                <a:latin typeface="Calibri" pitchFamily="34" charset="0"/>
              </a:rPr>
              <a:t>A summary of events that shaped Compliance </a:t>
            </a:r>
            <a:endParaRPr lang="en-US" sz="2600" dirty="0">
              <a:solidFill>
                <a:srgbClr val="002C5F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344916"/>
            <a:ext cx="9144000" cy="598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044700">
              <a:lnSpc>
                <a:spcPts val="4260"/>
              </a:lnSpc>
              <a:spcAft>
                <a:spcPts val="0"/>
              </a:spcAft>
            </a:pPr>
            <a:r>
              <a:rPr lang="en-US" dirty="0" smtClean="0">
                <a:solidFill>
                  <a:srgbClr val="002C5F"/>
                </a:solidFill>
                <a:latin typeface="Calibri" pitchFamily="34" charset="0"/>
              </a:rPr>
              <a:t>JANUARY 2014</a:t>
            </a:r>
            <a:endParaRPr lang="en-US" dirty="0">
              <a:solidFill>
                <a:srgbClr val="002C5F"/>
              </a:solidFill>
              <a:latin typeface="Calibri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96406" y="5336649"/>
            <a:ext cx="1868417" cy="603157"/>
            <a:chOff x="1070290" y="5102399"/>
            <a:chExt cx="1868418" cy="603157"/>
          </a:xfrm>
        </p:grpSpPr>
        <p:sp>
          <p:nvSpPr>
            <p:cNvPr id="3" name="TextBox 2">
              <a:hlinkClick r:id="" action="ppaction://hlinkshowjump?jump=nextslide"/>
            </p:cNvPr>
            <p:cNvSpPr txBox="1"/>
            <p:nvPr/>
          </p:nvSpPr>
          <p:spPr>
            <a:xfrm>
              <a:off x="1183484" y="5102399"/>
              <a:ext cx="1755224" cy="60315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2044700">
                <a:lnSpc>
                  <a:spcPts val="4260"/>
                </a:lnSpc>
                <a:spcAft>
                  <a:spcPts val="0"/>
                </a:spcAft>
                <a:defRPr sz="2400">
                  <a:solidFill>
                    <a:srgbClr val="002C5F"/>
                  </a:solidFill>
                  <a:latin typeface="Calibri" pitchFamily="34" charset="0"/>
                </a:defRPr>
              </a:lvl1pPr>
            </a:lstStyle>
            <a:p>
              <a:r>
                <a:rPr lang="en-US" sz="2000" b="1" dirty="0"/>
                <a:t>Click to Start</a:t>
              </a:r>
            </a:p>
          </p:txBody>
        </p:sp>
        <p:sp>
          <p:nvSpPr>
            <p:cNvPr id="4" name="Isosceles Triangle 3">
              <a:hlinkClick r:id="" action="ppaction://hlinkshowjump?jump=nextslide"/>
            </p:cNvPr>
            <p:cNvSpPr/>
            <p:nvPr/>
          </p:nvSpPr>
          <p:spPr>
            <a:xfrm rot="5400000">
              <a:off x="1008107" y="5416681"/>
              <a:ext cx="334695" cy="210329"/>
            </a:xfrm>
            <a:prstGeom prst="triangle">
              <a:avLst>
                <a:gd name="adj" fmla="val 50000"/>
              </a:avLst>
            </a:prstGeom>
            <a:solidFill>
              <a:srgbClr val="CF430C"/>
            </a:solidFill>
            <a:ln w="12700" cap="flat" cmpd="sng" algn="ctr">
              <a:solidFill>
                <a:srgbClr val="002C5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189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Picture 10" descr="gradient ba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8399"/>
            <a:ext cx="9153144" cy="643556"/>
          </a:xfrm>
          <a:prstGeom prst="rect">
            <a:avLst/>
          </a:prstGeom>
        </p:spPr>
      </p:pic>
      <p:pic>
        <p:nvPicPr>
          <p:cNvPr id="13" name="Picture 12" descr="Potomac 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389" y="1018615"/>
            <a:ext cx="2650184" cy="10387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160163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457200" y="1628001"/>
            <a:ext cx="990600" cy="2729254"/>
            <a:chOff x="1066800" y="1066800"/>
            <a:chExt cx="990600" cy="2729253"/>
          </a:xfrm>
        </p:grpSpPr>
        <p:sp>
          <p:nvSpPr>
            <p:cNvPr id="29" name="TextBox 28"/>
            <p:cNvSpPr txBox="1"/>
            <p:nvPr/>
          </p:nvSpPr>
          <p:spPr>
            <a:xfrm>
              <a:off x="1066800" y="1066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JANUARY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66800" y="147550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FEBRUARY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6800" y="188421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MARCH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6800" y="2292927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APRIL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66800" y="270163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66800" y="31103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JUNE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6800" y="351905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JULY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57200" y="3264409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2C5F"/>
                </a:solidFill>
              </a:rPr>
              <a:t>MAY</a:t>
            </a:r>
            <a:endParaRPr lang="en-US" sz="1200" b="1" dirty="0">
              <a:solidFill>
                <a:srgbClr val="002C5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CF430C"/>
                </a:solidFill>
              </a:rPr>
              <a:t>2013</a:t>
            </a:r>
            <a:endParaRPr lang="en-US" sz="1400" b="1" dirty="0">
              <a:solidFill>
                <a:srgbClr val="CF430C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AFB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Federal Settlements </a:t>
            </a:r>
            <a:r>
              <a:rPr lang="en-US" sz="2000" b="1" dirty="0">
                <a:solidFill>
                  <a:srgbClr val="83AFB4"/>
                </a:solidFill>
              </a:rPr>
              <a:t>(JAN-JUL</a:t>
            </a:r>
            <a:r>
              <a:rPr lang="en-US" sz="2000" b="1" dirty="0" smtClean="0">
                <a:solidFill>
                  <a:srgbClr val="83AFB4"/>
                </a:solidFill>
              </a:rPr>
              <a:t>)</a:t>
            </a:r>
            <a:endParaRPr lang="en-US" sz="3200" b="1" dirty="0">
              <a:solidFill>
                <a:srgbClr val="83AFB4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57365" y="3125857"/>
            <a:ext cx="6973342" cy="1246071"/>
            <a:chOff x="1657365" y="3040513"/>
            <a:chExt cx="6973342" cy="1246070"/>
          </a:xfrm>
        </p:grpSpPr>
        <p:sp>
          <p:nvSpPr>
            <p:cNvPr id="44" name="TextBox 43"/>
            <p:cNvSpPr txBox="1"/>
            <p:nvPr/>
          </p:nvSpPr>
          <p:spPr>
            <a:xfrm>
              <a:off x="3048000" y="3073859"/>
              <a:ext cx="5582707" cy="1212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920"/>
                </a:lnSpc>
                <a:spcBef>
                  <a:spcPct val="20000"/>
                </a:spcBef>
              </a:pPr>
              <a:r>
                <a:rPr lang="en-US" sz="2600" b="1" dirty="0" smtClean="0">
                  <a:solidFill>
                    <a:srgbClr val="002C5F"/>
                  </a:solidFill>
                </a:rPr>
                <a:t>$33.5 million </a:t>
              </a:r>
              <a:r>
                <a:rPr lang="en-US" sz="2600" dirty="0" smtClean="0">
                  <a:solidFill>
                    <a:srgbClr val="002C5F"/>
                  </a:solidFill>
                </a:rPr>
                <a:t>to resolve allegations of </a:t>
              </a:r>
            </a:p>
            <a:p>
              <a:pPr>
                <a:lnSpc>
                  <a:spcPts val="2920"/>
                </a:lnSpc>
              </a:pPr>
              <a:r>
                <a:rPr lang="en-US" sz="2600" dirty="0" smtClean="0">
                  <a:solidFill>
                    <a:srgbClr val="002C5F"/>
                  </a:solidFill>
                </a:rPr>
                <a:t>Anti-Kickback Statute and False Claims Act violations</a:t>
              </a:r>
              <a:endParaRPr lang="en-US" sz="2600" dirty="0">
                <a:solidFill>
                  <a:srgbClr val="002C5F"/>
                </a:solidFill>
              </a:endParaRPr>
            </a:p>
          </p:txBody>
        </p:sp>
        <p:pic>
          <p:nvPicPr>
            <p:cNvPr id="23" name="Picture 22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365" y="3040513"/>
              <a:ext cx="1238235" cy="64323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457200" y="1628001"/>
            <a:ext cx="990600" cy="2729254"/>
            <a:chOff x="1066800" y="1066800"/>
            <a:chExt cx="990600" cy="2729253"/>
          </a:xfrm>
        </p:grpSpPr>
        <p:sp>
          <p:nvSpPr>
            <p:cNvPr id="29" name="TextBox 28"/>
            <p:cNvSpPr txBox="1"/>
            <p:nvPr/>
          </p:nvSpPr>
          <p:spPr>
            <a:xfrm>
              <a:off x="1066800" y="1066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JANUARY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66800" y="147550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FEBRUARY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6800" y="188421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MARCH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6800" y="2292927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APRIL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66800" y="270163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66800" y="31103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JUNE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6800" y="351905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JULY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57200" y="3264409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2C5F"/>
                </a:solidFill>
              </a:rPr>
              <a:t>MAY</a:t>
            </a:r>
            <a:endParaRPr lang="en-US" sz="1200" b="1" dirty="0">
              <a:solidFill>
                <a:srgbClr val="002C5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CF430C"/>
                </a:solidFill>
              </a:rPr>
              <a:t>2013</a:t>
            </a:r>
            <a:endParaRPr lang="en-US" sz="1400" b="1" dirty="0">
              <a:solidFill>
                <a:srgbClr val="CF430C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000" b="1" dirty="0" smtClean="0">
                <a:solidFill>
                  <a:srgbClr val="83AFB4"/>
                </a:solidFill>
              </a:rPr>
              <a:t>Federal Settlements </a:t>
            </a:r>
            <a:r>
              <a:rPr lang="en-US" sz="2000" b="1" dirty="0" smtClean="0">
                <a:solidFill>
                  <a:srgbClr val="83AFB4"/>
                </a:solidFill>
              </a:rPr>
              <a:t>(JAN-JUL)</a:t>
            </a:r>
            <a:endParaRPr lang="en-US" sz="3200" b="1" dirty="0">
              <a:solidFill>
                <a:srgbClr val="83AFB4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866207" y="3123776"/>
            <a:ext cx="5792695" cy="840828"/>
            <a:chOff x="1866207" y="2657430"/>
            <a:chExt cx="5792695" cy="840828"/>
          </a:xfrm>
        </p:grpSpPr>
        <p:sp>
          <p:nvSpPr>
            <p:cNvPr id="44" name="TextBox 43"/>
            <p:cNvSpPr txBox="1"/>
            <p:nvPr/>
          </p:nvSpPr>
          <p:spPr>
            <a:xfrm>
              <a:off x="3048000" y="2657430"/>
              <a:ext cx="4610902" cy="840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920"/>
                </a:lnSpc>
                <a:spcBef>
                  <a:spcPct val="20000"/>
                </a:spcBef>
              </a:pPr>
              <a:r>
                <a:rPr lang="en-US" sz="2600" b="1" dirty="0" smtClean="0">
                  <a:solidFill>
                    <a:srgbClr val="002C5F"/>
                  </a:solidFill>
                </a:rPr>
                <a:t>$48.3 million </a:t>
              </a:r>
              <a:r>
                <a:rPr lang="en-US" sz="2600" dirty="0" smtClean="0">
                  <a:solidFill>
                    <a:srgbClr val="002C5F"/>
                  </a:solidFill>
                </a:rPr>
                <a:t>to resolve </a:t>
              </a:r>
            </a:p>
            <a:p>
              <a:pPr>
                <a:lnSpc>
                  <a:spcPts val="2920"/>
                </a:lnSpc>
              </a:pPr>
              <a:r>
                <a:rPr lang="en-US" sz="2600" dirty="0" smtClean="0">
                  <a:solidFill>
                    <a:srgbClr val="002C5F"/>
                  </a:solidFill>
                </a:rPr>
                <a:t>False Claims Act allegations</a:t>
              </a:r>
              <a:endParaRPr lang="en-US" sz="2600" dirty="0">
                <a:solidFill>
                  <a:srgbClr val="002C5F"/>
                </a:solidFill>
              </a:endParaRPr>
            </a:p>
          </p:txBody>
        </p:sp>
        <p:pic>
          <p:nvPicPr>
            <p:cNvPr id="23" name="Picture 22"/>
            <p:cNvPicPr preferRelativeResize="0"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207" y="2734055"/>
              <a:ext cx="855878" cy="68579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28172115"/>
      </p:ext>
    </p:extLst>
  </p:cSld>
  <p:clrMapOvr>
    <a:masterClrMapping/>
  </p:clrMapOvr>
  <p:transition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457200" y="1628001"/>
            <a:ext cx="990600" cy="2729254"/>
            <a:chOff x="1066800" y="1066800"/>
            <a:chExt cx="990600" cy="2729253"/>
          </a:xfrm>
        </p:grpSpPr>
        <p:sp>
          <p:nvSpPr>
            <p:cNvPr id="29" name="TextBox 28"/>
            <p:cNvSpPr txBox="1"/>
            <p:nvPr/>
          </p:nvSpPr>
          <p:spPr>
            <a:xfrm>
              <a:off x="1066800" y="1066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JANUARY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66800" y="147550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FEBRUARY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6800" y="188421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MARCH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6800" y="2292927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APRIL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66800" y="270163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66800" y="31103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JUNE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6800" y="351905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JULY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57200" y="3264409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2C5F"/>
                </a:solidFill>
              </a:rPr>
              <a:t>MAY</a:t>
            </a:r>
            <a:endParaRPr lang="en-US" sz="1200" b="1" dirty="0">
              <a:solidFill>
                <a:srgbClr val="002C5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CF430C"/>
                </a:solidFill>
              </a:rPr>
              <a:t>2013</a:t>
            </a:r>
            <a:endParaRPr lang="en-US" sz="1400" b="1" dirty="0">
              <a:solidFill>
                <a:srgbClr val="CF430C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000" b="1" dirty="0" smtClean="0">
                <a:solidFill>
                  <a:srgbClr val="83AFB4"/>
                </a:solidFill>
              </a:rPr>
              <a:t>Federal Settlements </a:t>
            </a:r>
            <a:r>
              <a:rPr lang="en-US" sz="2000" b="1" dirty="0" smtClean="0">
                <a:solidFill>
                  <a:srgbClr val="83AFB4"/>
                </a:solidFill>
              </a:rPr>
              <a:t>(JAN-JUL)</a:t>
            </a:r>
            <a:endParaRPr lang="en-US" sz="3200" b="1" dirty="0">
              <a:solidFill>
                <a:srgbClr val="83AFB4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00201" y="3116760"/>
            <a:ext cx="6781799" cy="1212725"/>
            <a:chOff x="1600201" y="2734055"/>
            <a:chExt cx="6781799" cy="1212724"/>
          </a:xfrm>
        </p:grpSpPr>
        <p:sp>
          <p:nvSpPr>
            <p:cNvPr id="44" name="TextBox 43"/>
            <p:cNvSpPr txBox="1"/>
            <p:nvPr/>
          </p:nvSpPr>
          <p:spPr>
            <a:xfrm>
              <a:off x="3048000" y="2734055"/>
              <a:ext cx="5334000" cy="1212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920"/>
                </a:lnSpc>
                <a:spcBef>
                  <a:spcPct val="20000"/>
                </a:spcBef>
              </a:pPr>
              <a:r>
                <a:rPr lang="en-US" sz="2600" b="1" dirty="0" smtClean="0">
                  <a:solidFill>
                    <a:srgbClr val="002C5F"/>
                  </a:solidFill>
                </a:rPr>
                <a:t>$500 million </a:t>
              </a:r>
              <a:r>
                <a:rPr lang="en-US" sz="2600" dirty="0" smtClean="0">
                  <a:solidFill>
                    <a:srgbClr val="002C5F"/>
                  </a:solidFill>
                </a:rPr>
                <a:t>to resolve False Claims Act allegations, cGMP violations, and providing false statements to the FDA</a:t>
              </a:r>
              <a:endParaRPr lang="en-US" sz="2600" dirty="0">
                <a:solidFill>
                  <a:srgbClr val="002C5F"/>
                </a:solidFill>
              </a:endParaRPr>
            </a:p>
          </p:txBody>
        </p:sp>
        <p:pic>
          <p:nvPicPr>
            <p:cNvPr id="23" name="Picture 22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201" y="2893895"/>
              <a:ext cx="1301517" cy="3810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975334"/>
      </p:ext>
    </p:extLst>
  </p:cSld>
  <p:clrMapOvr>
    <a:masterClrMapping/>
  </p:clrMapOvr>
  <p:transition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57200" y="4087369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002C5F"/>
                </a:solidFill>
              </a:rPr>
              <a:t>JULY</a:t>
            </a:r>
          </a:p>
        </p:txBody>
      </p:sp>
      <p:grpSp>
        <p:nvGrpSpPr>
          <p:cNvPr id="2" name="Group 27"/>
          <p:cNvGrpSpPr/>
          <p:nvPr/>
        </p:nvGrpSpPr>
        <p:grpSpPr>
          <a:xfrm>
            <a:off x="457200" y="1628002"/>
            <a:ext cx="990600" cy="2320544"/>
            <a:chOff x="1066800" y="1066800"/>
            <a:chExt cx="990600" cy="2320544"/>
          </a:xfrm>
        </p:grpSpPr>
        <p:sp>
          <p:nvSpPr>
            <p:cNvPr id="29" name="TextBox 28"/>
            <p:cNvSpPr txBox="1"/>
            <p:nvPr/>
          </p:nvSpPr>
          <p:spPr>
            <a:xfrm>
              <a:off x="1066800" y="1066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JANUARY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66800" y="147550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FEBRUARY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6800" y="188421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MARCH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6800" y="2292927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APRIL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66800" y="270163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>
                <a:defRPr sz="1200" b="1">
                  <a:solidFill>
                    <a:srgbClr val="83AFB4"/>
                  </a:solidFill>
                </a:defRPr>
              </a:lvl1pPr>
            </a:lstStyle>
            <a:p>
              <a:r>
                <a:rPr lang="en-US" dirty="0"/>
                <a:t>MAY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66800" y="31103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JUNE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CF430C"/>
                </a:solidFill>
              </a:rPr>
              <a:t>2013</a:t>
            </a:r>
            <a:endParaRPr lang="en-US" sz="1400" b="1" dirty="0">
              <a:solidFill>
                <a:srgbClr val="CF430C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000" b="1" dirty="0" smtClean="0">
                <a:solidFill>
                  <a:srgbClr val="83AFB4"/>
                </a:solidFill>
              </a:rPr>
              <a:t>Federal Settlements </a:t>
            </a:r>
            <a:r>
              <a:rPr lang="en-US" sz="2000" b="1" dirty="0" smtClean="0">
                <a:solidFill>
                  <a:srgbClr val="83AFB4"/>
                </a:solidFill>
              </a:rPr>
              <a:t>(JAN-JUL)</a:t>
            </a:r>
            <a:endParaRPr lang="en-US" sz="3200" b="1" dirty="0">
              <a:solidFill>
                <a:srgbClr val="83AFB4"/>
              </a:solidFill>
            </a:endParaRPr>
          </a:p>
        </p:txBody>
      </p:sp>
      <p:grpSp>
        <p:nvGrpSpPr>
          <p:cNvPr id="27" name="Group 40"/>
          <p:cNvGrpSpPr/>
          <p:nvPr/>
        </p:nvGrpSpPr>
        <p:grpSpPr>
          <a:xfrm>
            <a:off x="1752600" y="3922198"/>
            <a:ext cx="6248400" cy="1664644"/>
            <a:chOff x="1752600" y="3702822"/>
            <a:chExt cx="6248400" cy="1664643"/>
          </a:xfrm>
        </p:grpSpPr>
        <p:sp>
          <p:nvSpPr>
            <p:cNvPr id="28" name="TextBox 27"/>
            <p:cNvSpPr txBox="1"/>
            <p:nvPr/>
          </p:nvSpPr>
          <p:spPr>
            <a:xfrm>
              <a:off x="3048000" y="3702822"/>
              <a:ext cx="4953000" cy="1664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920"/>
                </a:lnSpc>
                <a:spcBef>
                  <a:spcPct val="20000"/>
                </a:spcBef>
              </a:pPr>
              <a:r>
                <a:rPr lang="en-US" sz="2600" b="1" dirty="0">
                  <a:solidFill>
                    <a:srgbClr val="002C5F"/>
                  </a:solidFill>
                </a:rPr>
                <a:t>$</a:t>
              </a:r>
              <a:r>
                <a:rPr lang="en-US" sz="2600" b="1" dirty="0" smtClean="0">
                  <a:solidFill>
                    <a:srgbClr val="002C5F"/>
                  </a:solidFill>
                </a:rPr>
                <a:t>490 </a:t>
              </a:r>
              <a:r>
                <a:rPr lang="en-US" sz="2600" b="1" dirty="0">
                  <a:solidFill>
                    <a:srgbClr val="002C5F"/>
                  </a:solidFill>
                </a:rPr>
                <a:t>million </a:t>
              </a:r>
              <a:r>
                <a:rPr lang="en-US" sz="2600" dirty="0" smtClean="0">
                  <a:solidFill>
                    <a:srgbClr val="002C5F"/>
                  </a:solidFill>
                </a:rPr>
                <a:t>to resolve allegations of Wyeth’s off-label marketing </a:t>
              </a:r>
              <a:r>
                <a:rPr lang="en-US" sz="2600" dirty="0">
                  <a:solidFill>
                    <a:srgbClr val="002C5F"/>
                  </a:solidFill>
                </a:rPr>
                <a:t>of </a:t>
              </a:r>
              <a:r>
                <a:rPr lang="en-US" sz="2600" dirty="0" err="1" smtClean="0">
                  <a:solidFill>
                    <a:srgbClr val="002C5F"/>
                  </a:solidFill>
                </a:rPr>
                <a:t>Rapamune</a:t>
              </a:r>
              <a:r>
                <a:rPr lang="en-US" sz="2600" dirty="0" smtClean="0">
                  <a:solidFill>
                    <a:srgbClr val="002C5F"/>
                  </a:solidFill>
                </a:rPr>
                <a:t>®</a:t>
              </a:r>
              <a:endParaRPr lang="en-US" sz="2600" dirty="0">
                <a:solidFill>
                  <a:srgbClr val="002C5F"/>
                </a:solidFill>
              </a:endParaRPr>
            </a:p>
            <a:p>
              <a:pPr>
                <a:lnSpc>
                  <a:spcPts val="2920"/>
                </a:lnSpc>
                <a:spcBef>
                  <a:spcPct val="20000"/>
                </a:spcBef>
              </a:pPr>
              <a:endParaRPr lang="en-US" sz="2600" dirty="0">
                <a:solidFill>
                  <a:srgbClr val="002C5F"/>
                </a:solidFill>
              </a:endParaRPr>
            </a:p>
          </p:txBody>
        </p:sp>
        <p:pic>
          <p:nvPicPr>
            <p:cNvPr id="41" name="Picture 40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600" y="3769977"/>
              <a:ext cx="1098360" cy="62871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26648552"/>
      </p:ext>
    </p:extLst>
  </p:cSld>
  <p:clrMapOvr>
    <a:masterClrMapping/>
  </p:clrMapOvr>
  <p:transition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457200" y="1628001"/>
            <a:ext cx="990600" cy="2745041"/>
            <a:chOff x="1066800" y="1066800"/>
            <a:chExt cx="990600" cy="2745041"/>
          </a:xfrm>
        </p:grpSpPr>
        <p:sp>
          <p:nvSpPr>
            <p:cNvPr id="29" name="TextBox 28"/>
            <p:cNvSpPr txBox="1"/>
            <p:nvPr/>
          </p:nvSpPr>
          <p:spPr>
            <a:xfrm>
              <a:off x="1066800" y="1066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JANUARY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66800" y="147550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FEBRUARY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6800" y="188421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MARCH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6800" y="2292927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APRIL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66800" y="270163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66800" y="31103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JUNE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6800" y="353484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2C5F"/>
                  </a:solidFill>
                </a:rPr>
                <a:t>JULY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CF430C"/>
                </a:solidFill>
              </a:rPr>
              <a:t>2013</a:t>
            </a:r>
            <a:endParaRPr lang="en-US" sz="1400" b="1" dirty="0">
              <a:solidFill>
                <a:srgbClr val="CF430C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000" b="1" dirty="0" smtClean="0">
                <a:solidFill>
                  <a:srgbClr val="83AFB4"/>
                </a:solidFill>
              </a:rPr>
              <a:t>Federal Settlements </a:t>
            </a:r>
            <a:r>
              <a:rPr lang="en-US" sz="2000" b="1" dirty="0" smtClean="0">
                <a:solidFill>
                  <a:srgbClr val="83AFB4"/>
                </a:solidFill>
              </a:rPr>
              <a:t>(JAN-JUL)</a:t>
            </a:r>
            <a:endParaRPr lang="en-US" sz="3200" b="1" dirty="0">
              <a:solidFill>
                <a:srgbClr val="83AFB4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706380" y="3948752"/>
            <a:ext cx="6904220" cy="840828"/>
            <a:chOff x="1706380" y="1871465"/>
            <a:chExt cx="6904220" cy="840826"/>
          </a:xfrm>
        </p:grpSpPr>
        <p:sp>
          <p:nvSpPr>
            <p:cNvPr id="26" name="TextBox 25"/>
            <p:cNvSpPr txBox="1"/>
            <p:nvPr/>
          </p:nvSpPr>
          <p:spPr>
            <a:xfrm>
              <a:off x="3048000" y="1871465"/>
              <a:ext cx="5562600" cy="840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920"/>
                </a:lnSpc>
                <a:spcBef>
                  <a:spcPct val="20000"/>
                </a:spcBef>
              </a:pPr>
              <a:r>
                <a:rPr lang="en-US" sz="2600" b="1" dirty="0" smtClean="0">
                  <a:solidFill>
                    <a:srgbClr val="002C5F"/>
                  </a:solidFill>
                </a:rPr>
                <a:t>$15 million </a:t>
              </a:r>
              <a:r>
                <a:rPr lang="en-US" sz="2600" dirty="0" smtClean="0">
                  <a:solidFill>
                    <a:srgbClr val="002C5F"/>
                  </a:solidFill>
                </a:rPr>
                <a:t>to resolve kickback allegations</a:t>
              </a:r>
              <a:endParaRPr lang="en-US" sz="2600" dirty="0">
                <a:solidFill>
                  <a:srgbClr val="002C5F"/>
                </a:solidFill>
              </a:endParaRPr>
            </a:p>
          </p:txBody>
        </p:sp>
        <p:pic>
          <p:nvPicPr>
            <p:cNvPr id="43" name="Picture 42"/>
            <p:cNvPicPr preferRelativeResize="0"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6380" y="1981199"/>
              <a:ext cx="1238655" cy="30479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61960266"/>
      </p:ext>
    </p:extLst>
  </p:cSld>
  <p:clrMapOvr>
    <a:masterClrMapping/>
  </p:clrMapOvr>
  <p:transition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457200" y="1628002"/>
            <a:ext cx="990600" cy="2320544"/>
            <a:chOff x="1066800" y="1066800"/>
            <a:chExt cx="990600" cy="2320544"/>
          </a:xfrm>
        </p:grpSpPr>
        <p:sp>
          <p:nvSpPr>
            <p:cNvPr id="29" name="TextBox 28"/>
            <p:cNvSpPr txBox="1"/>
            <p:nvPr/>
          </p:nvSpPr>
          <p:spPr>
            <a:xfrm>
              <a:off x="1066800" y="1066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JANUARY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66800" y="147550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FEBRUARY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6800" y="188421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MARCH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6800" y="2292927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APRIL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66800" y="270163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66800" y="31103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JUNE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CF430C"/>
                </a:solidFill>
              </a:rPr>
              <a:t>2013</a:t>
            </a:r>
            <a:endParaRPr lang="en-US" sz="1400" b="1" dirty="0">
              <a:solidFill>
                <a:srgbClr val="CF430C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000" b="1" dirty="0" smtClean="0">
                <a:solidFill>
                  <a:srgbClr val="83AFB4"/>
                </a:solidFill>
              </a:rPr>
              <a:t>Federal Settlements </a:t>
            </a:r>
            <a:r>
              <a:rPr lang="en-US" sz="2000" b="1" dirty="0" smtClean="0">
                <a:solidFill>
                  <a:srgbClr val="83AFB4"/>
                </a:solidFill>
              </a:rPr>
              <a:t>(JAN-JUL)</a:t>
            </a:r>
            <a:endParaRPr lang="en-US" sz="3200" b="1" dirty="0">
              <a:solidFill>
                <a:srgbClr val="83AFB4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01102" y="4038600"/>
            <a:ext cx="7758418" cy="840828"/>
            <a:chOff x="1501102" y="2002769"/>
            <a:chExt cx="7758418" cy="840826"/>
          </a:xfrm>
        </p:grpSpPr>
        <p:sp>
          <p:nvSpPr>
            <p:cNvPr id="26" name="TextBox 25"/>
            <p:cNvSpPr txBox="1"/>
            <p:nvPr/>
          </p:nvSpPr>
          <p:spPr>
            <a:xfrm>
              <a:off x="3047999" y="2002769"/>
              <a:ext cx="6211521" cy="840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920"/>
                </a:lnSpc>
                <a:spcBef>
                  <a:spcPct val="20000"/>
                </a:spcBef>
              </a:pPr>
              <a:r>
                <a:rPr lang="en-US" sz="2600" b="1" dirty="0" smtClean="0">
                  <a:solidFill>
                    <a:srgbClr val="002C5F"/>
                  </a:solidFill>
                </a:rPr>
                <a:t>$3.5 million </a:t>
              </a:r>
              <a:r>
                <a:rPr lang="en-US" sz="2600" dirty="0" smtClean="0">
                  <a:solidFill>
                    <a:srgbClr val="002C5F"/>
                  </a:solidFill>
                </a:rPr>
                <a:t>to settle False Claims Act allegations</a:t>
              </a:r>
              <a:endParaRPr lang="en-US" sz="2600" dirty="0">
                <a:solidFill>
                  <a:srgbClr val="002C5F"/>
                </a:solidFill>
              </a:endParaRPr>
            </a:p>
          </p:txBody>
        </p:sp>
        <p:pic>
          <p:nvPicPr>
            <p:cNvPr id="43" name="Picture 42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1102" y="2002769"/>
              <a:ext cx="1566717" cy="5066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TextBox 21"/>
          <p:cNvSpPr txBox="1"/>
          <p:nvPr/>
        </p:nvSpPr>
        <p:spPr>
          <a:xfrm>
            <a:off x="457200" y="4087369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002C5F"/>
                </a:solidFill>
              </a:rPr>
              <a:t>JULY</a:t>
            </a:r>
          </a:p>
        </p:txBody>
      </p:sp>
    </p:spTree>
    <p:extLst>
      <p:ext uri="{BB962C8B-B14F-4D97-AF65-F5344CB8AC3E}">
        <p14:creationId xmlns:p14="http://schemas.microsoft.com/office/powerpoint/2010/main" val="3932716625"/>
      </p:ext>
    </p:extLst>
  </p:cSld>
  <p:clrMapOvr>
    <a:masterClrMapping/>
  </p:clrMapOvr>
  <p:transition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57200" y="2403894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2C5F"/>
                </a:solidFill>
              </a:rPr>
              <a:t>OCTOBER</a:t>
            </a:r>
            <a:endParaRPr lang="en-US" sz="1200" b="1" dirty="0">
              <a:solidFill>
                <a:srgbClr val="002C5F"/>
              </a:solidFill>
            </a:endParaRPr>
          </a:p>
        </p:txBody>
      </p:sp>
      <p:grpSp>
        <p:nvGrpSpPr>
          <p:cNvPr id="2" name="Group 27"/>
          <p:cNvGrpSpPr/>
          <p:nvPr/>
        </p:nvGrpSpPr>
        <p:grpSpPr>
          <a:xfrm>
            <a:off x="457200" y="1593470"/>
            <a:ext cx="990600" cy="1911836"/>
            <a:chOff x="1066800" y="3927763"/>
            <a:chExt cx="990600" cy="1911836"/>
          </a:xfrm>
        </p:grpSpPr>
        <p:sp>
          <p:nvSpPr>
            <p:cNvPr id="36" name="TextBox 35"/>
            <p:cNvSpPr txBox="1"/>
            <p:nvPr/>
          </p:nvSpPr>
          <p:spPr>
            <a:xfrm>
              <a:off x="1066800" y="3927763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AUGUST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66800" y="433647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SEPTEMBER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66800" y="515389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NOVEMBER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66800" y="55626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DECEMBER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CF430C"/>
                </a:solidFill>
              </a:rPr>
              <a:t>2013</a:t>
            </a:r>
            <a:endParaRPr lang="en-US" sz="1400" b="1" dirty="0">
              <a:solidFill>
                <a:srgbClr val="CF430C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000" b="1" dirty="0" smtClean="0">
                <a:solidFill>
                  <a:srgbClr val="83AFB4"/>
                </a:solidFill>
              </a:rPr>
              <a:t>Federal Settlements </a:t>
            </a:r>
            <a:r>
              <a:rPr lang="en-US" sz="2000" b="1" dirty="0" smtClean="0">
                <a:solidFill>
                  <a:srgbClr val="83AFB4"/>
                </a:solidFill>
              </a:rPr>
              <a:t>(AUG-DEC)</a:t>
            </a:r>
            <a:endParaRPr lang="en-US" sz="3200" b="1" dirty="0">
              <a:solidFill>
                <a:srgbClr val="83AFB4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76400" y="2207172"/>
            <a:ext cx="7010400" cy="840828"/>
            <a:chOff x="1676400" y="5143212"/>
            <a:chExt cx="7010400" cy="840828"/>
          </a:xfrm>
        </p:grpSpPr>
        <p:sp>
          <p:nvSpPr>
            <p:cNvPr id="26" name="TextBox 25"/>
            <p:cNvSpPr txBox="1"/>
            <p:nvPr/>
          </p:nvSpPr>
          <p:spPr>
            <a:xfrm>
              <a:off x="2971800" y="5143212"/>
              <a:ext cx="5715000" cy="840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920"/>
                </a:lnSpc>
                <a:spcBef>
                  <a:spcPct val="20000"/>
                </a:spcBef>
              </a:pPr>
              <a:r>
                <a:rPr lang="en-US" sz="2600" b="1" dirty="0" smtClean="0">
                  <a:solidFill>
                    <a:srgbClr val="002C5F"/>
                  </a:solidFill>
                </a:rPr>
                <a:t>$3</a:t>
              </a:r>
              <a:r>
                <a:rPr lang="en-US" sz="2600" b="1" dirty="0">
                  <a:solidFill>
                    <a:srgbClr val="002C5F"/>
                  </a:solidFill>
                </a:rPr>
                <a:t>0</a:t>
              </a:r>
              <a:r>
                <a:rPr lang="en-US" sz="2600" b="1" dirty="0" smtClean="0">
                  <a:solidFill>
                    <a:srgbClr val="002C5F"/>
                  </a:solidFill>
                </a:rPr>
                <a:t> million </a:t>
              </a:r>
              <a:r>
                <a:rPr lang="en-US" sz="2600" dirty="0" smtClean="0">
                  <a:solidFill>
                    <a:srgbClr val="002C5F"/>
                  </a:solidFill>
                </a:rPr>
                <a:t>to settle False Claims Act allegations</a:t>
              </a:r>
              <a:endParaRPr lang="en-US" sz="2600" dirty="0">
                <a:solidFill>
                  <a:srgbClr val="002C5F"/>
                </a:solidFill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676400" y="5209821"/>
              <a:ext cx="1222082" cy="428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02776991"/>
      </p:ext>
    </p:extLst>
  </p:cSld>
  <p:clrMapOvr>
    <a:masterClrMapping/>
  </p:clrMapOvr>
  <p:transition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57200" y="2819217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2C5F"/>
                </a:solidFill>
              </a:rPr>
              <a:t>NOVEMBER</a:t>
            </a:r>
            <a:endParaRPr lang="en-US" sz="1200" b="1" dirty="0">
              <a:solidFill>
                <a:srgbClr val="002C5F"/>
              </a:solidFill>
            </a:endParaRPr>
          </a:p>
        </p:txBody>
      </p:sp>
      <p:grpSp>
        <p:nvGrpSpPr>
          <p:cNvPr id="2" name="Group 27"/>
          <p:cNvGrpSpPr/>
          <p:nvPr/>
        </p:nvGrpSpPr>
        <p:grpSpPr>
          <a:xfrm>
            <a:off x="457200" y="1593182"/>
            <a:ext cx="990600" cy="1911836"/>
            <a:chOff x="1066800" y="3927763"/>
            <a:chExt cx="990600" cy="1911836"/>
          </a:xfrm>
        </p:grpSpPr>
        <p:sp>
          <p:nvSpPr>
            <p:cNvPr id="36" name="TextBox 35"/>
            <p:cNvSpPr txBox="1"/>
            <p:nvPr/>
          </p:nvSpPr>
          <p:spPr>
            <a:xfrm>
              <a:off x="1066800" y="3927763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AUGUST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66800" y="433647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SEPTEMBER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66800" y="4745181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OCTOBER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66800" y="55626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DECEMBER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CF430C"/>
                </a:solidFill>
              </a:rPr>
              <a:t>2013</a:t>
            </a:r>
            <a:endParaRPr lang="en-US" sz="1400" b="1" dirty="0">
              <a:solidFill>
                <a:srgbClr val="CF430C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000" b="1" dirty="0" smtClean="0">
                <a:solidFill>
                  <a:srgbClr val="83AFB4"/>
                </a:solidFill>
              </a:rPr>
              <a:t>Federal Settlements </a:t>
            </a:r>
            <a:r>
              <a:rPr lang="en-US" sz="2000" b="1" dirty="0" smtClean="0">
                <a:solidFill>
                  <a:srgbClr val="83AFB4"/>
                </a:solidFill>
              </a:rPr>
              <a:t>(AUG-DEC)</a:t>
            </a:r>
            <a:endParaRPr lang="en-US" sz="3200" b="1" dirty="0">
              <a:solidFill>
                <a:srgbClr val="83AFB4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62129" y="2722379"/>
            <a:ext cx="6591271" cy="1212725"/>
            <a:chOff x="1863041" y="5745495"/>
            <a:chExt cx="6591271" cy="1212725"/>
          </a:xfrm>
        </p:grpSpPr>
        <p:sp>
          <p:nvSpPr>
            <p:cNvPr id="26" name="TextBox 25"/>
            <p:cNvSpPr txBox="1"/>
            <p:nvPr/>
          </p:nvSpPr>
          <p:spPr>
            <a:xfrm>
              <a:off x="3196512" y="5745495"/>
              <a:ext cx="5257800" cy="1212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920"/>
                </a:lnSpc>
                <a:spcBef>
                  <a:spcPct val="20000"/>
                </a:spcBef>
              </a:pPr>
              <a:r>
                <a:rPr lang="en-US" sz="2600" b="1" dirty="0" smtClean="0">
                  <a:solidFill>
                    <a:srgbClr val="002C5F"/>
                  </a:solidFill>
                </a:rPr>
                <a:t>$2.2 </a:t>
              </a:r>
              <a:r>
                <a:rPr lang="en-US" sz="2600" b="1" dirty="0">
                  <a:solidFill>
                    <a:srgbClr val="002C5F"/>
                  </a:solidFill>
                </a:rPr>
                <a:t>B</a:t>
              </a:r>
              <a:r>
                <a:rPr lang="en-US" sz="2600" b="1" dirty="0" smtClean="0">
                  <a:solidFill>
                    <a:srgbClr val="002C5F"/>
                  </a:solidFill>
                </a:rPr>
                <a:t>illion </a:t>
              </a:r>
              <a:r>
                <a:rPr lang="en-US" sz="2600" dirty="0" smtClean="0">
                  <a:solidFill>
                    <a:srgbClr val="002C5F"/>
                  </a:solidFill>
                </a:rPr>
                <a:t>to resolve allegations of off-label marketing and kickbacks to physicians for Risperdal® </a:t>
              </a:r>
              <a:endParaRPr lang="en-US" sz="2600" dirty="0">
                <a:solidFill>
                  <a:srgbClr val="002C5F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63041" y="5845513"/>
              <a:ext cx="1333471" cy="27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6210530"/>
      </p:ext>
    </p:extLst>
  </p:cSld>
  <p:clrMapOvr>
    <a:masterClrMapping/>
  </p:clrMapOvr>
  <p:transition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57200" y="3232903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2C5F"/>
                </a:solidFill>
              </a:rPr>
              <a:t>DECEMBER</a:t>
            </a:r>
            <a:endParaRPr lang="en-US" sz="1200" b="1" dirty="0">
              <a:solidFill>
                <a:srgbClr val="002C5F"/>
              </a:solidFill>
            </a:endParaRPr>
          </a:p>
        </p:txBody>
      </p:sp>
      <p:grpSp>
        <p:nvGrpSpPr>
          <p:cNvPr id="2" name="Group 27"/>
          <p:cNvGrpSpPr/>
          <p:nvPr/>
        </p:nvGrpSpPr>
        <p:grpSpPr>
          <a:xfrm>
            <a:off x="457200" y="1598065"/>
            <a:ext cx="990600" cy="1503126"/>
            <a:chOff x="1066800" y="3927763"/>
            <a:chExt cx="990600" cy="1503126"/>
          </a:xfrm>
        </p:grpSpPr>
        <p:sp>
          <p:nvSpPr>
            <p:cNvPr id="36" name="TextBox 35"/>
            <p:cNvSpPr txBox="1"/>
            <p:nvPr/>
          </p:nvSpPr>
          <p:spPr>
            <a:xfrm>
              <a:off x="1066800" y="3927763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AUGUST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66800" y="433647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SEPTEMBER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66800" y="4745181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OCTOBER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66800" y="515389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83AFB4"/>
                  </a:solidFill>
                </a:rPr>
                <a:t>NOVEMBER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CF430C"/>
                </a:solidFill>
              </a:rPr>
              <a:t>2013</a:t>
            </a:r>
            <a:endParaRPr lang="en-US" sz="1400" b="1" dirty="0">
              <a:solidFill>
                <a:srgbClr val="CF430C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000" b="1" dirty="0" smtClean="0">
                <a:solidFill>
                  <a:srgbClr val="83AFB4"/>
                </a:solidFill>
              </a:rPr>
              <a:t>Federal Settlements </a:t>
            </a:r>
            <a:r>
              <a:rPr lang="en-US" sz="2000" b="1" dirty="0" smtClean="0">
                <a:solidFill>
                  <a:srgbClr val="83AFB4"/>
                </a:solidFill>
              </a:rPr>
              <a:t>(AUG-DEC)</a:t>
            </a:r>
            <a:endParaRPr lang="en-US" sz="3200" b="1" dirty="0">
              <a:solidFill>
                <a:srgbClr val="83AFB4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427931" y="3048000"/>
            <a:ext cx="6725469" cy="840828"/>
            <a:chOff x="1427931" y="5836963"/>
            <a:chExt cx="6725469" cy="84082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27931" y="5870791"/>
              <a:ext cx="1467669" cy="602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2971800" y="5836963"/>
              <a:ext cx="5181600" cy="840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920"/>
                </a:lnSpc>
                <a:spcBef>
                  <a:spcPct val="20000"/>
                </a:spcBef>
              </a:pPr>
              <a:r>
                <a:rPr lang="en-US" sz="2600" b="1" dirty="0" smtClean="0">
                  <a:solidFill>
                    <a:srgbClr val="002C5F"/>
                  </a:solidFill>
                </a:rPr>
                <a:t>$5.47 Million </a:t>
              </a:r>
              <a:r>
                <a:rPr lang="en-US" sz="2600" dirty="0" smtClean="0">
                  <a:solidFill>
                    <a:srgbClr val="002C5F"/>
                  </a:solidFill>
                </a:rPr>
                <a:t>to resolve allegations of kickbacks to physicians </a:t>
              </a:r>
              <a:endParaRPr lang="en-US" sz="2600" dirty="0">
                <a:solidFill>
                  <a:srgbClr val="002C5F"/>
                </a:solidFill>
              </a:endParaRPr>
            </a:p>
          </p:txBody>
        </p:sp>
      </p:grpSp>
      <p:sp>
        <p:nvSpPr>
          <p:cNvPr id="4" name="AutoShape 2" descr="data:image/jpeg;base64,/9j/4AAQSkZJRgABAQAAAQABAAD/2wCEAAkGBxQHBhUUBxQUFRUWFxkXGBUXGR4ZGxoeIBsfFxoVFR4bICkgHBsmHhgUITEkJikrLi46FyEzODMvNygtLisBCgoKDA0OGxAQGywlHyU3Ljc1LDcvNzc0NzgsNzczLiw0Mzc3NzcsNzI0NzgsLCwsOCsrLDQsNCwsLCwsMiw0K//AABEIAJABXwMBIgACEQEDEQH/xAAcAAEAAwADAQEAAAAAAAAAAAAABgcIAQMFBAL/xABMEAABAwIDAwYICA0CBwEAAAABAAIDBBEFBhIHITETF0FRcZEiMlRhZIGj4ggUFTaTobKzFiM3QlJyc4KDorHC0jXBJCZDYpLD8Bj/xAAaAQEBAAMBAQAAAAAAAAAAAAAABQMEBgEC/8QALBEBAAAFAwEGBgMAAAAAAAAAAAECAwQUEVGhwRIhM1KB4RMVNEFiggUysf/aAAwDAQACEQMRAD8AvFERAREQEREBERAREQEREBERAREQEREBERAREQEREBERAREQEREBERAREQEREBERAREQEREBERAREQEREBERAREQEREBERAREQEREBERAREQEREBERAREQEREBERAREQEREBERAREQEREBERAREQEREBEQ8EEfzVmT8HzH+L5TlNX52m2nT5jfxvqXgc43o/tPcTan41P/F/sUDuqNvQpzU4RjBHurqtJVjLLHuTznG9H9p7ic43o/tPcUDul1mxaOzXza+/EE85xvR/ae4nON6P7T3FA7pdMWjsZtffiCec43o/tPcTnG9H9p7igd0umLR2M2vvxBPOcb0f2nuJzjej+09xQO6XTFo7Gbcb8QWHS7RI3SWqoXNHW1wfbtFgphRVjK6mD6Rwc13Aj/7cfMqMUv2b4gYMWMJPgyNJt1ObvuO0X7gsFe1lhL2pfs2rW9nmnhLP91mIiKerC8TOGZYsp4E6prg5zWlrQ1ttTi42AFyB1nsBXtqifhI43rnpqOI+KDO8ec3ZH9XK94Qezz+Ufk1T/J/krMy7jEeYMEiqaK+iVocAbXHQWm264IIPYseYzhEuC1Yjr26XGOOQDzPYHj1jVY+cEdCvb4OeN/GsvzUsp3wP1t/Uf0Dse1x/fCCx82Y+zLGASVVU1z2x6btZbUdTgzdcgcXAquefyj8mqf5P8la1dRR4hSmOvjZLG612SND2mxuLhwINiAfUsvbasMhwnPkjMMjZEwxxu0MAa0Et36WjcOHQg0HkTOUWdcNfNQRyRtZJyZD7XJ0h1xpJ3eEFJVT3we6yOgyRUyVz2xsbUEue8hrR+LZxJ3Ke0OfcNr6kR0tZAXE2ALtNz1NLrA+pB8eftoEOR3Qivilk5bXbk9O7TpvfUR+mO5RLn8o/Jqn+T/JWbimCU2MAfK1PDNpuG8rG1+m/HTqBtew4dQWM66MRVr2s4B7gOwEgINn4LiLcYweGeEFrZo2SAHiA5ocAbdO9faodlnH6bAdn9A7GJ44QaWG2t1ifxbfFHE+pexguaqPHX2wipilda+lrhqt16T4VvUg9lEXx4nikOE0+vFJY4mcNUjg0dgud5QfYiise0fC5JdLa2C/nJA7yLfWpLS1LKuAPpHtex28OaQ5p84I3FB2qE4HtPo8bzKKKibPypdI0FzWhngBxJuHE2s023dS42g7Q6bLGFytglY+qsWshaQ5zXkbnSAeKBe++1+hURsdrI6HaJTyVz2RsAlu97g1ovE8C5duG8getBq5eHnDNMGUMKE+K6ywvEYDAC4kgncCR0NcfUuTm+gA311J9PH/kqN25Z5izHUxU2CvEkMJL3yDxXPI0gN6w0at/TqPVvC8so5nhzbhPL4YHhmtzPDABuLX3AndvC9tVFsMx6lw3I+jEamnify0h0ySsY61m77ON7cVbFNUMq6dr6VzXscA5rmkOa4HgWkbiPOg7UREBERAREQEREHBaDxC40DqHcuXO0i7uCiOJ59hpZS2ja6W35wOlvqJuT3WX3JJNP3SwY6lWnThrNHRLdA6gmgdQUD5x/Rvae4nOP6N7T3Flxq2zBm2/m4inmgdQTQOoKB84/o3tPcTnH9G9p7iY1bYzbfzcRTzQOoJoHUFA+cf0b2nuJzj+je09xMatsZtv5uIp5oHUFw6MEbwO5RTAs6/K+KshEOjVfwtd7WaXcNI6lLisU8k0kdJmenUkqQ1l74KazVTNo8xTMpwGtDhYDgLtDiB5rkr6sh/OmLsf9hy6s6/Oqftb921duQ/nTF2P+w5VY+B6dEKXuudPy6rbREUd0Lgmw3rLk55w9r1m+FHLPbju5GPiR1XjYT2uV9bUMb+QMjVMrDZ7mclHbjqf4AI84BLv3VnrIGz6pznDLJhskcTYi1up5cNRIJIbpB4C1/1ggn3wj8CAZTVkI4Xgfb1vj/8AYO5QbYxjnyJn6HlDZk94Hfv20fzhikOIbEa+Ghe51TBJpa52gGQl1gTpF22ueCqiKQwyh0RIc0ggjiCN4IQbgWYtvv5Q3/sov6LRGVsYGP5dgqI7fjY2uIHQ61nt9Tg4epZ32+/lDf8Asov6IOzZNkk53glZiU0rKSFwfojIGqVwtcXBG5rRvIPHdxK8Pabk/wDAvMfIwuc+J7BJG53GxJaWusLFwLTw6COtWz8G4j8Fqi3H4xv7OTZb/dR/4SpHypR248nJfs1Nt/ugkXwf81yYthUlJiDi91PpdG5xueTO7ST06SBbzOA6Fn/E/wDUpf2j/tFWb8HFrjnSYt8UUrr/AEkdv91WWJ/6lL+0f9ooLjyZspGbsrR1OYaicSPjDYGtLS2ONvgRghwNxYXsCNx6ySqkrIZcu4+9gcWTU8rm62EghzHW1NPHiLhaw2eEHIdDo8mi+wL/AF3Wadqrg7aJWcnw5U99gD9d0F/4Hn1s+zD5RrwNUcbhI0btUjToDR1a3abdWtZxxTFanOeYWur3l8srwxgJIa3U4BrGD81tyOHablTfDGP/APz7Unfb440+q8Q+0oRkc2ztQ6uHxun+9agt3M+xSmoMoySYbJM6ohjdJqcQWyaRqc3SBuuAQLHduvdVls8ztNk7GWujc4wOcOWivuc3gXAcA8DeD5rcFqvFyBhM2vhyb7/+JWKEFx7csnQ4fTHEqaV73VNQ0FptoAdG9122F/zG96r/AGfZfZmnNsNLVucxsmu7m2uNLHPFr7uLVaW1trmbGMNFR4wdSh1+v4tJdQXYh+Uyl7JvuXoLK5gqTymo7mf4qmc94GzLWa56Wlc57Yi0BzrXN2Ndvtu4uK0ViW0P4htEjwz4vq5Qs/Hcpa2purxNG+36yorbJ+Uqr/Wj+6YgkuzPZZT5wy18YrJpmO5R7NLNNrC2/eL9KvvAsMbguDQ08JLmwxtjDjxIaLAm3Sq12MV/yVsmnnDdfJOqJNN7atLA7Texte1r2KlezbOv4cYVJNyPI6JOT06+Uv4Ide+ltvG4W6EEuREQEREBERAREQQ/aTiLqXC2RRG3Kk6v1W2uPWS361Winm1Lxqf+L/YoHxVa0hCFKEUC+mjGtGDi6aledFRMo6VrKZoa0AAAD6z5136B1BYc6Hl5bMP4yOn9uPdQuoJqV9aB1BNA6gmd+PJ8sj5uPdQupNSvrQOoJoHUEzvx5PlkfNx7qkyIf+aof3/sOVulfkMAO4BforVr1fiTa6aN62ofBl7Ouqn86/Oqftb921duQ/nTF2P+w5dWdfnVP2t+7au3Ifzpi7H/AGHKjHwPTojy/Vft1W2vzI7RGSOgEr9IpDoGUc/7R6jO0MbKpjIo4zq0MudTrW1OJ6gSAB+kePR6WzPaTNlinbSU8ML2STA6jqDrvLWEmxsbACy0zyTeodyckOodyCvtrG0GXI74BRxRycsJL6yRbTptw4+Me5ZjlfykpNgLkmw3AeYeZbecwO8YArjkm9Q7kGatlu0qowAxUQYySKSZoaXXDo9bgHabbiLkmx6SV1bffyiP/ZRf0WmuTHUO5cmME7wO5Bm7KGL1mygtlxOmMlNWRseLOLbHeW7yCBIGl12kb7jfuUVz5muTO+YuXkZo8FsccTTqIAJIF7DU4uc48Ola5mgbPEWzta5p4tcAQe0FfDQYBS4dNqw+mp4nfpRxMYe9oBQQPYZk2TLmCyT4q0smqNNo3CzmMbfSHDocSSSOizb77hZ+Zhz8XzLyFELvlmLGjzl1rm3ADiT0AFbPX5EYB3AdyDP+CbSqrZ3hbsPxykL5YS4ROLywaSSRfwTrZfUQ5vEWG7iqyhp6jNOPO+KsdLPPI55DRxc513OPQ1tzvJ3DpWxMQw2HE49OIxRSt6pGNeO5wKYfhcOGR6cNhiiHVGxrB3NAQR3BMkx0Wz0YdV7w6JzZHD9N13Oe2/U47r/ohZwzPlaryPjQ+NtcNDw6Kdo8B1jdrmngHbr6TvC14vxLEJoyJQHA8QRcHtBQUJmTbd8rZUfBSU7o55WGN7y4FjQ4aXuj/OJIJte1r9Nt8W2abOp814kx9XG5lI0hz5HXbrA/6cXS4nhcbhv33sDpGLLFFDPrho6Vr731CGMOv13Dbr1QLDcggm2fLr8fyM5mHNLnwvbM2No3u0hzS1oHE6XuIA42sFnXJmPnKWZ4qnk9ZiLwYydF9TXMIvY2I1X4dC2MvMrcvUmIT66+lp5HfpPiY497hdBR+R5Z9oG1oYg6Lk4ojqdvJazTHoZGHWGpxNj0dJ6F5m3rL0tBnJ9SWkw1AYQ+3ghzWhjmE9B8EO8+rzFaSggbTRBtO1rWjg1oAA7AFzNC2eItnaHNPEOFwe0FBljL+0R+DZEnw6OBruW5QCbWRpD2hrhot4RsDY3HEbt2+5dhmAS4Fk0nEWlj55TKGEWLW6WtbqHQTpJ9YUxo8uUlBProaWmjd+kyFjT3gXXqICIiAiIgIiICIiCAbUvGp/4v9igg4qd7UvGp/wCL/YoHwVe18KDn73x4+n+L6b4q5XRSVLauma+ncHNcAQQu66kRX4Rho5RcXS6PXKLi6XQcoVxdcF1hvQVDnX51T9rfu2rtyH86Yux/2HL5c2VDarMcz6chzS4AEcDZoabesFfVkP50xdj/ALDlYj4Hp0c9L9T+3VbaIijuhEREBERAREQEREBERAREQEREBERAREQEREBERAREQEREBERAREQQ7aVh5qMMZLGL8kTq/VdYE+ohveq1V8vYJGEPAIO4g8D5iodiWz+KolLqCQxX/NI1N/d3gjvK3ra5lkl7MyZeWc883bkVwDbgl/OVOebh3lA+j95Obh3lA+j95bOTR3aWHcbcoNfzlL+cqc83DvKB9H7yc3DvKB9H7yZNHd7h3G3KDX85S/nKnPNw7ygfR+8nNw7ygfR+8mTR3MO425Qa/nKXU55uHeUD6P3lzzcO8oH0fvJk0d3mHcbcoIpbs4oDPjJlt4MbSL/9zhYDu1Hu616dLs6a2T/i5y4dTW6T3kn+imVBQsw6lEdG0NaOgf1J4k+dYa91JGXsy/ds2tlUhPCafu0fSiIpyuIiICIiAiIgIiICIiAiIgIiICIiAiIgIiICIiAiIgIiICIiAiIgIiICIiAiIgIiICIiAiIgIiICIiAiIgIiICIiAiIgIiICIiAiIgIiICIiAiIgIiICIiAiIgIiICIiAiIgIiICIiAiIgIiICIiAiIgIiICIiAiIgIiICIiAiIgIiICIiAiIgIiICIiAiIg/9k="/>
          <p:cNvSpPr>
            <a:spLocks noChangeAspect="1" noChangeArrowheads="1"/>
          </p:cNvSpPr>
          <p:nvPr/>
        </p:nvSpPr>
        <p:spPr bwMode="auto">
          <a:xfrm>
            <a:off x="63500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487683"/>
      </p:ext>
    </p:extLst>
  </p:cSld>
  <p:clrMapOvr>
    <a:masterClrMapping/>
  </p:clrMapOvr>
  <p:transition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457200" y="1628001"/>
            <a:ext cx="990600" cy="4772799"/>
            <a:chOff x="1066800" y="1066800"/>
            <a:chExt cx="990600" cy="4772799"/>
          </a:xfrm>
        </p:grpSpPr>
        <p:sp>
          <p:nvSpPr>
            <p:cNvPr id="29" name="TextBox 28"/>
            <p:cNvSpPr txBox="1"/>
            <p:nvPr/>
          </p:nvSpPr>
          <p:spPr>
            <a:xfrm>
              <a:off x="1066800" y="1066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JANUARY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66800" y="147550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FEBRUARY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6800" y="188421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MARCH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6800" y="2292927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APRIL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66800" y="270163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66800" y="31103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JUNE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6800" y="351905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JULY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66800" y="3927763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AUGUST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66800" y="433647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SEPTEMBER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66800" y="4745181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OCTOBER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66800" y="515389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NOVEMBER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66800" y="55626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DECEMBER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CF430C"/>
                </a:solidFill>
              </a:rPr>
              <a:t>2013</a:t>
            </a:r>
            <a:endParaRPr lang="en-US" sz="1400" b="1" dirty="0">
              <a:solidFill>
                <a:srgbClr val="CF430C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AFB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Federal Settlements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F430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Summary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F430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4" name="Title 6"/>
          <p:cNvSpPr txBox="1">
            <a:spLocks/>
          </p:cNvSpPr>
          <p:nvPr/>
        </p:nvSpPr>
        <p:spPr>
          <a:xfrm>
            <a:off x="5543803" y="1216126"/>
            <a:ext cx="3485998" cy="1524000"/>
          </a:xfrm>
          <a:prstGeom prst="rect">
            <a:avLst/>
          </a:prstGeom>
          <a:effectLst>
            <a:outerShdw blurRad="50800" dist="38100" dir="2700000">
              <a:srgbClr val="000000">
                <a:alpha val="22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F430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≈ $3.4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CF430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billion</a:t>
            </a:r>
            <a:endParaRPr kumimoji="0" lang="en-US" sz="4500" i="0" u="none" strike="noStrike" kern="1200" cap="none" spc="0" normalizeH="0" baseline="0" noProof="0" dirty="0" smtClean="0">
              <a:ln>
                <a:noFill/>
              </a:ln>
              <a:solidFill>
                <a:srgbClr val="CF430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447800" y="2286000"/>
            <a:ext cx="5486401" cy="4248150"/>
            <a:chOff x="1447800" y="2286000"/>
            <a:chExt cx="5486401" cy="4248150"/>
          </a:xfrm>
        </p:grpSpPr>
        <p:grpSp>
          <p:nvGrpSpPr>
            <p:cNvPr id="4" name="Group 3"/>
            <p:cNvGrpSpPr/>
            <p:nvPr/>
          </p:nvGrpSpPr>
          <p:grpSpPr>
            <a:xfrm>
              <a:off x="1447800" y="2286000"/>
              <a:ext cx="5486401" cy="2286000"/>
              <a:chOff x="1447800" y="2286000"/>
              <a:chExt cx="5486401" cy="2286000"/>
            </a:xfrm>
          </p:grpSpPr>
          <p:grpSp>
            <p:nvGrpSpPr>
              <p:cNvPr id="93" name="Group 92"/>
              <p:cNvGrpSpPr/>
              <p:nvPr/>
            </p:nvGrpSpPr>
            <p:grpSpPr>
              <a:xfrm>
                <a:off x="1447800" y="2286000"/>
                <a:ext cx="5486401" cy="2286000"/>
                <a:chOff x="1447800" y="2286000"/>
                <a:chExt cx="5486401" cy="2286000"/>
              </a:xfrm>
            </p:grpSpPr>
            <p:grpSp>
              <p:nvGrpSpPr>
                <p:cNvPr id="109" name="Group 108"/>
                <p:cNvGrpSpPr/>
                <p:nvPr/>
              </p:nvGrpSpPr>
              <p:grpSpPr>
                <a:xfrm>
                  <a:off x="1447800" y="2286000"/>
                  <a:ext cx="4114800" cy="533400"/>
                  <a:chOff x="1447800" y="2286000"/>
                  <a:chExt cx="4114800" cy="533400"/>
                </a:xfrm>
              </p:grpSpPr>
              <p:cxnSp>
                <p:nvCxnSpPr>
                  <p:cNvPr id="27" name="Straight Connector 26"/>
                  <p:cNvCxnSpPr/>
                  <p:nvPr/>
                </p:nvCxnSpPr>
                <p:spPr>
                  <a:xfrm>
                    <a:off x="1447800" y="2590800"/>
                    <a:ext cx="2743200" cy="5979"/>
                  </a:xfrm>
                  <a:prstGeom prst="line">
                    <a:avLst/>
                  </a:prstGeom>
                  <a:ln w="12700" cap="flat" cmpd="sng" algn="ctr">
                    <a:solidFill>
                      <a:srgbClr val="002C5F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6" name="Group 65"/>
                  <p:cNvGrpSpPr/>
                  <p:nvPr/>
                </p:nvGrpSpPr>
                <p:grpSpPr>
                  <a:xfrm>
                    <a:off x="3429000" y="2286000"/>
                    <a:ext cx="2133600" cy="533400"/>
                    <a:chOff x="3429000" y="2324100"/>
                    <a:chExt cx="2133600" cy="533400"/>
                  </a:xfrm>
                </p:grpSpPr>
                <p:sp>
                  <p:nvSpPr>
                    <p:cNvPr id="61" name="Rectangle 60"/>
                    <p:cNvSpPr/>
                    <p:nvPr/>
                  </p:nvSpPr>
                  <p:spPr>
                    <a:xfrm>
                      <a:off x="3429000" y="2324100"/>
                      <a:ext cx="2133600" cy="53340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 cmpd="sng" algn="ctr">
                      <a:solidFill>
                        <a:srgbClr val="002C5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>
                    <a:effectLst>
                      <a:outerShdw blurRad="50800" dist="25400" dir="2700000">
                        <a:srgbClr val="000000">
                          <a:alpha val="25000"/>
                        </a:srgbClr>
                      </a:outerShdw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pic>
                  <p:nvPicPr>
                    <p:cNvPr id="43" name="Picture 10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 bwMode="auto">
                    <a:xfrm>
                      <a:off x="3797225" y="2441302"/>
                      <a:ext cx="1536775" cy="2886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grpSp>
              <p:nvGrpSpPr>
                <p:cNvPr id="74" name="Group 73"/>
                <p:cNvGrpSpPr/>
                <p:nvPr/>
              </p:nvGrpSpPr>
              <p:grpSpPr>
                <a:xfrm>
                  <a:off x="1447800" y="2743200"/>
                  <a:ext cx="1714500" cy="533400"/>
                  <a:chOff x="1447800" y="2743200"/>
                  <a:chExt cx="1714500" cy="533400"/>
                </a:xfrm>
              </p:grpSpPr>
              <p:cxnSp>
                <p:nvCxnSpPr>
                  <p:cNvPr id="64" name="Straight Connector 63"/>
                  <p:cNvCxnSpPr/>
                  <p:nvPr/>
                </p:nvCxnSpPr>
                <p:spPr>
                  <a:xfrm>
                    <a:off x="1447800" y="3017520"/>
                    <a:ext cx="1362456" cy="1588"/>
                  </a:xfrm>
                  <a:prstGeom prst="line">
                    <a:avLst/>
                  </a:prstGeom>
                  <a:ln w="12700" cap="flat" cmpd="sng" algn="ctr">
                    <a:solidFill>
                      <a:srgbClr val="002C5F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5" name="Rectangle 64"/>
                  <p:cNvSpPr/>
                  <p:nvPr/>
                </p:nvSpPr>
                <p:spPr>
                  <a:xfrm>
                    <a:off x="1676400" y="2743200"/>
                    <a:ext cx="1485900" cy="53340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 cmpd="sng" algn="ctr">
                    <a:solidFill>
                      <a:srgbClr val="002C5F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>
                    <a:outerShdw blurRad="50800" dist="25400" dir="2700000">
                      <a:srgbClr val="000000">
                        <a:alpha val="25000"/>
                      </a:srgb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pic>
                <p:nvPicPr>
                  <p:cNvPr id="54" name="Picture 53"/>
                  <p:cNvPicPr preferRelativeResize="0"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966605" y="2895599"/>
                    <a:ext cx="928996" cy="22860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78" name="Group 77"/>
                <p:cNvGrpSpPr/>
                <p:nvPr/>
              </p:nvGrpSpPr>
              <p:grpSpPr>
                <a:xfrm>
                  <a:off x="1447800" y="3200400"/>
                  <a:ext cx="5486401" cy="533400"/>
                  <a:chOff x="1447800" y="3200400"/>
                  <a:chExt cx="5486401" cy="533400"/>
                </a:xfrm>
              </p:grpSpPr>
              <p:cxnSp>
                <p:nvCxnSpPr>
                  <p:cNvPr id="75" name="Straight Connector 74"/>
                  <p:cNvCxnSpPr/>
                  <p:nvPr/>
                </p:nvCxnSpPr>
                <p:spPr>
                  <a:xfrm>
                    <a:off x="1447800" y="3429000"/>
                    <a:ext cx="2429256" cy="0"/>
                  </a:xfrm>
                  <a:prstGeom prst="line">
                    <a:avLst/>
                  </a:prstGeom>
                  <a:ln w="12700" cap="flat" cmpd="sng" algn="ctr">
                    <a:solidFill>
                      <a:srgbClr val="002C5F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6" name="Rectangle 75"/>
                  <p:cNvSpPr/>
                  <p:nvPr/>
                </p:nvSpPr>
                <p:spPr>
                  <a:xfrm>
                    <a:off x="3409951" y="3200400"/>
                    <a:ext cx="3524250" cy="53340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 cmpd="sng" algn="ctr">
                    <a:solidFill>
                      <a:srgbClr val="002C5F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>
                    <a:outerShdw blurRad="50800" dist="25400" dir="2700000">
                      <a:srgbClr val="000000">
                        <a:alpha val="25000"/>
                      </a:srgb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pic>
                <p:nvPicPr>
                  <p:cNvPr id="72" name="Picture 71"/>
                  <p:cNvPicPr preferRelativeResize="0"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00072" y="3235756"/>
                    <a:ext cx="569422" cy="457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77" name="Picture 76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200" y="3235758"/>
                    <a:ext cx="812049" cy="42184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91" name="Group 90"/>
                <p:cNvGrpSpPr/>
                <p:nvPr/>
              </p:nvGrpSpPr>
              <p:grpSpPr>
                <a:xfrm>
                  <a:off x="1447800" y="4038600"/>
                  <a:ext cx="5486400" cy="533400"/>
                  <a:chOff x="1447800" y="4038600"/>
                  <a:chExt cx="5486400" cy="533400"/>
                </a:xfrm>
              </p:grpSpPr>
              <p:grpSp>
                <p:nvGrpSpPr>
                  <p:cNvPr id="89" name="Group 88"/>
                  <p:cNvGrpSpPr/>
                  <p:nvPr/>
                </p:nvGrpSpPr>
                <p:grpSpPr>
                  <a:xfrm>
                    <a:off x="1447800" y="4038600"/>
                    <a:ext cx="5486400" cy="533400"/>
                    <a:chOff x="1447800" y="4038600"/>
                    <a:chExt cx="5486400" cy="533400"/>
                  </a:xfrm>
                </p:grpSpPr>
                <p:grpSp>
                  <p:nvGrpSpPr>
                    <p:cNvPr id="119" name="Group 118"/>
                    <p:cNvGrpSpPr/>
                    <p:nvPr/>
                  </p:nvGrpSpPr>
                  <p:grpSpPr>
                    <a:xfrm>
                      <a:off x="1447800" y="4038600"/>
                      <a:ext cx="5486400" cy="533400"/>
                      <a:chOff x="1447800" y="138684"/>
                      <a:chExt cx="5486400" cy="533400"/>
                    </a:xfrm>
                  </p:grpSpPr>
                  <p:cxnSp>
                    <p:nvCxnSpPr>
                      <p:cNvPr id="120" name="Straight Connector 119"/>
                      <p:cNvCxnSpPr/>
                      <p:nvPr/>
                    </p:nvCxnSpPr>
                    <p:spPr>
                      <a:xfrm>
                        <a:off x="1447800" y="361305"/>
                        <a:ext cx="2743200" cy="5979"/>
                      </a:xfrm>
                      <a:prstGeom prst="line">
                        <a:avLst/>
                      </a:prstGeom>
                      <a:ln w="12700" cap="flat" cmpd="sng" algn="ctr">
                        <a:solidFill>
                          <a:srgbClr val="002C5F"/>
                        </a:solidFill>
                        <a:prstDash val="sysDash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22" name="Rectangle 121"/>
                      <p:cNvSpPr/>
                      <p:nvPr/>
                    </p:nvSpPr>
                    <p:spPr>
                      <a:xfrm>
                        <a:off x="3429000" y="138684"/>
                        <a:ext cx="3505200" cy="5334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 cmpd="sng" algn="ctr">
                        <a:solidFill>
                          <a:srgbClr val="002C5F"/>
                        </a:solidFill>
                        <a:prstDash val="sysDash"/>
                        <a:round/>
                        <a:headEnd type="none" w="med" len="med"/>
                        <a:tailEnd type="none" w="med" len="med"/>
                      </a:ln>
                      <a:effectLst>
                        <a:outerShdw blurRad="50800" dist="25400" dir="2700000">
                          <a:srgbClr val="000000">
                            <a:alpha val="25000"/>
                          </a:srgbClr>
                        </a:outerShdw>
                      </a:effectLst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pic>
                  <p:nvPicPr>
                    <p:cNvPr id="130" name="Picture 129"/>
                    <p:cNvPicPr preferRelativeResize="0"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3654581" y="4114800"/>
                      <a:ext cx="643346" cy="3810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83" name="Picture 82"/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533869" y="4202686"/>
                      <a:ext cx="876331" cy="21691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84" name="Picture 83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5330" b="10584"/>
                  <a:stretch>
                    <a:fillRect/>
                  </a:stretch>
                </p:blipFill>
                <p:spPr>
                  <a:xfrm>
                    <a:off x="5486400" y="4142232"/>
                    <a:ext cx="1333233" cy="31939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pic>
            <p:nvPicPr>
              <p:cNvPr id="71" name="Picture 70"/>
              <p:cNvPicPr preferRelativeResize="0"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10201" y="3332312"/>
                <a:ext cx="1276900" cy="3252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52" name="Straight Connector 51"/>
            <p:cNvCxnSpPr/>
            <p:nvPr/>
          </p:nvCxnSpPr>
          <p:spPr>
            <a:xfrm>
              <a:off x="1447801" y="5448954"/>
              <a:ext cx="1362456" cy="1588"/>
            </a:xfrm>
            <a:prstGeom prst="line">
              <a:avLst/>
            </a:prstGeom>
            <a:ln w="12700" cap="flat" cmpd="sng" algn="ctr">
              <a:solidFill>
                <a:srgbClr val="002C5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/>
            <p:cNvSpPr/>
            <p:nvPr/>
          </p:nvSpPr>
          <p:spPr>
            <a:xfrm>
              <a:off x="1703205" y="5185357"/>
              <a:ext cx="1650248" cy="53340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002C5F"/>
              </a:solidFill>
              <a:prstDash val="sysDash"/>
              <a:round/>
              <a:headEnd type="none" w="med" len="med"/>
              <a:tailEnd type="none" w="med" len="med"/>
            </a:ln>
            <a:effectLst>
              <a:outerShdw blurRad="50800" dist="25400" dir="2700000">
                <a:srgbClr val="000000">
                  <a:alpha val="2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1448729" y="5856271"/>
              <a:ext cx="2743200" cy="5979"/>
            </a:xfrm>
            <a:prstGeom prst="line">
              <a:avLst/>
            </a:prstGeom>
            <a:ln w="12700" cap="flat" cmpd="sng" algn="ctr">
              <a:solidFill>
                <a:srgbClr val="002C5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/>
            <p:cNvSpPr/>
            <p:nvPr/>
          </p:nvSpPr>
          <p:spPr>
            <a:xfrm>
              <a:off x="3657600" y="5562600"/>
              <a:ext cx="2133600" cy="53340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002C5F"/>
              </a:solidFill>
              <a:prstDash val="sysDash"/>
              <a:round/>
              <a:headEnd type="none" w="med" len="med"/>
              <a:tailEnd type="none" w="med" len="med"/>
            </a:ln>
            <a:effectLst>
              <a:outerShdw blurRad="50800" dist="25400" dir="2700000">
                <a:srgbClr val="000000">
                  <a:alpha val="2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87725" y="5699731"/>
              <a:ext cx="1542151" cy="320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57534" y="5257800"/>
              <a:ext cx="1190547" cy="418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9" name="Straight Connector 58"/>
            <p:cNvCxnSpPr/>
            <p:nvPr/>
          </p:nvCxnSpPr>
          <p:spPr>
            <a:xfrm>
              <a:off x="1485248" y="6264347"/>
              <a:ext cx="1362456" cy="1588"/>
            </a:xfrm>
            <a:prstGeom prst="line">
              <a:avLst/>
            </a:prstGeom>
            <a:ln w="12700" cap="flat" cmpd="sng" algn="ctr">
              <a:solidFill>
                <a:srgbClr val="002C5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>
              <a:off x="1740652" y="6000750"/>
              <a:ext cx="1650248" cy="53340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002C5F"/>
              </a:solidFill>
              <a:prstDash val="sysDash"/>
              <a:round/>
              <a:headEnd type="none" w="med" len="med"/>
              <a:tailEnd type="none" w="med" len="med"/>
            </a:ln>
            <a:effectLst>
              <a:outerShdw blurRad="50800" dist="25400" dir="2700000">
                <a:srgbClr val="000000">
                  <a:alpha val="2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3" name="Picture 3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29" b="23026"/>
            <a:stretch/>
          </p:blipFill>
          <p:spPr bwMode="auto">
            <a:xfrm>
              <a:off x="1828800" y="6080760"/>
              <a:ext cx="14478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spd="slow" advClick="0" advTm="6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 txBox="1">
            <a:spLocks/>
          </p:cNvSpPr>
          <p:nvPr/>
        </p:nvSpPr>
        <p:spPr>
          <a:xfrm>
            <a:off x="457200" y="2701830"/>
            <a:ext cx="7467600" cy="1794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CF430C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800"/>
              </a:lnSpc>
            </a:pPr>
            <a:r>
              <a:rPr lang="en-US" sz="5500" dirty="0" smtClean="0">
                <a:solidFill>
                  <a:srgbClr val="002C5F"/>
                </a:solidFill>
              </a:rPr>
              <a:t>so decisions can be made </a:t>
            </a:r>
            <a:r>
              <a:rPr lang="en-US" sz="5500" dirty="0" smtClean="0"/>
              <a:t>LOCALLY </a:t>
            </a:r>
            <a:r>
              <a:rPr lang="en-US" sz="5500" dirty="0" smtClean="0">
                <a:solidFill>
                  <a:srgbClr val="002C5F"/>
                </a:solidFill>
              </a:rPr>
              <a:t/>
            </a:r>
            <a:br>
              <a:rPr lang="en-US" sz="5500" dirty="0" smtClean="0">
                <a:solidFill>
                  <a:srgbClr val="002C5F"/>
                </a:solidFill>
              </a:rPr>
            </a:br>
            <a:endParaRPr lang="en-US" sz="55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914400"/>
            <a:ext cx="8534400" cy="2323146"/>
          </a:xfrm>
        </p:spPr>
        <p:txBody>
          <a:bodyPr anchor="t">
            <a:noAutofit/>
          </a:bodyPr>
          <a:lstStyle/>
          <a:p>
            <a:pPr algn="l">
              <a:lnSpc>
                <a:spcPts val="5800"/>
              </a:lnSpc>
            </a:pPr>
            <a:r>
              <a:rPr lang="en-US" sz="5500" dirty="0" smtClean="0">
                <a:solidFill>
                  <a:srgbClr val="002C5F"/>
                </a:solidFill>
              </a:rPr>
              <a:t>Know the </a:t>
            </a:r>
            <a:r>
              <a:rPr lang="en-US" sz="5500" dirty="0" smtClean="0"/>
              <a:t>GLOBAL </a:t>
            </a:r>
            <a:r>
              <a:rPr lang="en-US" sz="5500" dirty="0" smtClean="0">
                <a:solidFill>
                  <a:srgbClr val="002C5F"/>
                </a:solidFill>
              </a:rPr>
              <a:t>compliance landscape, </a:t>
            </a:r>
            <a:endParaRPr lang="en-US" sz="5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itle 6"/>
          <p:cNvSpPr txBox="1">
            <a:spLocks/>
          </p:cNvSpPr>
          <p:nvPr/>
        </p:nvSpPr>
        <p:spPr>
          <a:xfrm>
            <a:off x="457200" y="251513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YIR2013_Audio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25734"/>
      </p:ext>
    </p:extLst>
  </p:cSld>
  <p:clrMapOvr>
    <a:masterClrMapping/>
  </p:clrMapOvr>
  <p:transition spd="med" advClick="0" advTm="6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457200"/>
            <a:ext cx="10134600" cy="6172201"/>
            <a:chOff x="0" y="457200"/>
            <a:chExt cx="10134600" cy="6172200"/>
          </a:xfrm>
        </p:grpSpPr>
        <p:sp>
          <p:nvSpPr>
            <p:cNvPr id="4" name="Rectangle 3"/>
            <p:cNvSpPr/>
            <p:nvPr/>
          </p:nvSpPr>
          <p:spPr>
            <a:xfrm flipH="1">
              <a:off x="0" y="457200"/>
              <a:ext cx="10134600" cy="6172200"/>
            </a:xfrm>
            <a:prstGeom prst="rect">
              <a:avLst/>
            </a:prstGeom>
            <a:gradFill>
              <a:gsLst>
                <a:gs pos="26000">
                  <a:srgbClr val="83AFB4"/>
                </a:gs>
                <a:gs pos="100000">
                  <a:srgbClr val="002C5F"/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itle 1"/>
            <p:cNvSpPr txBox="1">
              <a:spLocks/>
            </p:cNvSpPr>
            <p:nvPr/>
          </p:nvSpPr>
          <p:spPr>
            <a:xfrm>
              <a:off x="0" y="2743200"/>
              <a:ext cx="91440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State Settlements and Updates</a:t>
              </a:r>
              <a:endParaRPr lang="en-US" sz="36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136780"/>
      </p:ext>
    </p:extLst>
  </p:cSld>
  <p:clrMapOvr>
    <a:masterClrMapping/>
  </p:clrMapOvr>
  <p:transition advClick="0" advTm="250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AFB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State Settlements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83AFB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8" name="Group 69"/>
          <p:cNvGrpSpPr/>
          <p:nvPr/>
        </p:nvGrpSpPr>
        <p:grpSpPr>
          <a:xfrm>
            <a:off x="457200" y="2344687"/>
            <a:ext cx="8686801" cy="961456"/>
            <a:chOff x="457200" y="4317831"/>
            <a:chExt cx="8686800" cy="961456"/>
          </a:xfrm>
        </p:grpSpPr>
        <p:grpSp>
          <p:nvGrpSpPr>
            <p:cNvPr id="30" name="Group 58"/>
            <p:cNvGrpSpPr/>
            <p:nvPr/>
          </p:nvGrpSpPr>
          <p:grpSpPr>
            <a:xfrm>
              <a:off x="457200" y="4317831"/>
              <a:ext cx="8686800" cy="961456"/>
              <a:chOff x="457200" y="3708231"/>
              <a:chExt cx="8686800" cy="961456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533400" y="3708231"/>
                <a:ext cx="8610600" cy="961456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95000">
                    <a:srgbClr val="83AFB4"/>
                  </a:gs>
                  <a:gs pos="34000">
                    <a:schemeClr val="bg1"/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22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57200" y="3987463"/>
                <a:ext cx="990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2C5F"/>
                    </a:solidFill>
                  </a:rPr>
                  <a:t>JUL</a:t>
                </a:r>
                <a:endParaRPr lang="en-US" sz="1600" b="1" dirty="0">
                  <a:solidFill>
                    <a:srgbClr val="002C5F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936444" y="3878144"/>
                <a:ext cx="5902755" cy="656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200"/>
                  </a:lnSpc>
                  <a:spcBef>
                    <a:spcPct val="20000"/>
                  </a:spcBef>
                </a:pPr>
                <a:r>
                  <a:rPr lang="en-US" sz="2000" b="1" dirty="0" smtClean="0">
                    <a:solidFill>
                      <a:srgbClr val="002C5F"/>
                    </a:solidFill>
                  </a:rPr>
                  <a:t>$229 million </a:t>
                </a:r>
                <a:r>
                  <a:rPr lang="en-US" sz="2000" dirty="0" smtClean="0">
                    <a:solidFill>
                      <a:srgbClr val="002C5F"/>
                    </a:solidFill>
                  </a:rPr>
                  <a:t>settlement with eight states for alleged off-label promotion of Avandia and other products </a:t>
                </a:r>
                <a:endParaRPr lang="en-US" sz="2000" dirty="0">
                  <a:solidFill>
                    <a:srgbClr val="002C5F"/>
                  </a:solidFill>
                </a:endParaRPr>
              </a:p>
            </p:txBody>
          </p:sp>
        </p:grpSp>
        <p:pic>
          <p:nvPicPr>
            <p:cNvPr id="34" name="Picture 4" descr="http://www.verpar.com/images/news/GSK%20Logo.jpg"/>
            <p:cNvPicPr preferRelativeResize="0"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233055" y="4524882"/>
              <a:ext cx="1433945" cy="4821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" name="Group 38"/>
          <p:cNvGrpSpPr/>
          <p:nvPr/>
        </p:nvGrpSpPr>
        <p:grpSpPr>
          <a:xfrm>
            <a:off x="457200" y="1246649"/>
            <a:ext cx="8915400" cy="961455"/>
            <a:chOff x="457200" y="1219200"/>
            <a:chExt cx="8915400" cy="961456"/>
          </a:xfrm>
        </p:grpSpPr>
        <p:grpSp>
          <p:nvGrpSpPr>
            <p:cNvPr id="40" name="Group 91"/>
            <p:cNvGrpSpPr/>
            <p:nvPr/>
          </p:nvGrpSpPr>
          <p:grpSpPr>
            <a:xfrm>
              <a:off x="457200" y="1219200"/>
              <a:ext cx="8915400" cy="961456"/>
              <a:chOff x="457200" y="1219200"/>
              <a:chExt cx="8915400" cy="961456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533400" y="1219200"/>
                <a:ext cx="8610600" cy="961456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95000">
                    <a:srgbClr val="83AFB4"/>
                  </a:gs>
                  <a:gs pos="34000">
                    <a:schemeClr val="bg1"/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22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57200" y="1507123"/>
                <a:ext cx="990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2C5F"/>
                    </a:solidFill>
                  </a:rPr>
                  <a:t>JAN</a:t>
                </a:r>
                <a:endParaRPr lang="en-US" sz="1600" b="1" dirty="0">
                  <a:solidFill>
                    <a:srgbClr val="002C5F"/>
                  </a:solidFill>
                </a:endParaRPr>
              </a:p>
            </p:txBody>
          </p:sp>
          <p:grpSp>
            <p:nvGrpSpPr>
              <p:cNvPr id="44" name="Group 27"/>
              <p:cNvGrpSpPr/>
              <p:nvPr/>
            </p:nvGrpSpPr>
            <p:grpSpPr>
              <a:xfrm>
                <a:off x="1828026" y="1420351"/>
                <a:ext cx="7544574" cy="660866"/>
                <a:chOff x="1828026" y="1648951"/>
                <a:chExt cx="7544574" cy="660866"/>
              </a:xfrm>
            </p:grpSpPr>
            <p:sp>
              <p:nvSpPr>
                <p:cNvPr id="45" name="TextBox 44"/>
                <p:cNvSpPr txBox="1"/>
                <p:nvPr/>
              </p:nvSpPr>
              <p:spPr>
                <a:xfrm>
                  <a:off x="2909319" y="1648951"/>
                  <a:ext cx="6463281" cy="6608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2200"/>
                    </a:lnSpc>
                    <a:spcBef>
                      <a:spcPct val="20000"/>
                    </a:spcBef>
                  </a:pPr>
                  <a:r>
                    <a:rPr lang="en-US" sz="2000" b="1" dirty="0" smtClean="0">
                      <a:solidFill>
                        <a:srgbClr val="002C5F"/>
                      </a:solidFill>
                    </a:rPr>
                    <a:t>$36 million</a:t>
                  </a:r>
                  <a:r>
                    <a:rPr lang="en-US" sz="2000" dirty="0" smtClean="0">
                      <a:solidFill>
                        <a:srgbClr val="002C5F"/>
                      </a:solidFill>
                    </a:rPr>
                    <a:t> agreement with Texas over Medicaid fraud allegations</a:t>
                  </a:r>
                  <a:endParaRPr lang="en-US" sz="2000" dirty="0">
                    <a:solidFill>
                      <a:srgbClr val="002C5F"/>
                    </a:solidFill>
                  </a:endParaRPr>
                </a:p>
              </p:txBody>
            </p:sp>
            <p:pic>
              <p:nvPicPr>
                <p:cNvPr id="46" name="Picture 45"/>
                <p:cNvPicPr preferRelativeResize="0"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28026" y="1775693"/>
                  <a:ext cx="991374" cy="33045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41" name="Picture 40"/>
            <p:cNvPicPr preferRelativeResize="0"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4394" y="1496551"/>
              <a:ext cx="602006" cy="3565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" name="Group 57"/>
          <p:cNvGrpSpPr/>
          <p:nvPr/>
        </p:nvGrpSpPr>
        <p:grpSpPr>
          <a:xfrm>
            <a:off x="457200" y="4540765"/>
            <a:ext cx="8915400" cy="974228"/>
            <a:chOff x="457200" y="5130969"/>
            <a:chExt cx="8915400" cy="974229"/>
          </a:xfrm>
        </p:grpSpPr>
        <p:grpSp>
          <p:nvGrpSpPr>
            <p:cNvPr id="51" name="Group 58"/>
            <p:cNvGrpSpPr/>
            <p:nvPr/>
          </p:nvGrpSpPr>
          <p:grpSpPr>
            <a:xfrm>
              <a:off x="457200" y="5130969"/>
              <a:ext cx="8915400" cy="974229"/>
              <a:chOff x="457200" y="3708232"/>
              <a:chExt cx="8915400" cy="974229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33400" y="3708232"/>
                <a:ext cx="8610600" cy="961456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95000">
                    <a:srgbClr val="83AFB4"/>
                  </a:gs>
                  <a:gs pos="34000">
                    <a:schemeClr val="bg1"/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22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57200" y="3996154"/>
                <a:ext cx="1295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2C5F"/>
                    </a:solidFill>
                  </a:rPr>
                  <a:t>NOV</a:t>
                </a:r>
                <a:endParaRPr lang="en-US" sz="1600" b="1" dirty="0">
                  <a:solidFill>
                    <a:srgbClr val="002C5F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2909320" y="3739467"/>
                <a:ext cx="6463280" cy="942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200"/>
                  </a:lnSpc>
                  <a:spcBef>
                    <a:spcPct val="20000"/>
                  </a:spcBef>
                </a:pPr>
                <a:r>
                  <a:rPr lang="en-US" sz="2000" b="1" dirty="0" smtClean="0">
                    <a:solidFill>
                      <a:srgbClr val="002C5F"/>
                    </a:solidFill>
                  </a:rPr>
                  <a:t>$88.4 million </a:t>
                </a:r>
                <a:r>
                  <a:rPr lang="en-US" sz="2000" dirty="0" smtClean="0">
                    <a:solidFill>
                      <a:srgbClr val="002C5F"/>
                    </a:solidFill>
                  </a:rPr>
                  <a:t>settlement with Louisiana and 25 pharmaceutical companies over Medicaid price-rigging allegations  </a:t>
                </a:r>
                <a:endParaRPr lang="en-US" sz="2000" dirty="0">
                  <a:solidFill>
                    <a:srgbClr val="002C5F"/>
                  </a:solidFill>
                </a:endParaRPr>
              </a:p>
            </p:txBody>
          </p:sp>
        </p:grpSp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9116" y="5213670"/>
              <a:ext cx="760684" cy="760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3" name="Group 62"/>
          <p:cNvGrpSpPr/>
          <p:nvPr/>
        </p:nvGrpSpPr>
        <p:grpSpPr>
          <a:xfrm>
            <a:off x="475520" y="5638801"/>
            <a:ext cx="8668479" cy="961455"/>
            <a:chOff x="633862" y="5630969"/>
            <a:chExt cx="11554962" cy="960120"/>
          </a:xfrm>
        </p:grpSpPr>
        <p:grpSp>
          <p:nvGrpSpPr>
            <p:cNvPr id="31" name="Group 58"/>
            <p:cNvGrpSpPr/>
            <p:nvPr/>
          </p:nvGrpSpPr>
          <p:grpSpPr>
            <a:xfrm>
              <a:off x="633862" y="5630969"/>
              <a:ext cx="11554962" cy="960120"/>
              <a:chOff x="475520" y="3708231"/>
              <a:chExt cx="8668480" cy="961455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533400" y="3708231"/>
                <a:ext cx="8610600" cy="961455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95000">
                    <a:srgbClr val="83AFB4"/>
                  </a:gs>
                  <a:gs pos="34000">
                    <a:schemeClr val="bg1"/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22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75520" y="4019681"/>
                <a:ext cx="1295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2C5F"/>
                    </a:solidFill>
                  </a:rPr>
                  <a:t>DEC</a:t>
                </a:r>
                <a:endParaRPr lang="en-US" sz="1600" b="1" dirty="0">
                  <a:solidFill>
                    <a:srgbClr val="002C5F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2927701" y="3863915"/>
                <a:ext cx="5606700" cy="660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200"/>
                  </a:lnSpc>
                  <a:spcBef>
                    <a:spcPct val="20000"/>
                  </a:spcBef>
                </a:pPr>
                <a:r>
                  <a:rPr lang="en-US" sz="2000" b="1" dirty="0" smtClean="0">
                    <a:solidFill>
                      <a:srgbClr val="002C5F"/>
                    </a:solidFill>
                  </a:rPr>
                  <a:t>$15 million </a:t>
                </a:r>
                <a:r>
                  <a:rPr lang="en-US" sz="2000" dirty="0" smtClean="0">
                    <a:solidFill>
                      <a:srgbClr val="002C5F"/>
                    </a:solidFill>
                  </a:rPr>
                  <a:t>settlement with Maryland for alleged violations of the Maryland False Health Claims Act  </a:t>
                </a:r>
                <a:endParaRPr lang="en-US" sz="2000" dirty="0">
                  <a:solidFill>
                    <a:srgbClr val="002C5F"/>
                  </a:solidFill>
                </a:endParaRPr>
              </a:p>
            </p:txBody>
          </p:sp>
        </p:grpSp>
        <p:pic>
          <p:nvPicPr>
            <p:cNvPr id="60" name="Picture 4" descr="http://www.verpar.com/images/news/GSK%20Logo.jpg"/>
            <p:cNvPicPr preferRelativeResize="0"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643646" y="5913899"/>
              <a:ext cx="1911429" cy="4814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" name="Group 61"/>
          <p:cNvGrpSpPr/>
          <p:nvPr/>
        </p:nvGrpSpPr>
        <p:grpSpPr>
          <a:xfrm>
            <a:off x="457200" y="3442727"/>
            <a:ext cx="8686800" cy="961455"/>
            <a:chOff x="609441" y="3437944"/>
            <a:chExt cx="11579384" cy="960120"/>
          </a:xfrm>
        </p:grpSpPr>
        <p:grpSp>
          <p:nvGrpSpPr>
            <p:cNvPr id="47" name="Group 58"/>
            <p:cNvGrpSpPr/>
            <p:nvPr/>
          </p:nvGrpSpPr>
          <p:grpSpPr>
            <a:xfrm>
              <a:off x="609441" y="3437944"/>
              <a:ext cx="11579384" cy="960120"/>
              <a:chOff x="457200" y="3708232"/>
              <a:chExt cx="8686800" cy="961456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533400" y="3708232"/>
                <a:ext cx="8610600" cy="961456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95000">
                    <a:srgbClr val="83AFB4"/>
                  </a:gs>
                  <a:gs pos="34000">
                    <a:schemeClr val="bg1"/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22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57200" y="3996154"/>
                <a:ext cx="1295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2C5F"/>
                    </a:solidFill>
                  </a:rPr>
                  <a:t>SEP</a:t>
                </a:r>
                <a:endParaRPr lang="en-US" sz="1600" b="1" dirty="0">
                  <a:solidFill>
                    <a:srgbClr val="002C5F"/>
                  </a:solidFill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965354" y="3846905"/>
                <a:ext cx="6178646" cy="660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200"/>
                  </a:lnSpc>
                  <a:spcBef>
                    <a:spcPct val="20000"/>
                  </a:spcBef>
                </a:pPr>
                <a:r>
                  <a:rPr lang="en-US" sz="2000" b="1" dirty="0" smtClean="0">
                    <a:solidFill>
                      <a:srgbClr val="002C5F"/>
                    </a:solidFill>
                  </a:rPr>
                  <a:t>$61 thousand </a:t>
                </a:r>
                <a:r>
                  <a:rPr lang="en-US" sz="2000" dirty="0" smtClean="0">
                    <a:solidFill>
                      <a:srgbClr val="002C5F"/>
                    </a:solidFill>
                  </a:rPr>
                  <a:t>settlement between Vermont and 25 manufacturers</a:t>
                </a:r>
                <a:endParaRPr lang="en-US" sz="2000" dirty="0">
                  <a:solidFill>
                    <a:srgbClr val="002C5F"/>
                  </a:solidFill>
                </a:endParaRPr>
              </a:p>
            </p:txBody>
          </p:sp>
        </p:grpSp>
        <p:pic>
          <p:nvPicPr>
            <p:cNvPr id="61" name="Picture 60" descr="vermont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29897" y="3500330"/>
              <a:ext cx="1015735" cy="76094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advClick="0" advTm="18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State Updates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30" name="Group 137"/>
          <p:cNvGrpSpPr/>
          <p:nvPr/>
        </p:nvGrpSpPr>
        <p:grpSpPr>
          <a:xfrm>
            <a:off x="3161637" y="2502876"/>
            <a:ext cx="5753763" cy="3745524"/>
            <a:chOff x="2933037" y="2590800"/>
            <a:chExt cx="5753763" cy="3745524"/>
          </a:xfrm>
        </p:grpSpPr>
        <p:sp>
          <p:nvSpPr>
            <p:cNvPr id="131" name="Freeform 5"/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2" name="Freeform 6"/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3" name="Freeform 7"/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4" name="Freeform 8"/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5" name="Freeform 9"/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6" name="Freeform 10"/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7" name="Freeform 11"/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8" name="Freeform 12"/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0" name="Freeform 13"/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1" name="Freeform 14"/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2" name="Freeform 15"/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5" name="Freeform 16"/>
            <p:cNvSpPr>
              <a:spLocks/>
            </p:cNvSpPr>
            <p:nvPr/>
          </p:nvSpPr>
          <p:spPr bwMode="auto">
            <a:xfrm>
              <a:off x="4557616" y="3415043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6" name="Freeform 17"/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05" name="Freeform 18"/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06" name="Freeform 19"/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07" name="Freeform 20"/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08" name="Freeform 21"/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09" name="Freeform 22"/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0" name="Freeform 23"/>
            <p:cNvSpPr>
              <a:spLocks/>
            </p:cNvSpPr>
            <p:nvPr/>
          </p:nvSpPr>
          <p:spPr bwMode="auto">
            <a:xfrm>
              <a:off x="5439920" y="4208548"/>
              <a:ext cx="785536" cy="442859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1" name="Freeform 24"/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2" name="Freeform 25"/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3" name="Freeform 26"/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4" name="Freeform 27"/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5" name="Freeform 28"/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6" name="Freeform 29"/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7" name="Freeform 30"/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8" name="Freeform 31"/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9" name="Freeform 32"/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20" name="Freeform 33"/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21" name="Freeform 34"/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22" name="Freeform 35"/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23" name="Freeform 36"/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24" name="Freeform 37"/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25" name="Freeform 38"/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26" name="Freeform 39"/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27" name="Freeform 40"/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28" name="Freeform 41"/>
            <p:cNvSpPr>
              <a:spLocks/>
            </p:cNvSpPr>
            <p:nvPr/>
          </p:nvSpPr>
          <p:spPr bwMode="auto">
            <a:xfrm>
              <a:off x="7451574" y="4691254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29" name="Freeform 42"/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30" name="Freeform 43"/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31" name="Freeform 44"/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32" name="Freeform 45"/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33" name="Freeform 46"/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34" name="Freeform 47"/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35" name="Freeform 48"/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36" name="Freeform 49"/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37" name="Freeform 50"/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38" name="Freeform 51"/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39" name="Freeform 52"/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0" name="Freeform 53"/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1" name="Freeform 54"/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2" name="Freeform 55"/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3" name="Freeform 56"/>
            <p:cNvSpPr>
              <a:spLocks/>
            </p:cNvSpPr>
            <p:nvPr/>
          </p:nvSpPr>
          <p:spPr bwMode="auto">
            <a:xfrm>
              <a:off x="8140341" y="4108364"/>
              <a:ext cx="51231" cy="102461"/>
            </a:xfrm>
            <a:custGeom>
              <a:avLst/>
              <a:gdLst>
                <a:gd name="T0" fmla="*/ 0 w 45"/>
                <a:gd name="T1" fmla="*/ 2147483647 h 78"/>
                <a:gd name="T2" fmla="*/ 2147483647 w 45"/>
                <a:gd name="T3" fmla="*/ 0 h 78"/>
                <a:gd name="T4" fmla="*/ 2147483647 w 45"/>
                <a:gd name="T5" fmla="*/ 2147483647 h 78"/>
                <a:gd name="T6" fmla="*/ 2147483647 w 45"/>
                <a:gd name="T7" fmla="*/ 2147483647 h 78"/>
                <a:gd name="T8" fmla="*/ 0 w 45"/>
                <a:gd name="T9" fmla="*/ 2147483647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78"/>
                <a:gd name="T17" fmla="*/ 45 w 45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78">
                  <a:moveTo>
                    <a:pt x="0" y="7"/>
                  </a:moveTo>
                  <a:lnTo>
                    <a:pt x="45" y="0"/>
                  </a:lnTo>
                  <a:lnTo>
                    <a:pt x="19" y="78"/>
                  </a:lnTo>
                  <a:lnTo>
                    <a:pt x="2" y="7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544D44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244" name="Group 69"/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solidFill>
              <a:schemeClr val="bg1">
                <a:lumMod val="75000"/>
              </a:schemeClr>
            </a:solidFill>
          </p:grpSpPr>
          <p:sp>
            <p:nvSpPr>
              <p:cNvPr id="246" name="Freeform 105"/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47" name="Freeform 106"/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48" name="Freeform 107"/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0" name="Freeform 108"/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1" name="Freeform 109"/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2" name="Freeform 110"/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3" name="Freeform 111"/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4" name="Freeform 112"/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245" name="Freeform 113"/>
            <p:cNvSpPr>
              <a:spLocks/>
            </p:cNvSpPr>
            <p:nvPr/>
          </p:nvSpPr>
          <p:spPr bwMode="auto">
            <a:xfrm>
              <a:off x="2933037" y="5268451"/>
              <a:ext cx="901658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255" name="Group 137"/>
          <p:cNvGrpSpPr/>
          <p:nvPr/>
        </p:nvGrpSpPr>
        <p:grpSpPr>
          <a:xfrm>
            <a:off x="3161637" y="2502876"/>
            <a:ext cx="5753763" cy="3745524"/>
            <a:chOff x="2933037" y="2590800"/>
            <a:chExt cx="5753763" cy="3745524"/>
          </a:xfrm>
        </p:grpSpPr>
        <p:sp>
          <p:nvSpPr>
            <p:cNvPr id="256" name="Freeform 5"/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17" name="Freeform 15"/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28" name="Freeform 16"/>
            <p:cNvSpPr>
              <a:spLocks/>
            </p:cNvSpPr>
            <p:nvPr/>
          </p:nvSpPr>
          <p:spPr bwMode="auto">
            <a:xfrm>
              <a:off x="4557616" y="3415043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29" name="Freeform 17"/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30" name="Freeform 18"/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31" name="Freeform 19"/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32" name="Freeform 20"/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33" name="Freeform 21"/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34" name="Freeform 22"/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35" name="Freeform 23"/>
            <p:cNvSpPr>
              <a:spLocks/>
            </p:cNvSpPr>
            <p:nvPr/>
          </p:nvSpPr>
          <p:spPr bwMode="auto">
            <a:xfrm>
              <a:off x="5439920" y="4208548"/>
              <a:ext cx="785536" cy="442859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36" name="Freeform 24"/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37" name="Freeform 25"/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38" name="Freeform 26"/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39" name="Freeform 27"/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40" name="Freeform 28"/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41" name="Freeform 29"/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42" name="Freeform 30"/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43" name="Freeform 31"/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44" name="Freeform 32"/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45" name="Freeform 33"/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46" name="Freeform 34"/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47" name="Freeform 35"/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48" name="Freeform 36"/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49" name="Freeform 37"/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50" name="Freeform 38"/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51" name="Freeform 39"/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52" name="Freeform 40"/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53" name="Freeform 41"/>
            <p:cNvSpPr>
              <a:spLocks/>
            </p:cNvSpPr>
            <p:nvPr/>
          </p:nvSpPr>
          <p:spPr bwMode="auto">
            <a:xfrm>
              <a:off x="7451574" y="4691254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54" name="Freeform 42"/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55" name="Freeform 43"/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56" name="Freeform 44"/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57" name="Freeform 45"/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58" name="Freeform 46"/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59" name="Freeform 47"/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60" name="Freeform 48"/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61" name="Freeform 49"/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63" name="Freeform 52"/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64" name="Freeform 53"/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65" name="Freeform 54"/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66" name="Freeform 55"/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67" name="Freeform 56"/>
            <p:cNvSpPr>
              <a:spLocks/>
            </p:cNvSpPr>
            <p:nvPr/>
          </p:nvSpPr>
          <p:spPr bwMode="auto">
            <a:xfrm>
              <a:off x="8140341" y="4108364"/>
              <a:ext cx="51231" cy="102461"/>
            </a:xfrm>
            <a:custGeom>
              <a:avLst/>
              <a:gdLst>
                <a:gd name="T0" fmla="*/ 0 w 45"/>
                <a:gd name="T1" fmla="*/ 2147483647 h 78"/>
                <a:gd name="T2" fmla="*/ 2147483647 w 45"/>
                <a:gd name="T3" fmla="*/ 0 h 78"/>
                <a:gd name="T4" fmla="*/ 2147483647 w 45"/>
                <a:gd name="T5" fmla="*/ 2147483647 h 78"/>
                <a:gd name="T6" fmla="*/ 2147483647 w 45"/>
                <a:gd name="T7" fmla="*/ 2147483647 h 78"/>
                <a:gd name="T8" fmla="*/ 0 w 45"/>
                <a:gd name="T9" fmla="*/ 2147483647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78"/>
                <a:gd name="T17" fmla="*/ 45 w 45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78">
                  <a:moveTo>
                    <a:pt x="0" y="7"/>
                  </a:moveTo>
                  <a:lnTo>
                    <a:pt x="45" y="0"/>
                  </a:lnTo>
                  <a:lnTo>
                    <a:pt x="19" y="78"/>
                  </a:lnTo>
                  <a:lnTo>
                    <a:pt x="2" y="7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544D44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368" name="Group 69"/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solidFill>
              <a:schemeClr val="bg1">
                <a:lumMod val="75000"/>
              </a:schemeClr>
            </a:solidFill>
          </p:grpSpPr>
          <p:sp>
            <p:nvSpPr>
              <p:cNvPr id="370" name="Freeform 105"/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71" name="Freeform 106"/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72" name="Freeform 107"/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73" name="Freeform 108"/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74" name="Freeform 109"/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75" name="Freeform 110"/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76" name="Freeform 111"/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77" name="Freeform 112"/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369" name="Freeform 113"/>
            <p:cNvSpPr>
              <a:spLocks/>
            </p:cNvSpPr>
            <p:nvPr/>
          </p:nvSpPr>
          <p:spPr bwMode="auto">
            <a:xfrm>
              <a:off x="2933037" y="5268451"/>
              <a:ext cx="901658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378" name="Freeform 27"/>
          <p:cNvSpPr>
            <a:spLocks/>
          </p:cNvSpPr>
          <p:nvPr/>
        </p:nvSpPr>
        <p:spPr bwMode="auto">
          <a:xfrm>
            <a:off x="6108192" y="2743200"/>
            <a:ext cx="697874" cy="867504"/>
          </a:xfrm>
          <a:custGeom>
            <a:avLst/>
            <a:gdLst>
              <a:gd name="T0" fmla="*/ 0 w 591"/>
              <a:gd name="T1" fmla="*/ 2147483647 h 665"/>
              <a:gd name="T2" fmla="*/ 2147483647 w 591"/>
              <a:gd name="T3" fmla="*/ 2147483647 h 665"/>
              <a:gd name="T4" fmla="*/ 2147483647 w 591"/>
              <a:gd name="T5" fmla="*/ 0 h 665"/>
              <a:gd name="T6" fmla="*/ 2147483647 w 591"/>
              <a:gd name="T7" fmla="*/ 2147483647 h 665"/>
              <a:gd name="T8" fmla="*/ 2147483647 w 591"/>
              <a:gd name="T9" fmla="*/ 2147483647 h 665"/>
              <a:gd name="T10" fmla="*/ 2147483647 w 591"/>
              <a:gd name="T11" fmla="*/ 2147483647 h 665"/>
              <a:gd name="T12" fmla="*/ 2147483647 w 591"/>
              <a:gd name="T13" fmla="*/ 2147483647 h 665"/>
              <a:gd name="T14" fmla="*/ 2147483647 w 591"/>
              <a:gd name="T15" fmla="*/ 2147483647 h 665"/>
              <a:gd name="T16" fmla="*/ 2147483647 w 591"/>
              <a:gd name="T17" fmla="*/ 2147483647 h 665"/>
              <a:gd name="T18" fmla="*/ 2147483647 w 591"/>
              <a:gd name="T19" fmla="*/ 2147483647 h 665"/>
              <a:gd name="T20" fmla="*/ 2147483647 w 591"/>
              <a:gd name="T21" fmla="*/ 2147483647 h 665"/>
              <a:gd name="T22" fmla="*/ 2147483647 w 591"/>
              <a:gd name="T23" fmla="*/ 2147483647 h 665"/>
              <a:gd name="T24" fmla="*/ 2147483647 w 591"/>
              <a:gd name="T25" fmla="*/ 2147483647 h 665"/>
              <a:gd name="T26" fmla="*/ 2147483647 w 591"/>
              <a:gd name="T27" fmla="*/ 2147483647 h 665"/>
              <a:gd name="T28" fmla="*/ 2147483647 w 591"/>
              <a:gd name="T29" fmla="*/ 2147483647 h 665"/>
              <a:gd name="T30" fmla="*/ 2147483647 w 591"/>
              <a:gd name="T31" fmla="*/ 2147483647 h 665"/>
              <a:gd name="T32" fmla="*/ 2147483647 w 591"/>
              <a:gd name="T33" fmla="*/ 2147483647 h 665"/>
              <a:gd name="T34" fmla="*/ 2147483647 w 591"/>
              <a:gd name="T35" fmla="*/ 2147483647 h 665"/>
              <a:gd name="T36" fmla="*/ 2147483647 w 591"/>
              <a:gd name="T37" fmla="*/ 2147483647 h 665"/>
              <a:gd name="T38" fmla="*/ 2147483647 w 591"/>
              <a:gd name="T39" fmla="*/ 2147483647 h 665"/>
              <a:gd name="T40" fmla="*/ 2147483647 w 591"/>
              <a:gd name="T41" fmla="*/ 2147483647 h 665"/>
              <a:gd name="T42" fmla="*/ 2147483647 w 591"/>
              <a:gd name="T43" fmla="*/ 2147483647 h 665"/>
              <a:gd name="T44" fmla="*/ 2147483647 w 591"/>
              <a:gd name="T45" fmla="*/ 2147483647 h 665"/>
              <a:gd name="T46" fmla="*/ 2147483647 w 591"/>
              <a:gd name="T47" fmla="*/ 2147483647 h 665"/>
              <a:gd name="T48" fmla="*/ 2147483647 w 591"/>
              <a:gd name="T49" fmla="*/ 2147483647 h 665"/>
              <a:gd name="T50" fmla="*/ 2147483647 w 591"/>
              <a:gd name="T51" fmla="*/ 2147483647 h 665"/>
              <a:gd name="T52" fmla="*/ 2147483647 w 591"/>
              <a:gd name="T53" fmla="*/ 2147483647 h 665"/>
              <a:gd name="T54" fmla="*/ 2147483647 w 591"/>
              <a:gd name="T55" fmla="*/ 2147483647 h 665"/>
              <a:gd name="T56" fmla="*/ 2147483647 w 591"/>
              <a:gd name="T57" fmla="*/ 2147483647 h 665"/>
              <a:gd name="T58" fmla="*/ 2147483647 w 591"/>
              <a:gd name="T59" fmla="*/ 2147483647 h 665"/>
              <a:gd name="T60" fmla="*/ 0 w 591"/>
              <a:gd name="T61" fmla="*/ 2147483647 h 66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591"/>
              <a:gd name="T94" fmla="*/ 0 h 665"/>
              <a:gd name="T95" fmla="*/ 591 w 591"/>
              <a:gd name="T96" fmla="*/ 665 h 665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591" h="665">
                <a:moveTo>
                  <a:pt x="0" y="52"/>
                </a:moveTo>
                <a:lnTo>
                  <a:pt x="155" y="52"/>
                </a:lnTo>
                <a:lnTo>
                  <a:pt x="154" y="0"/>
                </a:lnTo>
                <a:lnTo>
                  <a:pt x="188" y="15"/>
                </a:lnTo>
                <a:lnTo>
                  <a:pt x="194" y="55"/>
                </a:lnTo>
                <a:lnTo>
                  <a:pt x="268" y="99"/>
                </a:lnTo>
                <a:lnTo>
                  <a:pt x="291" y="79"/>
                </a:lnTo>
                <a:lnTo>
                  <a:pt x="334" y="79"/>
                </a:lnTo>
                <a:lnTo>
                  <a:pt x="368" y="118"/>
                </a:lnTo>
                <a:lnTo>
                  <a:pt x="391" y="104"/>
                </a:lnTo>
                <a:lnTo>
                  <a:pt x="456" y="120"/>
                </a:lnTo>
                <a:lnTo>
                  <a:pt x="478" y="91"/>
                </a:lnTo>
                <a:lnTo>
                  <a:pt x="518" y="113"/>
                </a:lnTo>
                <a:lnTo>
                  <a:pt x="591" y="110"/>
                </a:lnTo>
                <a:lnTo>
                  <a:pt x="473" y="192"/>
                </a:lnTo>
                <a:lnTo>
                  <a:pt x="415" y="265"/>
                </a:lnTo>
                <a:lnTo>
                  <a:pt x="426" y="370"/>
                </a:lnTo>
                <a:lnTo>
                  <a:pt x="386" y="414"/>
                </a:lnTo>
                <a:lnTo>
                  <a:pt x="402" y="444"/>
                </a:lnTo>
                <a:lnTo>
                  <a:pt x="402" y="522"/>
                </a:lnTo>
                <a:lnTo>
                  <a:pt x="443" y="522"/>
                </a:lnTo>
                <a:lnTo>
                  <a:pt x="502" y="578"/>
                </a:lnTo>
                <a:lnTo>
                  <a:pt x="527" y="646"/>
                </a:lnTo>
                <a:lnTo>
                  <a:pt x="108" y="665"/>
                </a:lnTo>
                <a:lnTo>
                  <a:pt x="110" y="481"/>
                </a:lnTo>
                <a:lnTo>
                  <a:pt x="73" y="441"/>
                </a:lnTo>
                <a:lnTo>
                  <a:pt x="86" y="393"/>
                </a:lnTo>
                <a:lnTo>
                  <a:pt x="99" y="365"/>
                </a:lnTo>
                <a:lnTo>
                  <a:pt x="73" y="238"/>
                </a:lnTo>
                <a:lnTo>
                  <a:pt x="37" y="154"/>
                </a:lnTo>
                <a:lnTo>
                  <a:pt x="0" y="52"/>
                </a:lnTo>
                <a:close/>
              </a:path>
            </a:pathLst>
          </a:custGeom>
          <a:solidFill>
            <a:srgbClr val="CF430C"/>
          </a:solidFill>
          <a:ln w="9525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79" name="Line Callout 2 (Accent Bar) 378"/>
          <p:cNvSpPr/>
          <p:nvPr/>
        </p:nvSpPr>
        <p:spPr>
          <a:xfrm flipH="1">
            <a:off x="457200" y="1447800"/>
            <a:ext cx="2667000" cy="2906792"/>
          </a:xfrm>
          <a:prstGeom prst="accentCallout2">
            <a:avLst>
              <a:gd name="adj1" fmla="val 18750"/>
              <a:gd name="adj2" fmla="val -8333"/>
              <a:gd name="adj3" fmla="val 19290"/>
              <a:gd name="adj4" fmla="val -46902"/>
              <a:gd name="adj5" fmla="val 61739"/>
              <a:gd name="adj6" fmla="val -123352"/>
            </a:avLst>
          </a:prstGeom>
          <a:solidFill>
            <a:srgbClr val="F9AE82">
              <a:alpha val="65000"/>
            </a:srgbClr>
          </a:solidFill>
          <a:ln w="31750" cap="rnd" cmpd="sng" algn="ctr">
            <a:solidFill>
              <a:srgbClr val="002C5F"/>
            </a:solidFill>
            <a:prstDash val="sysDot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37160" rIns="182880" rtlCol="0" anchor="t"/>
          <a:lstStyle/>
          <a:p>
            <a:pPr marL="53975"/>
            <a:r>
              <a:rPr lang="en-US" sz="1600" b="1" u="sng" spc="100" dirty="0" smtClean="0">
                <a:solidFill>
                  <a:srgbClr val="002C5F"/>
                </a:solidFill>
              </a:rPr>
              <a:t>MINNESOTA</a:t>
            </a:r>
            <a:endParaRPr lang="en-US" sz="2000" b="1" dirty="0" smtClean="0">
              <a:solidFill>
                <a:srgbClr val="002C5F"/>
              </a:solidFill>
            </a:endParaRPr>
          </a:p>
          <a:p>
            <a:pPr marL="53975" lvl="0">
              <a:spcBef>
                <a:spcPts val="600"/>
              </a:spcBef>
            </a:pPr>
            <a:r>
              <a:rPr lang="en-US" sz="2000" b="1" dirty="0" smtClean="0">
                <a:solidFill>
                  <a:srgbClr val="002C5F"/>
                </a:solidFill>
              </a:rPr>
              <a:t>January 2013</a:t>
            </a:r>
            <a:r>
              <a:rPr lang="en-US" sz="2000" dirty="0" smtClean="0">
                <a:solidFill>
                  <a:srgbClr val="002C5F"/>
                </a:solidFill>
              </a:rPr>
              <a:t>: </a:t>
            </a:r>
          </a:p>
          <a:p>
            <a:pPr marL="53975" lvl="0"/>
            <a:r>
              <a:rPr lang="en-US" sz="2000" dirty="0" smtClean="0">
                <a:solidFill>
                  <a:srgbClr val="002C5F"/>
                </a:solidFill>
              </a:rPr>
              <a:t>No 2013 disclosure reports required</a:t>
            </a:r>
            <a:endParaRPr lang="en-US" sz="2000" b="1" dirty="0" smtClean="0">
              <a:solidFill>
                <a:srgbClr val="002C5F"/>
              </a:solidFill>
            </a:endParaRPr>
          </a:p>
          <a:p>
            <a:pPr marL="53975" lvl="0">
              <a:spcBef>
                <a:spcPts val="1200"/>
              </a:spcBef>
            </a:pPr>
            <a:r>
              <a:rPr lang="en-US" sz="2000" b="1" dirty="0" smtClean="0">
                <a:solidFill>
                  <a:srgbClr val="002C5F"/>
                </a:solidFill>
              </a:rPr>
              <a:t>May 2013:</a:t>
            </a:r>
          </a:p>
          <a:p>
            <a:pPr marL="53975" lvl="0"/>
            <a:r>
              <a:rPr lang="en-US" sz="2000" dirty="0" smtClean="0">
                <a:solidFill>
                  <a:srgbClr val="002C5F"/>
                </a:solidFill>
              </a:rPr>
              <a:t>2014 disclosure </a:t>
            </a:r>
          </a:p>
          <a:p>
            <a:pPr marL="53975" lvl="0"/>
            <a:r>
              <a:rPr lang="en-US" sz="2000" dirty="0" smtClean="0">
                <a:solidFill>
                  <a:srgbClr val="002C5F"/>
                </a:solidFill>
              </a:rPr>
              <a:t>reports will be required for 2015</a:t>
            </a:r>
          </a:p>
        </p:txBody>
      </p:sp>
    </p:spTree>
    <p:extLst>
      <p:ext uri="{BB962C8B-B14F-4D97-AF65-F5344CB8AC3E}">
        <p14:creationId xmlns:p14="http://schemas.microsoft.com/office/powerpoint/2010/main" val="3424489169"/>
      </p:ext>
    </p:extLst>
  </p:cSld>
  <p:clrMapOvr>
    <a:masterClrMapping/>
  </p:clrMapOvr>
  <p:transition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" grpId="0" uiExpand="1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457200"/>
            <a:ext cx="10134600" cy="6172201"/>
            <a:chOff x="0" y="457200"/>
            <a:chExt cx="10134600" cy="6172200"/>
          </a:xfrm>
        </p:grpSpPr>
        <p:sp>
          <p:nvSpPr>
            <p:cNvPr id="4" name="Rectangle 3"/>
            <p:cNvSpPr/>
            <p:nvPr/>
          </p:nvSpPr>
          <p:spPr>
            <a:xfrm flipH="1">
              <a:off x="0" y="457200"/>
              <a:ext cx="10134600" cy="6172200"/>
            </a:xfrm>
            <a:prstGeom prst="rect">
              <a:avLst/>
            </a:prstGeom>
            <a:gradFill>
              <a:gsLst>
                <a:gs pos="26000">
                  <a:srgbClr val="83AFB4"/>
                </a:gs>
                <a:gs pos="100000">
                  <a:srgbClr val="002C5F"/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itle 1"/>
            <p:cNvSpPr txBox="1">
              <a:spLocks/>
            </p:cNvSpPr>
            <p:nvPr/>
          </p:nvSpPr>
          <p:spPr>
            <a:xfrm>
              <a:off x="0" y="2743200"/>
              <a:ext cx="91440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International News</a:t>
              </a:r>
              <a:endParaRPr lang="en-US" sz="36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1904318"/>
      </p:ext>
    </p:extLst>
  </p:cSld>
  <p:clrMapOvr>
    <a:masterClrMapping/>
  </p:clrMapOvr>
  <p:transition advClick="0" advTm="2500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 descr="map.jpg"/>
          <p:cNvPicPr>
            <a:picLocks noChangeAspect="1"/>
          </p:cNvPicPr>
          <p:nvPr/>
        </p:nvPicPr>
        <p:blipFill>
          <a:blip r:embed="rId3"/>
          <a:srcRect l="5000" r="7500" b="6391"/>
          <a:stretch>
            <a:fillRect/>
          </a:stretch>
        </p:blipFill>
        <p:spPr>
          <a:xfrm>
            <a:off x="0" y="320040"/>
            <a:ext cx="9153144" cy="6549232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457200" y="274320"/>
            <a:ext cx="8229600" cy="1143001"/>
          </a:xfrm>
          <a:prstGeom prst="rect">
            <a:avLst/>
          </a:prstGeom>
          <a:effectLst>
            <a:outerShdw blurRad="38100" dist="50800" dir="2700000">
              <a:srgbClr val="002C5F">
                <a:alpha val="82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International Compliance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89003"/>
            <a:ext cx="9144000" cy="553998"/>
          </a:xfrm>
          <a:prstGeom prst="rect">
            <a:avLst/>
          </a:prstGeom>
          <a:solidFill>
            <a:srgbClr val="CF430C"/>
          </a:solidFill>
          <a:effectLst>
            <a:outerShdw blurRad="76200" dist="50800" dir="2640000" algn="ctr" rotWithShape="0">
              <a:srgbClr val="002C5F">
                <a:alpha val="82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09588"/>
            <a:r>
              <a:rPr lang="en-US" sz="3000" b="1" dirty="0" smtClean="0">
                <a:solidFill>
                  <a:schemeClr val="bg1"/>
                </a:solidFill>
              </a:rPr>
              <a:t>Trouble in China</a:t>
            </a:r>
            <a:endParaRPr lang="en-US" sz="3000" b="1" dirty="0">
              <a:solidFill>
                <a:schemeClr val="bg1"/>
              </a:solidFill>
            </a:endParaRPr>
          </a:p>
        </p:txBody>
      </p:sp>
      <p:grpSp>
        <p:nvGrpSpPr>
          <p:cNvPr id="106" name="Group 105"/>
          <p:cNvGrpSpPr>
            <a:grpSpLocks noChangeAspect="1"/>
          </p:cNvGrpSpPr>
          <p:nvPr/>
        </p:nvGrpSpPr>
        <p:grpSpPr>
          <a:xfrm rot="21271046">
            <a:off x="499280" y="1321778"/>
            <a:ext cx="6047232" cy="1170432"/>
            <a:chOff x="1050405" y="5100088"/>
            <a:chExt cx="7086600" cy="1371600"/>
          </a:xfrm>
        </p:grpSpPr>
        <p:sp>
          <p:nvSpPr>
            <p:cNvPr id="108" name="Rectangle 107"/>
            <p:cNvSpPr/>
            <p:nvPr/>
          </p:nvSpPr>
          <p:spPr>
            <a:xfrm>
              <a:off x="1050405" y="5100088"/>
              <a:ext cx="7086600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2" name="Picture 20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4321" y="5547792"/>
              <a:ext cx="6510539" cy="45720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9144" y="6094249"/>
              <a:ext cx="1066800" cy="306551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024" y="5115434"/>
              <a:ext cx="1846364" cy="447166"/>
            </a:xfrm>
            <a:prstGeom prst="rect">
              <a:avLst/>
            </a:prstGeom>
          </p:spPr>
        </p:pic>
      </p:grpSp>
      <p:grpSp>
        <p:nvGrpSpPr>
          <p:cNvPr id="205" name="Group 204"/>
          <p:cNvGrpSpPr>
            <a:grpSpLocks noChangeAspect="1"/>
          </p:cNvGrpSpPr>
          <p:nvPr/>
        </p:nvGrpSpPr>
        <p:grpSpPr>
          <a:xfrm rot="335323">
            <a:off x="1778708" y="2644776"/>
            <a:ext cx="6047232" cy="1170432"/>
            <a:chOff x="901995" y="3280134"/>
            <a:chExt cx="7086600" cy="1371600"/>
          </a:xfrm>
        </p:grpSpPr>
        <p:sp>
          <p:nvSpPr>
            <p:cNvPr id="206" name="Rectangle 205"/>
            <p:cNvSpPr/>
            <p:nvPr/>
          </p:nvSpPr>
          <p:spPr>
            <a:xfrm>
              <a:off x="901995" y="3280134"/>
              <a:ext cx="7086600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7" name="Picture 20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531" y="3623192"/>
              <a:ext cx="7030827" cy="964405"/>
            </a:xfrm>
            <a:prstGeom prst="rect">
              <a:avLst/>
            </a:prstGeom>
          </p:spPr>
        </p:pic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552" y="4419600"/>
              <a:ext cx="1600248" cy="146259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638" y="3316915"/>
              <a:ext cx="1733362" cy="416885"/>
            </a:xfrm>
            <a:prstGeom prst="rect">
              <a:avLst/>
            </a:prstGeom>
          </p:spPr>
        </p:pic>
      </p:grpSp>
      <p:grpSp>
        <p:nvGrpSpPr>
          <p:cNvPr id="210" name="Group 209"/>
          <p:cNvGrpSpPr>
            <a:grpSpLocks noChangeAspect="1"/>
          </p:cNvGrpSpPr>
          <p:nvPr/>
        </p:nvGrpSpPr>
        <p:grpSpPr>
          <a:xfrm rot="21241937">
            <a:off x="267269" y="4988542"/>
            <a:ext cx="6047232" cy="1170432"/>
            <a:chOff x="1010388" y="1797767"/>
            <a:chExt cx="7086600" cy="1371600"/>
          </a:xfrm>
        </p:grpSpPr>
        <p:sp>
          <p:nvSpPr>
            <p:cNvPr id="211" name="Rectangle 210"/>
            <p:cNvSpPr/>
            <p:nvPr/>
          </p:nvSpPr>
          <p:spPr>
            <a:xfrm>
              <a:off x="1010388" y="1797767"/>
              <a:ext cx="7086600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2" name="Picture 2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024" y="1828800"/>
              <a:ext cx="1846364" cy="447166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2209799"/>
              <a:ext cx="6868796" cy="75464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9144" y="2838605"/>
              <a:ext cx="1354188" cy="308850"/>
            </a:xfrm>
            <a:prstGeom prst="rect">
              <a:avLst/>
            </a:prstGeom>
          </p:spPr>
        </p:pic>
      </p:grpSp>
      <p:grpSp>
        <p:nvGrpSpPr>
          <p:cNvPr id="215" name="Group 214"/>
          <p:cNvGrpSpPr>
            <a:grpSpLocks noChangeAspect="1"/>
          </p:cNvGrpSpPr>
          <p:nvPr/>
        </p:nvGrpSpPr>
        <p:grpSpPr>
          <a:xfrm rot="21243875">
            <a:off x="2863870" y="1665072"/>
            <a:ext cx="6047228" cy="1170432"/>
            <a:chOff x="1010388" y="267151"/>
            <a:chExt cx="7086600" cy="1371601"/>
          </a:xfrm>
        </p:grpSpPr>
        <p:sp>
          <p:nvSpPr>
            <p:cNvPr id="216" name="Rectangle 215"/>
            <p:cNvSpPr/>
            <p:nvPr/>
          </p:nvSpPr>
          <p:spPr>
            <a:xfrm>
              <a:off x="1010388" y="267152"/>
              <a:ext cx="7086600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476" y="1371600"/>
              <a:ext cx="1257143" cy="247619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596290"/>
              <a:ext cx="5328952" cy="713324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388" y="267151"/>
              <a:ext cx="1580412" cy="534909"/>
            </a:xfrm>
            <a:prstGeom prst="rect">
              <a:avLst/>
            </a:prstGeom>
          </p:spPr>
        </p:pic>
      </p:grpSp>
      <p:grpSp>
        <p:nvGrpSpPr>
          <p:cNvPr id="220" name="Group 219"/>
          <p:cNvGrpSpPr>
            <a:grpSpLocks noChangeAspect="1"/>
          </p:cNvGrpSpPr>
          <p:nvPr/>
        </p:nvGrpSpPr>
        <p:grpSpPr>
          <a:xfrm rot="400511">
            <a:off x="1338382" y="4693327"/>
            <a:ext cx="6047232" cy="1170430"/>
            <a:chOff x="838200" y="1697666"/>
            <a:chExt cx="7086600" cy="1371600"/>
          </a:xfrm>
        </p:grpSpPr>
        <p:sp>
          <p:nvSpPr>
            <p:cNvPr id="221" name="Rectangle 220"/>
            <p:cNvSpPr/>
            <p:nvPr/>
          </p:nvSpPr>
          <p:spPr>
            <a:xfrm>
              <a:off x="838200" y="1697666"/>
              <a:ext cx="7086600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2" name="Picture 22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577" y="2828914"/>
              <a:ext cx="1552381" cy="171429"/>
            </a:xfrm>
            <a:prstGeom prst="rect">
              <a:avLst/>
            </a:prstGeom>
          </p:spPr>
        </p:pic>
        <p:pic>
          <p:nvPicPr>
            <p:cNvPr id="223" name="Picture 22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921" y="2163778"/>
              <a:ext cx="5663978" cy="857251"/>
            </a:xfrm>
            <a:prstGeom prst="rect">
              <a:avLst/>
            </a:prstGeom>
          </p:spPr>
        </p:pic>
        <p:pic>
          <p:nvPicPr>
            <p:cNvPr id="224" name="Picture 22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452" y="1716156"/>
              <a:ext cx="1647619" cy="447619"/>
            </a:xfrm>
            <a:prstGeom prst="rect">
              <a:avLst/>
            </a:prstGeom>
          </p:spPr>
        </p:pic>
      </p:grpSp>
      <p:grpSp>
        <p:nvGrpSpPr>
          <p:cNvPr id="225" name="Group 224"/>
          <p:cNvGrpSpPr>
            <a:grpSpLocks noChangeAspect="1"/>
          </p:cNvGrpSpPr>
          <p:nvPr/>
        </p:nvGrpSpPr>
        <p:grpSpPr>
          <a:xfrm rot="666342">
            <a:off x="1199870" y="3316148"/>
            <a:ext cx="6047232" cy="1170432"/>
            <a:chOff x="909970" y="3257107"/>
            <a:chExt cx="7086600" cy="1371600"/>
          </a:xfrm>
        </p:grpSpPr>
        <p:sp>
          <p:nvSpPr>
            <p:cNvPr id="226" name="Rectangle 225"/>
            <p:cNvSpPr/>
            <p:nvPr/>
          </p:nvSpPr>
          <p:spPr>
            <a:xfrm>
              <a:off x="909970" y="3257107"/>
              <a:ext cx="7086600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7" name="Picture 226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652" y="3272929"/>
              <a:ext cx="1647619" cy="447619"/>
            </a:xfrm>
            <a:prstGeom prst="rect">
              <a:avLst/>
            </a:prstGeom>
          </p:spPr>
        </p:pic>
        <p:pic>
          <p:nvPicPr>
            <p:cNvPr id="228" name="Picture 22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919" y="3720547"/>
              <a:ext cx="6667826" cy="809559"/>
            </a:xfrm>
            <a:prstGeom prst="rect">
              <a:avLst/>
            </a:prstGeom>
          </p:spPr>
        </p:pic>
        <p:pic>
          <p:nvPicPr>
            <p:cNvPr id="229" name="Picture 22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8693" y="4343400"/>
              <a:ext cx="1511741" cy="258417"/>
            </a:xfrm>
            <a:prstGeom prst="rect">
              <a:avLst/>
            </a:prstGeom>
          </p:spPr>
        </p:pic>
      </p:grpSp>
      <p:grpSp>
        <p:nvGrpSpPr>
          <p:cNvPr id="230" name="Group 229"/>
          <p:cNvGrpSpPr>
            <a:grpSpLocks noChangeAspect="1"/>
          </p:cNvGrpSpPr>
          <p:nvPr/>
        </p:nvGrpSpPr>
        <p:grpSpPr>
          <a:xfrm rot="627689">
            <a:off x="581667" y="1490684"/>
            <a:ext cx="6047232" cy="1170432"/>
            <a:chOff x="914400" y="152400"/>
            <a:chExt cx="7086600" cy="1371600"/>
          </a:xfrm>
        </p:grpSpPr>
        <p:sp>
          <p:nvSpPr>
            <p:cNvPr id="231" name="Rectangle 230"/>
            <p:cNvSpPr/>
            <p:nvPr/>
          </p:nvSpPr>
          <p:spPr>
            <a:xfrm>
              <a:off x="914400" y="152400"/>
              <a:ext cx="7086600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2" name="Picture 23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345" y="590139"/>
              <a:ext cx="6072809" cy="857662"/>
            </a:xfrm>
            <a:prstGeom prst="rect">
              <a:avLst/>
            </a:prstGeom>
          </p:spPr>
        </p:pic>
        <p:pic>
          <p:nvPicPr>
            <p:cNvPr id="233" name="Picture 23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638" y="181057"/>
              <a:ext cx="1733362" cy="416885"/>
            </a:xfrm>
            <a:prstGeom prst="rect">
              <a:avLst/>
            </a:prstGeom>
          </p:spPr>
        </p:pic>
        <p:pic>
          <p:nvPicPr>
            <p:cNvPr id="234" name="Picture 233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5319" y="1270764"/>
              <a:ext cx="1890094" cy="168948"/>
            </a:xfrm>
            <a:prstGeom prst="rect">
              <a:avLst/>
            </a:prstGeom>
          </p:spPr>
        </p:pic>
      </p:grpSp>
      <p:grpSp>
        <p:nvGrpSpPr>
          <p:cNvPr id="235" name="Group 234"/>
          <p:cNvGrpSpPr>
            <a:grpSpLocks noChangeAspect="1"/>
          </p:cNvGrpSpPr>
          <p:nvPr/>
        </p:nvGrpSpPr>
        <p:grpSpPr>
          <a:xfrm>
            <a:off x="304800" y="3093003"/>
            <a:ext cx="6047232" cy="1170432"/>
            <a:chOff x="1034313" y="3556593"/>
            <a:chExt cx="7086600" cy="1371600"/>
          </a:xfrm>
        </p:grpSpPr>
        <p:sp>
          <p:nvSpPr>
            <p:cNvPr id="236" name="Rectangle 235"/>
            <p:cNvSpPr/>
            <p:nvPr/>
          </p:nvSpPr>
          <p:spPr>
            <a:xfrm>
              <a:off x="1034313" y="3556593"/>
              <a:ext cx="7086600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7" name="Picture 23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024" y="3581400"/>
              <a:ext cx="1846364" cy="447166"/>
            </a:xfrm>
            <a:prstGeom prst="rect">
              <a:avLst/>
            </a:prstGeom>
          </p:spPr>
        </p:pic>
        <p:pic>
          <p:nvPicPr>
            <p:cNvPr id="238" name="Picture 237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024" y="4028567"/>
              <a:ext cx="6726270" cy="466861"/>
            </a:xfrm>
            <a:prstGeom prst="rect">
              <a:avLst/>
            </a:prstGeom>
          </p:spPr>
        </p:pic>
        <p:pic>
          <p:nvPicPr>
            <p:cNvPr id="239" name="Picture 238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9144" y="4589124"/>
              <a:ext cx="1066800" cy="287676"/>
            </a:xfrm>
            <a:prstGeom prst="rect">
              <a:avLst/>
            </a:prstGeom>
          </p:spPr>
        </p:pic>
      </p:grpSp>
      <p:grpSp>
        <p:nvGrpSpPr>
          <p:cNvPr id="240" name="Group 239"/>
          <p:cNvGrpSpPr>
            <a:grpSpLocks noChangeAspect="1"/>
          </p:cNvGrpSpPr>
          <p:nvPr/>
        </p:nvGrpSpPr>
        <p:grpSpPr>
          <a:xfrm rot="21009285">
            <a:off x="2863867" y="5005609"/>
            <a:ext cx="6047232" cy="1170432"/>
            <a:chOff x="854149" y="4929963"/>
            <a:chExt cx="7086600" cy="1371600"/>
          </a:xfrm>
        </p:grpSpPr>
        <p:sp>
          <p:nvSpPr>
            <p:cNvPr id="241" name="Rectangle 240"/>
            <p:cNvSpPr/>
            <p:nvPr/>
          </p:nvSpPr>
          <p:spPr>
            <a:xfrm>
              <a:off x="854149" y="4929963"/>
              <a:ext cx="7086600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2" name="Picture 241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719" y="5537476"/>
              <a:ext cx="6276284" cy="535781"/>
            </a:xfrm>
            <a:prstGeom prst="rect">
              <a:avLst/>
            </a:prstGeom>
          </p:spPr>
        </p:pic>
        <p:pic>
          <p:nvPicPr>
            <p:cNvPr id="243" name="Picture 242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165" y="6028522"/>
              <a:ext cx="1795825" cy="200709"/>
            </a:xfrm>
            <a:prstGeom prst="rect">
              <a:avLst/>
            </a:prstGeom>
          </p:spPr>
        </p:pic>
        <p:pic>
          <p:nvPicPr>
            <p:cNvPr id="244" name="Picture 243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311" y="4953000"/>
              <a:ext cx="1193304" cy="584476"/>
            </a:xfrm>
            <a:prstGeom prst="rect">
              <a:avLst/>
            </a:prstGeom>
          </p:spPr>
        </p:pic>
      </p:grpSp>
      <p:grpSp>
        <p:nvGrpSpPr>
          <p:cNvPr id="245" name="Group 244"/>
          <p:cNvGrpSpPr>
            <a:grpSpLocks noChangeAspect="1"/>
          </p:cNvGrpSpPr>
          <p:nvPr/>
        </p:nvGrpSpPr>
        <p:grpSpPr>
          <a:xfrm>
            <a:off x="2832740" y="1849665"/>
            <a:ext cx="6060842" cy="1170432"/>
            <a:chOff x="838200" y="3276600"/>
            <a:chExt cx="7102549" cy="1371600"/>
          </a:xfrm>
        </p:grpSpPr>
        <p:sp>
          <p:nvSpPr>
            <p:cNvPr id="246" name="Rectangle 245"/>
            <p:cNvSpPr/>
            <p:nvPr/>
          </p:nvSpPr>
          <p:spPr>
            <a:xfrm>
              <a:off x="854149" y="3276600"/>
              <a:ext cx="7086600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7" name="Picture 246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033" y="3727889"/>
              <a:ext cx="6619099" cy="857250"/>
            </a:xfrm>
            <a:prstGeom prst="rect">
              <a:avLst/>
            </a:prstGeom>
          </p:spPr>
        </p:pic>
        <p:pic>
          <p:nvPicPr>
            <p:cNvPr id="248" name="Picture 24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3280271"/>
              <a:ext cx="1647619" cy="447619"/>
            </a:xfrm>
            <a:prstGeom prst="rect">
              <a:avLst/>
            </a:prstGeom>
          </p:spPr>
        </p:pic>
        <p:pic>
          <p:nvPicPr>
            <p:cNvPr id="249" name="Picture 248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400" y="4432852"/>
              <a:ext cx="1152381" cy="152381"/>
            </a:xfrm>
            <a:prstGeom prst="rect">
              <a:avLst/>
            </a:prstGeom>
          </p:spPr>
        </p:pic>
      </p:grpSp>
      <p:grpSp>
        <p:nvGrpSpPr>
          <p:cNvPr id="250" name="Group 249"/>
          <p:cNvGrpSpPr>
            <a:grpSpLocks noChangeAspect="1"/>
          </p:cNvGrpSpPr>
          <p:nvPr/>
        </p:nvGrpSpPr>
        <p:grpSpPr>
          <a:xfrm rot="21078568">
            <a:off x="1759900" y="3345742"/>
            <a:ext cx="6047233" cy="1170432"/>
            <a:chOff x="838199" y="152400"/>
            <a:chExt cx="7086601" cy="1371600"/>
          </a:xfrm>
        </p:grpSpPr>
        <p:sp>
          <p:nvSpPr>
            <p:cNvPr id="251" name="Rectangle 250"/>
            <p:cNvSpPr/>
            <p:nvPr/>
          </p:nvSpPr>
          <p:spPr>
            <a:xfrm>
              <a:off x="838200" y="152400"/>
              <a:ext cx="7086600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496" y="695341"/>
              <a:ext cx="6400800" cy="428625"/>
            </a:xfrm>
            <a:prstGeom prst="rect">
              <a:avLst/>
            </a:prstGeom>
          </p:spPr>
        </p:pic>
        <p:pic>
          <p:nvPicPr>
            <p:cNvPr id="253" name="Picture 252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379" y="1259767"/>
              <a:ext cx="2209680" cy="154677"/>
            </a:xfrm>
            <a:prstGeom prst="rect">
              <a:avLst/>
            </a:prstGeom>
          </p:spPr>
        </p:pic>
        <p:pic>
          <p:nvPicPr>
            <p:cNvPr id="254" name="Picture 253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199" y="152400"/>
              <a:ext cx="3257143" cy="333333"/>
            </a:xfrm>
            <a:prstGeom prst="rect">
              <a:avLst/>
            </a:prstGeom>
          </p:spPr>
        </p:pic>
      </p:grpSp>
      <p:grpSp>
        <p:nvGrpSpPr>
          <p:cNvPr id="255" name="Group 254"/>
          <p:cNvGrpSpPr>
            <a:grpSpLocks noChangeAspect="1"/>
          </p:cNvGrpSpPr>
          <p:nvPr/>
        </p:nvGrpSpPr>
        <p:grpSpPr>
          <a:xfrm rot="273616">
            <a:off x="2496266" y="5248029"/>
            <a:ext cx="6047232" cy="1170432"/>
            <a:chOff x="914400" y="4859954"/>
            <a:chExt cx="7086600" cy="1371600"/>
          </a:xfrm>
        </p:grpSpPr>
        <p:sp>
          <p:nvSpPr>
            <p:cNvPr id="256" name="Rectangle 255"/>
            <p:cNvSpPr>
              <a:spLocks noChangeAspect="1"/>
            </p:cNvSpPr>
            <p:nvPr/>
          </p:nvSpPr>
          <p:spPr>
            <a:xfrm>
              <a:off x="914400" y="4859954"/>
              <a:ext cx="7086600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7" name="Picture 256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185" y="5282960"/>
              <a:ext cx="5924320" cy="936190"/>
            </a:xfrm>
            <a:prstGeom prst="rect">
              <a:avLst/>
            </a:prstGeom>
          </p:spPr>
        </p:pic>
        <p:pic>
          <p:nvPicPr>
            <p:cNvPr id="258" name="Picture 25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089" y="4876800"/>
              <a:ext cx="1733362" cy="416885"/>
            </a:xfrm>
            <a:prstGeom prst="rect">
              <a:avLst/>
            </a:prstGeom>
          </p:spPr>
        </p:pic>
        <p:pic>
          <p:nvPicPr>
            <p:cNvPr id="259" name="Picture 258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565" y="5994927"/>
              <a:ext cx="1877003" cy="177273"/>
            </a:xfrm>
            <a:prstGeom prst="rect">
              <a:avLst/>
            </a:prstGeom>
          </p:spPr>
        </p:pic>
      </p:grpSp>
      <p:grpSp>
        <p:nvGrpSpPr>
          <p:cNvPr id="260" name="Group 259"/>
          <p:cNvGrpSpPr>
            <a:grpSpLocks noChangeAspect="1"/>
          </p:cNvGrpSpPr>
          <p:nvPr/>
        </p:nvGrpSpPr>
        <p:grpSpPr>
          <a:xfrm rot="499141">
            <a:off x="2841893" y="1526042"/>
            <a:ext cx="6047232" cy="1170432"/>
            <a:chOff x="887819" y="152400"/>
            <a:chExt cx="7086600" cy="1371600"/>
          </a:xfrm>
        </p:grpSpPr>
        <p:sp>
          <p:nvSpPr>
            <p:cNvPr id="261" name="Rectangle 260"/>
            <p:cNvSpPr/>
            <p:nvPr/>
          </p:nvSpPr>
          <p:spPr>
            <a:xfrm>
              <a:off x="887819" y="152400"/>
              <a:ext cx="7086600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2" name="Picture 261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752" y="190494"/>
              <a:ext cx="1857143" cy="161905"/>
            </a:xfrm>
            <a:prstGeom prst="rect">
              <a:avLst/>
            </a:prstGeom>
          </p:spPr>
        </p:pic>
        <p:pic>
          <p:nvPicPr>
            <p:cNvPr id="263" name="Picture 262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385" y="822411"/>
              <a:ext cx="6276033" cy="669443"/>
            </a:xfrm>
            <a:prstGeom prst="rect">
              <a:avLst/>
            </a:prstGeom>
          </p:spPr>
        </p:pic>
        <p:pic>
          <p:nvPicPr>
            <p:cNvPr id="264" name="Picture 263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639" y="152400"/>
              <a:ext cx="1742857" cy="561905"/>
            </a:xfrm>
            <a:prstGeom prst="rect">
              <a:avLst/>
            </a:prstGeom>
          </p:spPr>
        </p:pic>
      </p:grpSp>
      <p:grpSp>
        <p:nvGrpSpPr>
          <p:cNvPr id="265" name="Group 264"/>
          <p:cNvGrpSpPr>
            <a:grpSpLocks noChangeAspect="1"/>
          </p:cNvGrpSpPr>
          <p:nvPr/>
        </p:nvGrpSpPr>
        <p:grpSpPr>
          <a:xfrm>
            <a:off x="685893" y="2723710"/>
            <a:ext cx="6047232" cy="1170432"/>
            <a:chOff x="909970" y="1775174"/>
            <a:chExt cx="7086600" cy="1371600"/>
          </a:xfrm>
        </p:grpSpPr>
        <p:sp>
          <p:nvSpPr>
            <p:cNvPr id="266" name="Rectangle 265"/>
            <p:cNvSpPr/>
            <p:nvPr/>
          </p:nvSpPr>
          <p:spPr>
            <a:xfrm>
              <a:off x="909970" y="1775174"/>
              <a:ext cx="7086600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7" name="Picture 266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821" y="2222793"/>
              <a:ext cx="6451607" cy="825207"/>
            </a:xfrm>
            <a:prstGeom prst="rect">
              <a:avLst/>
            </a:prstGeom>
          </p:spPr>
        </p:pic>
        <p:pic>
          <p:nvPicPr>
            <p:cNvPr id="268" name="Picture 267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8410" y="2819400"/>
              <a:ext cx="1885714" cy="285714"/>
            </a:xfrm>
            <a:prstGeom prst="rect">
              <a:avLst/>
            </a:prstGeom>
          </p:spPr>
        </p:pic>
        <p:pic>
          <p:nvPicPr>
            <p:cNvPr id="269" name="Picture 26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1775174"/>
              <a:ext cx="1647619" cy="447619"/>
            </a:xfrm>
            <a:prstGeom prst="rect">
              <a:avLst/>
            </a:prstGeom>
          </p:spPr>
        </p:pic>
      </p:grpSp>
      <p:grpSp>
        <p:nvGrpSpPr>
          <p:cNvPr id="270" name="Group 269"/>
          <p:cNvGrpSpPr>
            <a:grpSpLocks noChangeAspect="1"/>
          </p:cNvGrpSpPr>
          <p:nvPr/>
        </p:nvGrpSpPr>
        <p:grpSpPr>
          <a:xfrm rot="396370">
            <a:off x="2897537" y="4001927"/>
            <a:ext cx="6047232" cy="1170432"/>
            <a:chOff x="887819" y="1704753"/>
            <a:chExt cx="7086600" cy="1371600"/>
          </a:xfrm>
        </p:grpSpPr>
        <p:sp>
          <p:nvSpPr>
            <p:cNvPr id="271" name="Rectangle 270"/>
            <p:cNvSpPr/>
            <p:nvPr/>
          </p:nvSpPr>
          <p:spPr>
            <a:xfrm>
              <a:off x="887819" y="1704753"/>
              <a:ext cx="7086600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2" name="Picture 271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969" y="2209798"/>
              <a:ext cx="6247097" cy="857250"/>
            </a:xfrm>
            <a:prstGeom prst="rect">
              <a:avLst/>
            </a:prstGeom>
          </p:spPr>
        </p:pic>
        <p:pic>
          <p:nvPicPr>
            <p:cNvPr id="273" name="Picture 27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1752600"/>
              <a:ext cx="1386349" cy="457200"/>
            </a:xfrm>
            <a:prstGeom prst="rect">
              <a:avLst/>
            </a:prstGeom>
          </p:spPr>
        </p:pic>
        <p:pic>
          <p:nvPicPr>
            <p:cNvPr id="274" name="Picture 273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752" y="2791047"/>
              <a:ext cx="1898593" cy="256953"/>
            </a:xfrm>
            <a:prstGeom prst="rect">
              <a:avLst/>
            </a:prstGeom>
          </p:spPr>
        </p:pic>
      </p:grpSp>
      <p:grpSp>
        <p:nvGrpSpPr>
          <p:cNvPr id="275" name="Group 274"/>
          <p:cNvGrpSpPr>
            <a:grpSpLocks noChangeAspect="1"/>
          </p:cNvGrpSpPr>
          <p:nvPr/>
        </p:nvGrpSpPr>
        <p:grpSpPr>
          <a:xfrm rot="21327965">
            <a:off x="581667" y="5211069"/>
            <a:ext cx="6047232" cy="1170432"/>
            <a:chOff x="972875" y="4931727"/>
            <a:chExt cx="7086600" cy="1371600"/>
          </a:xfrm>
        </p:grpSpPr>
        <p:sp>
          <p:nvSpPr>
            <p:cNvPr id="276" name="Rectangle 275"/>
            <p:cNvSpPr/>
            <p:nvPr/>
          </p:nvSpPr>
          <p:spPr>
            <a:xfrm>
              <a:off x="972875" y="4931727"/>
              <a:ext cx="7086600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7" name="Picture 276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924" y="4953076"/>
              <a:ext cx="1942776" cy="457124"/>
            </a:xfrm>
            <a:prstGeom prst="rect">
              <a:avLst/>
            </a:prstGeom>
          </p:spPr>
        </p:pic>
        <p:pic>
          <p:nvPicPr>
            <p:cNvPr id="278" name="Picture 277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292" y="5389102"/>
              <a:ext cx="6444513" cy="857250"/>
            </a:xfrm>
            <a:prstGeom prst="rect">
              <a:avLst/>
            </a:prstGeom>
          </p:spPr>
        </p:pic>
        <p:pic>
          <p:nvPicPr>
            <p:cNvPr id="279" name="Picture 27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0956" y="6000807"/>
              <a:ext cx="2196984" cy="245545"/>
            </a:xfrm>
            <a:prstGeom prst="rect">
              <a:avLst/>
            </a:prstGeom>
          </p:spPr>
        </p:pic>
      </p:grpSp>
      <p:grpSp>
        <p:nvGrpSpPr>
          <p:cNvPr id="280" name="Group 279"/>
          <p:cNvGrpSpPr/>
          <p:nvPr/>
        </p:nvGrpSpPr>
        <p:grpSpPr>
          <a:xfrm rot="20866861">
            <a:off x="1290853" y="2775767"/>
            <a:ext cx="6047232" cy="1170431"/>
            <a:chOff x="838200" y="429773"/>
            <a:chExt cx="6047232" cy="1170431"/>
          </a:xfrm>
        </p:grpSpPr>
        <p:grpSp>
          <p:nvGrpSpPr>
            <p:cNvPr id="281" name="Group 101"/>
            <p:cNvGrpSpPr>
              <a:grpSpLocks noChangeAspect="1"/>
            </p:cNvGrpSpPr>
            <p:nvPr/>
          </p:nvGrpSpPr>
          <p:grpSpPr>
            <a:xfrm>
              <a:off x="838200" y="429773"/>
              <a:ext cx="6047232" cy="1170431"/>
              <a:chOff x="838200" y="1697666"/>
              <a:chExt cx="7086600" cy="1371600"/>
            </a:xfrm>
          </p:grpSpPr>
          <p:sp>
            <p:nvSpPr>
              <p:cNvPr id="283" name="Rectangle 282"/>
              <p:cNvSpPr/>
              <p:nvPr/>
            </p:nvSpPr>
            <p:spPr>
              <a:xfrm>
                <a:off x="838200" y="1697666"/>
                <a:ext cx="7086600" cy="1371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84" name="Picture 283"/>
              <p:cNvPicPr>
                <a:picLocks noChangeAspect="1"/>
              </p:cNvPicPr>
              <p:nvPr/>
            </p:nvPicPr>
            <p:blipFill rotWithShape="1"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529"/>
              <a:stretch/>
            </p:blipFill>
            <p:spPr>
              <a:xfrm>
                <a:off x="851452" y="2229118"/>
                <a:ext cx="5085478" cy="750851"/>
              </a:xfrm>
              <a:prstGeom prst="rect">
                <a:avLst/>
              </a:prstGeom>
            </p:spPr>
          </p:pic>
          <p:pic>
            <p:nvPicPr>
              <p:cNvPr id="285" name="Picture 284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1452" y="1702634"/>
                <a:ext cx="1647619" cy="447620"/>
              </a:xfrm>
              <a:prstGeom prst="rect">
                <a:avLst/>
              </a:prstGeom>
            </p:spPr>
          </p:pic>
        </p:grpSp>
        <p:pic>
          <p:nvPicPr>
            <p:cNvPr id="282" name="Picture 281"/>
            <p:cNvPicPr>
              <a:picLocks noChangeAspect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595" r="57798"/>
            <a:stretch/>
          </p:blipFill>
          <p:spPr>
            <a:xfrm>
              <a:off x="4876800" y="1336473"/>
              <a:ext cx="1793068" cy="189521"/>
            </a:xfrm>
            <a:prstGeom prst="rect">
              <a:avLst/>
            </a:prstGeom>
          </p:spPr>
        </p:pic>
      </p:grpSp>
      <p:grpSp>
        <p:nvGrpSpPr>
          <p:cNvPr id="286" name="Group 96"/>
          <p:cNvGrpSpPr/>
          <p:nvPr/>
        </p:nvGrpSpPr>
        <p:grpSpPr>
          <a:xfrm rot="21316878">
            <a:off x="2976175" y="4146086"/>
            <a:ext cx="6047232" cy="1170431"/>
            <a:chOff x="1290853" y="2775767"/>
            <a:chExt cx="6047232" cy="1170431"/>
          </a:xfrm>
        </p:grpSpPr>
        <p:grpSp>
          <p:nvGrpSpPr>
            <p:cNvPr id="287" name="Group 286"/>
            <p:cNvGrpSpPr>
              <a:grpSpLocks noChangeAspect="1"/>
            </p:cNvGrpSpPr>
            <p:nvPr/>
          </p:nvGrpSpPr>
          <p:grpSpPr>
            <a:xfrm>
              <a:off x="1290853" y="2775767"/>
              <a:ext cx="6047232" cy="1170431"/>
              <a:chOff x="838200" y="1697666"/>
              <a:chExt cx="7086600" cy="1371600"/>
            </a:xfrm>
          </p:grpSpPr>
          <p:sp>
            <p:nvSpPr>
              <p:cNvPr id="290" name="Rectangle 289"/>
              <p:cNvSpPr/>
              <p:nvPr/>
            </p:nvSpPr>
            <p:spPr>
              <a:xfrm>
                <a:off x="838200" y="1697666"/>
                <a:ext cx="7086600" cy="1371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91" name="Picture 290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1452" y="1702634"/>
                <a:ext cx="1647619" cy="447620"/>
              </a:xfrm>
              <a:prstGeom prst="rect">
                <a:avLst/>
              </a:prstGeom>
            </p:spPr>
          </p:pic>
        </p:grpSp>
        <p:pic>
          <p:nvPicPr>
            <p:cNvPr id="288" name="Picture 287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3161975"/>
              <a:ext cx="4581888" cy="721689"/>
            </a:xfrm>
            <a:prstGeom prst="rect">
              <a:avLst/>
            </a:prstGeom>
          </p:spPr>
        </p:pic>
        <p:pic>
          <p:nvPicPr>
            <p:cNvPr id="289" name="Picture 288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1765" y="3716813"/>
              <a:ext cx="2295846" cy="200053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2971800" y="2895600"/>
            <a:ext cx="6049568" cy="1172059"/>
            <a:chOff x="4632702" y="3174907"/>
            <a:chExt cx="6047232" cy="1170431"/>
          </a:xfrm>
        </p:grpSpPr>
        <p:sp>
          <p:nvSpPr>
            <p:cNvPr id="105" name="Rectangle 104"/>
            <p:cNvSpPr/>
            <p:nvPr/>
          </p:nvSpPr>
          <p:spPr>
            <a:xfrm>
              <a:off x="4632702" y="3174907"/>
              <a:ext cx="6047232" cy="11704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1962" y="3576991"/>
              <a:ext cx="4581888" cy="6899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9724" y="4050010"/>
              <a:ext cx="2210109" cy="2476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1476" y="3230162"/>
              <a:ext cx="1479136" cy="35574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46334546"/>
      </p:ext>
    </p:extLst>
  </p:cSld>
  <p:clrMapOvr>
    <a:masterClrMapping/>
  </p:clrMapOvr>
  <p:transition spd="slow" advClick="0" advTm="38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1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2" presetClass="entr" presetSubtype="1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" presetClass="entr" presetSubtype="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75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2" presetClass="entr" presetSubtype="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250"/>
                            </p:stCondLst>
                            <p:childTnLst>
                              <p:par>
                                <p:cTn id="48" presetID="2" presetClass="entr" presetSubtype="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2" presetClass="entr" presetSubtype="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750"/>
                            </p:stCondLst>
                            <p:childTnLst>
                              <p:par>
                                <p:cTn id="58" presetID="2" presetClass="entr" presetSubtype="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500"/>
                            </p:stCondLst>
                            <p:childTnLst>
                              <p:par>
                                <p:cTn id="63" presetID="2" presetClass="entr" presetSubtype="1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250"/>
                            </p:stCondLst>
                            <p:childTnLst>
                              <p:par>
                                <p:cTn id="68" presetID="2" presetClass="entr" presetSubtype="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0"/>
                            </p:stCondLst>
                            <p:childTnLst>
                              <p:par>
                                <p:cTn id="73" presetID="2" presetClass="entr" presetSubtype="1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1750"/>
                            </p:stCondLst>
                            <p:childTnLst>
                              <p:par>
                                <p:cTn id="78" presetID="2" presetClass="entr" presetSubtype="3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3500"/>
                            </p:stCondLst>
                            <p:childTnLst>
                              <p:par>
                                <p:cTn id="83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250"/>
                            </p:stCondLst>
                            <p:childTnLst>
                              <p:par>
                                <p:cTn id="88" presetID="2" presetClass="entr" presetSubtype="1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7000"/>
                            </p:stCondLst>
                            <p:childTnLst>
                              <p:par>
                                <p:cTn id="93" presetID="2" presetClass="entr" presetSubtype="6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8700"/>
                            </p:stCondLst>
                            <p:childTnLst>
                              <p:par>
                                <p:cTn id="98" presetID="2" presetClass="entr" presetSubtype="12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03" presetID="2" presetClass="entr" presetSubtype="9" accel="50000" decel="5000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2750"/>
                            </p:stCondLst>
                            <p:childTnLst>
                              <p:par>
                                <p:cTn id="108" presetID="2" presetClass="entr" presetSubtype="4" accel="50000" decel="5000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map.jpg"/>
          <p:cNvPicPr>
            <a:picLocks noChangeAspect="1"/>
          </p:cNvPicPr>
          <p:nvPr/>
        </p:nvPicPr>
        <p:blipFill>
          <a:blip r:embed="rId2"/>
          <a:srcRect l="5000" r="7500" b="6391"/>
          <a:stretch>
            <a:fillRect/>
          </a:stretch>
        </p:blipFill>
        <p:spPr>
          <a:xfrm>
            <a:off x="0" y="320040"/>
            <a:ext cx="9153144" cy="6549232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457200" y="274320"/>
            <a:ext cx="8229600" cy="1143001"/>
          </a:xfrm>
          <a:prstGeom prst="rect">
            <a:avLst/>
          </a:prstGeom>
          <a:effectLst>
            <a:outerShdw blurRad="38100" dist="50800" dir="2700000">
              <a:srgbClr val="002C5F">
                <a:alpha val="82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International Compliance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1414273"/>
            <a:ext cx="9143999" cy="1024127"/>
            <a:chOff x="0" y="1371600"/>
            <a:chExt cx="9144000" cy="1024126"/>
          </a:xfrm>
        </p:grpSpPr>
        <p:sp>
          <p:nvSpPr>
            <p:cNvPr id="35" name="Rectangle 34"/>
            <p:cNvSpPr/>
            <p:nvPr/>
          </p:nvSpPr>
          <p:spPr>
            <a:xfrm>
              <a:off x="0" y="1371600"/>
              <a:ext cx="9144000" cy="685800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  <a:effectLst>
              <a:outerShdw blurRad="78105" dist="61087" dir="5400000" rotWithShape="0">
                <a:srgbClr val="002C5F">
                  <a:alpha val="62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Ins="731520" rtlCol="0" anchor="ctr"/>
            <a:lstStyle/>
            <a:p>
              <a:pPr marL="633413" lvl="0" indent="-1588">
                <a:lnSpc>
                  <a:spcPts val="2540"/>
                </a:lnSpc>
              </a:pPr>
              <a:r>
                <a:rPr lang="en-US" sz="2200" b="1" dirty="0" smtClean="0">
                  <a:solidFill>
                    <a:srgbClr val="002C5F"/>
                  </a:solidFill>
                </a:rPr>
                <a:t>(UK) “Excessive hospitality” lands ten pharma firms in hot water</a:t>
              </a:r>
              <a:endParaRPr lang="en-US" sz="2200" dirty="0">
                <a:solidFill>
                  <a:srgbClr val="002C5F"/>
                </a:solidFill>
              </a:endParaRPr>
            </a:p>
          </p:txBody>
        </p:sp>
        <p:pic>
          <p:nvPicPr>
            <p:cNvPr id="12" name="Picture 11" descr="flag britai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3401" y="1902561"/>
              <a:ext cx="829950" cy="49316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9" name="Group 8"/>
          <p:cNvGrpSpPr/>
          <p:nvPr/>
        </p:nvGrpSpPr>
        <p:grpSpPr>
          <a:xfrm>
            <a:off x="0" y="2228088"/>
            <a:ext cx="9296400" cy="1200912"/>
            <a:chOff x="0" y="2377653"/>
            <a:chExt cx="9296400" cy="1200912"/>
          </a:xfrm>
        </p:grpSpPr>
        <p:sp>
          <p:nvSpPr>
            <p:cNvPr id="36" name="Rectangle 35"/>
            <p:cNvSpPr/>
            <p:nvPr/>
          </p:nvSpPr>
          <p:spPr>
            <a:xfrm>
              <a:off x="0" y="2377653"/>
              <a:ext cx="9296400" cy="685800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  <a:effectLst>
              <a:outerShdw blurRad="78105" dist="61087" dir="5400000" rotWithShape="0">
                <a:srgbClr val="002C5F">
                  <a:alpha val="62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Ins="548640" rtlCol="0" anchor="ctr"/>
            <a:lstStyle/>
            <a:p>
              <a:pPr marL="633413" indent="-1588">
                <a:lnSpc>
                  <a:spcPts val="2540"/>
                </a:lnSpc>
              </a:pPr>
              <a:r>
                <a:rPr lang="en-US" sz="2200" b="1" dirty="0" smtClean="0">
                  <a:solidFill>
                    <a:srgbClr val="002C5F"/>
                  </a:solidFill>
                </a:rPr>
                <a:t>France fines </a:t>
              </a:r>
              <a:r>
                <a:rPr lang="en-US" sz="2200" b="1" dirty="0">
                  <a:solidFill>
                    <a:srgbClr val="002C5F"/>
                  </a:solidFill>
                </a:rPr>
                <a:t>Sanofi 40.6 </a:t>
              </a:r>
              <a:r>
                <a:rPr lang="en-US" sz="2200" b="1" dirty="0" smtClean="0">
                  <a:solidFill>
                    <a:srgbClr val="002C5F"/>
                  </a:solidFill>
                </a:rPr>
                <a:t>million </a:t>
              </a:r>
              <a:r>
                <a:rPr lang="en-US" sz="2200" b="1" dirty="0">
                  <a:solidFill>
                    <a:srgbClr val="002C5F"/>
                  </a:solidFill>
                </a:rPr>
                <a:t>Euros for </a:t>
              </a:r>
              <a:r>
                <a:rPr lang="en-US" sz="2200" b="1" dirty="0" smtClean="0">
                  <a:solidFill>
                    <a:srgbClr val="002C5F"/>
                  </a:solidFill>
                </a:rPr>
                <a:t>disparaging </a:t>
              </a:r>
              <a:r>
                <a:rPr lang="en-US" sz="2200" b="1" dirty="0">
                  <a:solidFill>
                    <a:srgbClr val="002C5F"/>
                  </a:solidFill>
                </a:rPr>
                <a:t>Plavix g</a:t>
              </a:r>
              <a:r>
                <a:rPr lang="en-US" sz="2200" b="1" dirty="0" smtClean="0">
                  <a:solidFill>
                    <a:srgbClr val="002C5F"/>
                  </a:solidFill>
                </a:rPr>
                <a:t>enerics</a:t>
              </a:r>
              <a:endParaRPr lang="en-US" sz="2200" b="1" dirty="0">
                <a:solidFill>
                  <a:srgbClr val="002C5F"/>
                </a:solidFill>
              </a:endParaRPr>
            </a:p>
          </p:txBody>
        </p:sp>
        <p:pic>
          <p:nvPicPr>
            <p:cNvPr id="15" name="Picture 14" descr="france-flag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1800" y="2970634"/>
              <a:ext cx="894691" cy="60793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grpSp>
          <p:nvGrpSpPr>
            <p:cNvPr id="8" name="Group 7"/>
            <p:cNvGrpSpPr/>
            <p:nvPr/>
          </p:nvGrpSpPr>
          <p:grpSpPr>
            <a:xfrm>
              <a:off x="7772400" y="2968965"/>
              <a:ext cx="990600" cy="609600"/>
              <a:chOff x="7805382" y="2968965"/>
              <a:chExt cx="990600" cy="6096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7805382" y="2968965"/>
                <a:ext cx="990600" cy="609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6" name="Picture 15" descr="Sanofi logo 2011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31390" y="3045165"/>
                <a:ext cx="612192" cy="48784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2" name="Group 21"/>
          <p:cNvGrpSpPr/>
          <p:nvPr/>
        </p:nvGrpSpPr>
        <p:grpSpPr>
          <a:xfrm>
            <a:off x="0" y="3081539"/>
            <a:ext cx="9144000" cy="1390976"/>
            <a:chOff x="0" y="5013960"/>
            <a:chExt cx="9144000" cy="1390977"/>
          </a:xfrm>
        </p:grpSpPr>
        <p:sp>
          <p:nvSpPr>
            <p:cNvPr id="23" name="Rectangle 22"/>
            <p:cNvSpPr/>
            <p:nvPr/>
          </p:nvSpPr>
          <p:spPr>
            <a:xfrm>
              <a:off x="0" y="5013960"/>
              <a:ext cx="9144000" cy="685800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  <a:effectLst>
              <a:outerShdw blurRad="78105" dist="61087" dir="5400000" rotWithShape="0">
                <a:srgbClr val="002C5F">
                  <a:alpha val="62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Ins="457200" rtlCol="0" anchor="ctr"/>
            <a:lstStyle/>
            <a:p>
              <a:pPr marL="633413" lvl="0" indent="-1588">
                <a:lnSpc>
                  <a:spcPts val="2440"/>
                </a:lnSpc>
              </a:pPr>
              <a:r>
                <a:rPr lang="en-US" sz="2200" b="1" dirty="0" smtClean="0">
                  <a:solidFill>
                    <a:srgbClr val="002C5F"/>
                  </a:solidFill>
                </a:rPr>
                <a:t>EFPIA tells pharmaceutical </a:t>
              </a:r>
              <a:r>
                <a:rPr lang="en-US" sz="2200" b="1" dirty="0">
                  <a:solidFill>
                    <a:srgbClr val="002C5F"/>
                  </a:solidFill>
                </a:rPr>
                <a:t>c</a:t>
              </a:r>
              <a:r>
                <a:rPr lang="en-US" sz="2200" b="1" dirty="0" smtClean="0">
                  <a:solidFill>
                    <a:srgbClr val="002C5F"/>
                  </a:solidFill>
                </a:rPr>
                <a:t>ompanies </a:t>
              </a:r>
              <a:r>
                <a:rPr lang="en-US" sz="2200" b="1" dirty="0">
                  <a:solidFill>
                    <a:srgbClr val="002C5F"/>
                  </a:solidFill>
                </a:rPr>
                <a:t>to d</a:t>
              </a:r>
              <a:r>
                <a:rPr lang="en-US" sz="2200" b="1" dirty="0" smtClean="0">
                  <a:solidFill>
                    <a:srgbClr val="002C5F"/>
                  </a:solidFill>
                </a:rPr>
                <a:t>isclose </a:t>
              </a:r>
              <a:r>
                <a:rPr lang="en-US" sz="2200" b="1" dirty="0">
                  <a:solidFill>
                    <a:srgbClr val="002C5F"/>
                  </a:solidFill>
                </a:rPr>
                <a:t>d</a:t>
              </a:r>
              <a:r>
                <a:rPr lang="en-US" sz="2200" b="1" dirty="0" smtClean="0">
                  <a:solidFill>
                    <a:srgbClr val="002C5F"/>
                  </a:solidFill>
                </a:rPr>
                <a:t>octor </a:t>
              </a:r>
              <a:r>
                <a:rPr lang="en-US" sz="2200" b="1" dirty="0">
                  <a:solidFill>
                    <a:srgbClr val="002C5F"/>
                  </a:solidFill>
                </a:rPr>
                <a:t>p</a:t>
              </a:r>
              <a:r>
                <a:rPr lang="en-US" sz="2200" b="1" dirty="0" smtClean="0">
                  <a:solidFill>
                    <a:srgbClr val="002C5F"/>
                  </a:solidFill>
                </a:rPr>
                <a:t>ayments</a:t>
              </a:r>
              <a:endParaRPr lang="en-US" sz="2200" b="1" dirty="0">
                <a:solidFill>
                  <a:srgbClr val="002C5F"/>
                </a:solidFill>
              </a:endParaRPr>
            </a:p>
          </p:txBody>
        </p:sp>
        <p:grpSp>
          <p:nvGrpSpPr>
            <p:cNvPr id="24" name="Group 45"/>
            <p:cNvGrpSpPr/>
            <p:nvPr/>
          </p:nvGrpSpPr>
          <p:grpSpPr>
            <a:xfrm>
              <a:off x="1143000" y="5608429"/>
              <a:ext cx="1143000" cy="796508"/>
              <a:chOff x="5334000" y="5562709"/>
              <a:chExt cx="1143000" cy="796508"/>
            </a:xfrm>
            <a:effectLst>
              <a:outerShdw blurRad="127000" dist="50800" dir="2700000">
                <a:srgbClr val="000000">
                  <a:alpha val="43000"/>
                </a:srgbClr>
              </a:outerShdw>
            </a:effectLst>
          </p:grpSpPr>
          <p:sp>
            <p:nvSpPr>
              <p:cNvPr id="25" name="Rectangle 24"/>
              <p:cNvSpPr/>
              <p:nvPr/>
            </p:nvSpPr>
            <p:spPr>
              <a:xfrm>
                <a:off x="5334000" y="5562709"/>
                <a:ext cx="1143000" cy="7965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8" name="Picture 27" descr="efpia_300dpi.jp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41729" y="5684630"/>
                <a:ext cx="882871" cy="5221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9" name="Group 28"/>
          <p:cNvGrpSpPr/>
          <p:nvPr/>
        </p:nvGrpSpPr>
        <p:grpSpPr>
          <a:xfrm>
            <a:off x="0" y="3581400"/>
            <a:ext cx="9144000" cy="1119715"/>
            <a:chOff x="0" y="5588855"/>
            <a:chExt cx="9144000" cy="1119715"/>
          </a:xfrm>
        </p:grpSpPr>
        <p:sp>
          <p:nvSpPr>
            <p:cNvPr id="30" name="Rectangle 29"/>
            <p:cNvSpPr/>
            <p:nvPr/>
          </p:nvSpPr>
          <p:spPr>
            <a:xfrm>
              <a:off x="0" y="5898976"/>
              <a:ext cx="9144000" cy="809594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  <a:effectLst>
              <a:outerShdw blurRad="78105" dist="61087" dir="5400000" rotWithShape="0">
                <a:srgbClr val="002C5F">
                  <a:alpha val="62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Ins="457200" rtlCol="0" anchor="ctr"/>
            <a:lstStyle/>
            <a:p>
              <a:pPr marL="633413" lvl="0" indent="-1588">
                <a:lnSpc>
                  <a:spcPts val="2240"/>
                </a:lnSpc>
              </a:pPr>
              <a:r>
                <a:rPr lang="en-US" sz="2200" b="1" dirty="0" smtClean="0">
                  <a:solidFill>
                    <a:srgbClr val="002C5F"/>
                  </a:solidFill>
                </a:rPr>
                <a:t>Brazil </a:t>
              </a:r>
              <a:r>
                <a:rPr lang="en-US" sz="2200" b="1" dirty="0">
                  <a:solidFill>
                    <a:srgbClr val="002C5F"/>
                  </a:solidFill>
                </a:rPr>
                <a:t>u</a:t>
              </a:r>
              <a:r>
                <a:rPr lang="en-US" sz="2200" b="1" dirty="0" smtClean="0">
                  <a:solidFill>
                    <a:srgbClr val="002C5F"/>
                  </a:solidFill>
                </a:rPr>
                <a:t>ps the ante in fighting corporate </a:t>
              </a:r>
              <a:r>
                <a:rPr lang="en-US" sz="2200" b="1" dirty="0">
                  <a:solidFill>
                    <a:srgbClr val="002C5F"/>
                  </a:solidFill>
                </a:rPr>
                <a:t>c</a:t>
              </a:r>
              <a:r>
                <a:rPr lang="en-US" sz="2200" b="1" dirty="0" smtClean="0">
                  <a:solidFill>
                    <a:srgbClr val="002C5F"/>
                  </a:solidFill>
                </a:rPr>
                <a:t>orruption </a:t>
              </a:r>
              <a:r>
                <a:rPr lang="en-US" sz="2200" b="1" dirty="0">
                  <a:solidFill>
                    <a:srgbClr val="002C5F"/>
                  </a:solidFill>
                </a:rPr>
                <a:t>with</a:t>
              </a:r>
              <a:r>
                <a:rPr lang="en-US" sz="2200" b="1" dirty="0" smtClean="0">
                  <a:solidFill>
                    <a:srgbClr val="002C5F"/>
                  </a:solidFill>
                </a:rPr>
                <a:t> </a:t>
              </a:r>
            </a:p>
            <a:p>
              <a:pPr marL="633413" lvl="0" indent="-1588">
                <a:lnSpc>
                  <a:spcPts val="2240"/>
                </a:lnSpc>
              </a:pPr>
              <a:r>
                <a:rPr lang="en-US" sz="2200" b="1" dirty="0" smtClean="0">
                  <a:solidFill>
                    <a:srgbClr val="002C5F"/>
                  </a:solidFill>
                </a:rPr>
                <a:t>new anti-bribery </a:t>
              </a:r>
              <a:r>
                <a:rPr lang="en-US" sz="2200" b="1" dirty="0">
                  <a:solidFill>
                    <a:srgbClr val="002C5F"/>
                  </a:solidFill>
                </a:rPr>
                <a:t>a</a:t>
              </a:r>
              <a:r>
                <a:rPr lang="en-US" sz="2200" b="1" dirty="0" smtClean="0">
                  <a:solidFill>
                    <a:srgbClr val="002C5F"/>
                  </a:solidFill>
                </a:rPr>
                <a:t>ct</a:t>
              </a:r>
              <a:endParaRPr lang="en-US" sz="2200" b="1" dirty="0">
                <a:solidFill>
                  <a:srgbClr val="002C5F"/>
                </a:solidFill>
              </a:endParaRPr>
            </a:p>
          </p:txBody>
        </p:sp>
        <p:pic>
          <p:nvPicPr>
            <p:cNvPr id="32" name="Picture 5" descr="C:\Users\Ian\AppData\Local\Microsoft\Windows\Temporary Internet Files\Content.IE5\CN6YE2SQ\MP900362625[1]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20893" y="5588855"/>
              <a:ext cx="913507" cy="64050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0" y="4816939"/>
            <a:ext cx="9144000" cy="1202861"/>
            <a:chOff x="0" y="2564374"/>
            <a:chExt cx="12188825" cy="1201190"/>
          </a:xfrm>
        </p:grpSpPr>
        <p:sp>
          <p:nvSpPr>
            <p:cNvPr id="34" name="Rectangle 33"/>
            <p:cNvSpPr/>
            <p:nvPr/>
          </p:nvSpPr>
          <p:spPr>
            <a:xfrm>
              <a:off x="0" y="2564374"/>
              <a:ext cx="12188825" cy="684848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  <a:effectLst>
              <a:outerShdw blurRad="78105" dist="61087" dir="5400000" rotWithShape="0">
                <a:srgbClr val="002C5F">
                  <a:alpha val="62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Ins="457200" rtlCol="0" anchor="ctr"/>
            <a:lstStyle/>
            <a:p>
              <a:pPr marL="633413" lvl="0" indent="-1588">
                <a:lnSpc>
                  <a:spcPts val="2540"/>
                </a:lnSpc>
              </a:pPr>
              <a:r>
                <a:rPr lang="en-US" sz="2200" b="1" dirty="0">
                  <a:solidFill>
                    <a:srgbClr val="002C5F"/>
                  </a:solidFill>
                </a:rPr>
                <a:t>Japan files criminal complaint against Novartis for </a:t>
              </a:r>
              <a:r>
                <a:rPr lang="en-US" sz="2200" b="1" dirty="0" err="1">
                  <a:solidFill>
                    <a:srgbClr val="002C5F"/>
                  </a:solidFill>
                </a:rPr>
                <a:t>Diovan</a:t>
              </a:r>
              <a:r>
                <a:rPr lang="en-US" sz="2200" b="1" dirty="0">
                  <a:solidFill>
                    <a:srgbClr val="002C5F"/>
                  </a:solidFill>
                </a:rPr>
                <a:t> Ads</a:t>
              </a: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7414867" y="3176170"/>
              <a:ext cx="3701340" cy="589394"/>
              <a:chOff x="5562600" y="3736898"/>
              <a:chExt cx="2776728" cy="594059"/>
            </a:xfrm>
          </p:grpSpPr>
          <p:pic>
            <p:nvPicPr>
              <p:cNvPr id="40" name="Picture 2" descr="C:\Users\Ian\AppData\Local\Microsoft\Windows\Temporary Internet Files\Content.IE5\CN6YE2SQ\MP900362710[1]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562600" y="3736899"/>
                <a:ext cx="846405" cy="59405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596" t="-10168" r="711" b="-6142"/>
              <a:stretch>
                <a:fillRect/>
              </a:stretch>
            </p:blipFill>
            <p:spPr>
              <a:xfrm>
                <a:off x="6510528" y="3736898"/>
                <a:ext cx="1828800" cy="58800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880084567"/>
      </p:ext>
    </p:extLst>
  </p:cSld>
  <p:clrMapOvr>
    <a:masterClrMapping/>
  </p:clrMapOvr>
  <p:transition spd="slow" advClick="0" advTm="21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57200"/>
            <a:ext cx="9144000" cy="6172201"/>
          </a:xfrm>
          <a:prstGeom prst="rect">
            <a:avLst/>
          </a:prstGeom>
          <a:gradFill>
            <a:gsLst>
              <a:gs pos="0">
                <a:srgbClr val="002C5F"/>
              </a:gs>
              <a:gs pos="60000">
                <a:srgbClr val="CF430C"/>
              </a:gs>
              <a:gs pos="97000">
                <a:srgbClr val="FFFF00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743200"/>
            <a:ext cx="91440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Sunshine Act Update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 advClick="0" advTm="2500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unshine.jpg"/>
          <p:cNvPicPr>
            <a:picLocks/>
          </p:cNvPicPr>
          <p:nvPr/>
        </p:nvPicPr>
        <p:blipFill>
          <a:blip r:embed="rId2"/>
          <a:srcRect t="3334" b="4444"/>
          <a:stretch>
            <a:fillRect/>
          </a:stretch>
        </p:blipFill>
        <p:spPr>
          <a:xfrm>
            <a:off x="508" y="381000"/>
            <a:ext cx="9144000" cy="634593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14909" y="4367910"/>
            <a:ext cx="7162291" cy="1044515"/>
          </a:xfrm>
          <a:prstGeom prst="rect">
            <a:avLst/>
          </a:prstGeom>
          <a:solidFill>
            <a:srgbClr val="FFFFFF"/>
          </a:solidFill>
          <a:ln>
            <a:solidFill>
              <a:srgbClr val="002C5F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0" bIns="91440" rtlCol="0" anchor="ctr"/>
          <a:lstStyle/>
          <a:p>
            <a:pPr>
              <a:lnSpc>
                <a:spcPts val="2200"/>
              </a:lnSpc>
            </a:pPr>
            <a:r>
              <a:rPr lang="en-US" sz="2000" b="1" dirty="0" smtClean="0">
                <a:solidFill>
                  <a:srgbClr val="002C5F"/>
                </a:solidFill>
              </a:rPr>
              <a:t>CMS issues six rounds of FAQs and </a:t>
            </a:r>
          </a:p>
          <a:p>
            <a:pPr>
              <a:lnSpc>
                <a:spcPts val="2200"/>
              </a:lnSpc>
            </a:pPr>
            <a:r>
              <a:rPr lang="en-US" sz="2000" b="1" dirty="0" smtClean="0">
                <a:solidFill>
                  <a:srgbClr val="002C5F"/>
                </a:solidFill>
              </a:rPr>
              <a:t>holds multiple webinars on Open </a:t>
            </a:r>
            <a:r>
              <a:rPr lang="en-US" sz="2000" b="1" dirty="0">
                <a:solidFill>
                  <a:srgbClr val="002C5F"/>
                </a:solidFill>
              </a:rPr>
              <a:t>P</a:t>
            </a:r>
            <a:r>
              <a:rPr lang="en-US" sz="2000" b="1" dirty="0" smtClean="0">
                <a:solidFill>
                  <a:srgbClr val="002C5F"/>
                </a:solidFill>
              </a:rPr>
              <a:t>ayments  </a:t>
            </a:r>
            <a:r>
              <a:rPr lang="en-US" sz="1400" b="1" dirty="0" smtClean="0">
                <a:solidFill>
                  <a:srgbClr val="002C5F"/>
                </a:solidFill>
              </a:rPr>
              <a:t>(MAY-DEC)</a:t>
            </a:r>
            <a:endParaRPr lang="en-US" sz="1400" b="1" dirty="0">
              <a:solidFill>
                <a:srgbClr val="002C5F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57200" y="274638"/>
            <a:ext cx="8229600" cy="1143001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Sunshine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Act Update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19854" y="1905000"/>
            <a:ext cx="3657346" cy="1069025"/>
          </a:xfrm>
          <a:prstGeom prst="rect">
            <a:avLst/>
          </a:prstGeom>
          <a:solidFill>
            <a:srgbClr val="FFFFFF"/>
          </a:solidFill>
          <a:ln>
            <a:solidFill>
              <a:srgbClr val="002C5F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0" bIns="91440" rtlCol="0" anchor="ctr"/>
          <a:lstStyle/>
          <a:p>
            <a:pPr>
              <a:lnSpc>
                <a:spcPts val="2200"/>
              </a:lnSpc>
            </a:pPr>
            <a:r>
              <a:rPr lang="en-US" sz="2000" b="1" dirty="0">
                <a:solidFill>
                  <a:srgbClr val="002C5F"/>
                </a:solidFill>
              </a:rPr>
              <a:t>CMS Launches </a:t>
            </a:r>
            <a:r>
              <a:rPr lang="en-US" sz="2000" b="1" dirty="0" smtClean="0">
                <a:solidFill>
                  <a:srgbClr val="002C5F"/>
                </a:solidFill>
              </a:rPr>
              <a:t>Open Payments </a:t>
            </a:r>
          </a:p>
          <a:p>
            <a:pPr>
              <a:lnSpc>
                <a:spcPts val="2200"/>
              </a:lnSpc>
            </a:pPr>
            <a:r>
              <a:rPr lang="en-US" sz="2000" b="1" dirty="0">
                <a:solidFill>
                  <a:srgbClr val="002C5F"/>
                </a:solidFill>
              </a:rPr>
              <a:t>w</a:t>
            </a:r>
            <a:r>
              <a:rPr lang="en-US" sz="2000" b="1" dirty="0" smtClean="0">
                <a:solidFill>
                  <a:srgbClr val="002C5F"/>
                </a:solidFill>
              </a:rPr>
              <a:t>ebsite </a:t>
            </a:r>
            <a:r>
              <a:rPr lang="en-US" sz="1400" b="1" dirty="0" smtClean="0">
                <a:solidFill>
                  <a:srgbClr val="002C5F"/>
                </a:solidFill>
              </a:rPr>
              <a:t>(APR)</a:t>
            </a:r>
            <a:endParaRPr lang="en-US" sz="1400" b="1" dirty="0">
              <a:solidFill>
                <a:srgbClr val="002C5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14399" y="1905000"/>
            <a:ext cx="3276600" cy="1069025"/>
          </a:xfrm>
          <a:prstGeom prst="rect">
            <a:avLst/>
          </a:prstGeom>
          <a:solidFill>
            <a:srgbClr val="FFFFFF"/>
          </a:solidFill>
          <a:ln>
            <a:solidFill>
              <a:srgbClr val="002C5F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0" bIns="91440" rtlCol="0" anchor="ctr"/>
          <a:lstStyle/>
          <a:p>
            <a:pPr>
              <a:lnSpc>
                <a:spcPts val="2200"/>
              </a:lnSpc>
            </a:pPr>
            <a:r>
              <a:rPr lang="en-US" sz="2000" b="1" dirty="0">
                <a:solidFill>
                  <a:srgbClr val="002C5F"/>
                </a:solidFill>
              </a:rPr>
              <a:t>CMS releases Final </a:t>
            </a:r>
            <a:r>
              <a:rPr lang="en-US" sz="2000" b="1" dirty="0" smtClean="0">
                <a:solidFill>
                  <a:srgbClr val="002C5F"/>
                </a:solidFill>
              </a:rPr>
              <a:t>Rule</a:t>
            </a:r>
          </a:p>
          <a:p>
            <a:pPr>
              <a:lnSpc>
                <a:spcPts val="2200"/>
              </a:lnSpc>
            </a:pPr>
            <a:r>
              <a:rPr lang="en-US" sz="2000" b="1" dirty="0" smtClean="0">
                <a:solidFill>
                  <a:srgbClr val="002C5F"/>
                </a:solidFill>
              </a:rPr>
              <a:t>for </a:t>
            </a:r>
            <a:r>
              <a:rPr lang="en-US" sz="2000" b="1" dirty="0">
                <a:solidFill>
                  <a:srgbClr val="002C5F"/>
                </a:solidFill>
              </a:rPr>
              <a:t>Sunshine Act </a:t>
            </a:r>
            <a:r>
              <a:rPr lang="en-US" sz="1400" b="1" dirty="0">
                <a:solidFill>
                  <a:srgbClr val="002C5F"/>
                </a:solidFill>
              </a:rPr>
              <a:t>(FEB)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14399" y="3155681"/>
            <a:ext cx="2667001" cy="1037544"/>
          </a:xfrm>
          <a:prstGeom prst="rect">
            <a:avLst/>
          </a:prstGeom>
          <a:solidFill>
            <a:srgbClr val="FFFFFF"/>
          </a:solidFill>
          <a:ln>
            <a:solidFill>
              <a:srgbClr val="002C5F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0" bIns="91440" rtlCol="0" anchor="ctr"/>
          <a:lstStyle/>
          <a:p>
            <a:pPr>
              <a:lnSpc>
                <a:spcPts val="2200"/>
              </a:lnSpc>
            </a:pPr>
            <a:r>
              <a:rPr lang="en-US" sz="2000" b="1" dirty="0" smtClean="0">
                <a:solidFill>
                  <a:srgbClr val="002C5F"/>
                </a:solidFill>
              </a:rPr>
              <a:t>CMS releases reporting templates </a:t>
            </a:r>
          </a:p>
          <a:p>
            <a:pPr>
              <a:lnSpc>
                <a:spcPts val="2200"/>
              </a:lnSpc>
            </a:pPr>
            <a:r>
              <a:rPr lang="en-US" sz="2000" b="1" dirty="0" smtClean="0">
                <a:solidFill>
                  <a:srgbClr val="002C5F"/>
                </a:solidFill>
              </a:rPr>
              <a:t>for 2013 </a:t>
            </a:r>
            <a:r>
              <a:rPr lang="en-US" sz="1400" b="1" dirty="0" smtClean="0">
                <a:solidFill>
                  <a:srgbClr val="002C5F"/>
                </a:solidFill>
              </a:rPr>
              <a:t>(MAY)</a:t>
            </a:r>
            <a:endParaRPr lang="en-US" sz="1400" b="1" dirty="0">
              <a:solidFill>
                <a:srgbClr val="002C5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33801" y="3124051"/>
            <a:ext cx="4343399" cy="1069174"/>
          </a:xfrm>
          <a:prstGeom prst="rect">
            <a:avLst/>
          </a:prstGeom>
          <a:solidFill>
            <a:srgbClr val="FFFFFF"/>
          </a:solidFill>
          <a:ln>
            <a:solidFill>
              <a:srgbClr val="002C5F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0" bIns="91440" rtlCol="0" anchor="ctr"/>
          <a:lstStyle/>
          <a:p>
            <a:pPr>
              <a:lnSpc>
                <a:spcPts val="2200"/>
              </a:lnSpc>
            </a:pPr>
            <a:r>
              <a:rPr lang="en-US" sz="2000" b="1" dirty="0">
                <a:solidFill>
                  <a:srgbClr val="002C5F"/>
                </a:solidFill>
              </a:rPr>
              <a:t>CMS announces </a:t>
            </a:r>
            <a:r>
              <a:rPr lang="en-US" sz="2000" b="1" dirty="0" smtClean="0">
                <a:solidFill>
                  <a:srgbClr val="002C5F"/>
                </a:solidFill>
              </a:rPr>
              <a:t>Open Payments mobile </a:t>
            </a:r>
            <a:r>
              <a:rPr lang="en-US" sz="2000" b="1" dirty="0">
                <a:solidFill>
                  <a:srgbClr val="002C5F"/>
                </a:solidFill>
              </a:rPr>
              <a:t>app </a:t>
            </a:r>
            <a:r>
              <a:rPr lang="en-US" sz="1400" b="1" dirty="0">
                <a:solidFill>
                  <a:srgbClr val="002C5F"/>
                </a:solidFill>
              </a:rPr>
              <a:t>(JUL)</a:t>
            </a:r>
          </a:p>
        </p:txBody>
      </p:sp>
    </p:spTree>
    <p:extLst>
      <p:ext uri="{BB962C8B-B14F-4D97-AF65-F5344CB8AC3E}">
        <p14:creationId xmlns:p14="http://schemas.microsoft.com/office/powerpoint/2010/main" val="49019468"/>
      </p:ext>
    </p:extLst>
  </p:cSld>
  <p:clrMapOvr>
    <a:masterClrMapping/>
  </p:clrMapOvr>
  <p:transition spd="med"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AD8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AD8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AD8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AD82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AD82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2" grpId="0" animBg="1"/>
      <p:bldP spid="16" grpId="0" animBg="1"/>
      <p:bldP spid="17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entagon 19"/>
          <p:cNvSpPr/>
          <p:nvPr/>
        </p:nvSpPr>
        <p:spPr>
          <a:xfrm>
            <a:off x="-228600" y="5334000"/>
            <a:ext cx="9982200" cy="1066800"/>
          </a:xfrm>
          <a:prstGeom prst="homePlate">
            <a:avLst/>
          </a:prstGeom>
          <a:solidFill>
            <a:srgbClr val="F9AE82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5405" dist="48387" dir="282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80"/>
              </a:lnSpc>
            </a:pPr>
            <a:r>
              <a:rPr lang="en-US" sz="2400" dirty="0" smtClean="0">
                <a:solidFill>
                  <a:srgbClr val="002C5F"/>
                </a:solidFill>
              </a:rPr>
              <a:t>ProPublica Op-Ed:</a:t>
            </a:r>
          </a:p>
          <a:p>
            <a:pPr algn="ctr">
              <a:lnSpc>
                <a:spcPts val="2680"/>
              </a:lnSpc>
            </a:pPr>
            <a:r>
              <a:rPr lang="en-US" sz="2400" b="1" dirty="0" smtClean="0">
                <a:solidFill>
                  <a:srgbClr val="002C5F"/>
                </a:solidFill>
              </a:rPr>
              <a:t>Top Medicare prescribers rake in speaking fees from drugmakers</a:t>
            </a:r>
            <a:endParaRPr lang="en-US" b="1" dirty="0" smtClean="0">
              <a:solidFill>
                <a:srgbClr val="002C5F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274320"/>
            <a:ext cx="8229600" cy="11430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solidFill>
                  <a:srgbClr val="002C5F"/>
                </a:solidFill>
                <a:latin typeface="+mj-lt"/>
                <a:ea typeface="+mj-ea"/>
                <a:cs typeface="+mj-cs"/>
              </a:rPr>
              <a:t>ProPublica Update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Pentagon 17"/>
          <p:cNvSpPr/>
          <p:nvPr/>
        </p:nvSpPr>
        <p:spPr>
          <a:xfrm>
            <a:off x="-228600" y="4191000"/>
            <a:ext cx="9982200" cy="1066800"/>
          </a:xfrm>
          <a:prstGeom prst="homePlate">
            <a:avLst/>
          </a:prstGeom>
          <a:solidFill>
            <a:srgbClr val="9DD1D8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5405" dist="48387" dir="282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</a:pPr>
            <a:r>
              <a:rPr lang="en-US" sz="2400" b="1" dirty="0" smtClean="0">
                <a:solidFill>
                  <a:srgbClr val="002C5F"/>
                </a:solidFill>
              </a:rPr>
              <a:t>Dollars for Docs database updated for first time since Sept. 7, 2011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600200" y="1445044"/>
            <a:ext cx="6001479" cy="2365485"/>
            <a:chOff x="2438400" y="1676400"/>
            <a:chExt cx="4422310" cy="1504950"/>
          </a:xfrm>
        </p:grpSpPr>
        <p:sp>
          <p:nvSpPr>
            <p:cNvPr id="12" name="Rectangle 11"/>
            <p:cNvSpPr/>
            <p:nvPr/>
          </p:nvSpPr>
          <p:spPr>
            <a:xfrm>
              <a:off x="2438400" y="1676400"/>
              <a:ext cx="4419600" cy="1504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7005" dist="35687" dir="27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2722" y="1861440"/>
              <a:ext cx="4417988" cy="12054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Oval 13"/>
          <p:cNvSpPr/>
          <p:nvPr/>
        </p:nvSpPr>
        <p:spPr>
          <a:xfrm>
            <a:off x="5962277" y="2667000"/>
            <a:ext cx="1597439" cy="533081"/>
          </a:xfrm>
          <a:prstGeom prst="ellipse">
            <a:avLst/>
          </a:prstGeom>
          <a:noFill/>
          <a:ln w="31750" cap="flat" cmpd="sng" algn="ctr">
            <a:solidFill>
              <a:srgbClr val="CF430C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2705" dist="22987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762923"/>
      </p:ext>
    </p:extLst>
  </p:cSld>
  <p:clrMapOvr>
    <a:masterClrMapping/>
  </p:clrMapOvr>
  <p:transition spd="slow" advClick="0" advTm="9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 animBg="1"/>
      <p:bldP spid="18" grpId="1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6"/>
          <p:cNvSpPr txBox="1">
            <a:spLocks/>
          </p:cNvSpPr>
          <p:nvPr/>
        </p:nvSpPr>
        <p:spPr>
          <a:xfrm>
            <a:off x="457200" y="3583414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F430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TV</a:t>
            </a:r>
          </a:p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dirty="0" smtClean="0">
                <a:solidFill>
                  <a:srgbClr val="CF430C"/>
                </a:solidFill>
                <a:latin typeface="+mj-lt"/>
                <a:ea typeface="+mj-ea"/>
                <a:cs typeface="+mj-cs"/>
              </a:rPr>
              <a:t>#</a:t>
            </a:r>
            <a:r>
              <a:rPr lang="en-US" sz="5500" b="1" dirty="0" err="1" smtClean="0">
                <a:solidFill>
                  <a:srgbClr val="CF430C"/>
                </a:solidFill>
                <a:latin typeface="+mj-lt"/>
                <a:ea typeface="+mj-ea"/>
                <a:cs typeface="+mj-cs"/>
              </a:rPr>
              <a:t>SocialMedia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CF430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6"/>
          <p:cNvSpPr txBox="1">
            <a:spLocks/>
          </p:cNvSpPr>
          <p:nvPr/>
        </p:nvSpPr>
        <p:spPr>
          <a:xfrm>
            <a:off x="457200" y="1752070"/>
            <a:ext cx="7659023" cy="1295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FDA is monitoring all forms of media…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48325734"/>
      </p:ext>
    </p:extLst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/>
          <p:cNvSpPr txBox="1">
            <a:spLocks/>
          </p:cNvSpPr>
          <p:nvPr/>
        </p:nvSpPr>
        <p:spPr>
          <a:xfrm>
            <a:off x="457200" y="1902880"/>
            <a:ext cx="7924800" cy="3657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strike="noStrike" kern="1200" cap="none" spc="0" normalizeH="0" baseline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 China…</a:t>
            </a:r>
            <a:endParaRPr kumimoji="0" lang="en-US" sz="3000" i="0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457200" y="2514070"/>
            <a:ext cx="8991600" cy="3657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noProof="0" dirty="0" smtClean="0">
                <a:solidFill>
                  <a:srgbClr val="CF430C"/>
                </a:solidFill>
                <a:latin typeface="+mj-lt"/>
                <a:ea typeface="+mj-ea"/>
                <a:cs typeface="+mj-cs"/>
              </a:rPr>
              <a:t>China prosecutes pharmaceutical companies and </a:t>
            </a:r>
            <a:r>
              <a:rPr lang="en-US" sz="5500" b="1" dirty="0" smtClean="0">
                <a:solidFill>
                  <a:srgbClr val="CF430C"/>
                </a:solidFill>
                <a:latin typeface="+mj-lt"/>
                <a:ea typeface="+mj-ea"/>
                <a:cs typeface="+mj-cs"/>
              </a:rPr>
              <a:t>employees</a:t>
            </a:r>
          </a:p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002C5F"/>
                </a:solidFill>
                <a:latin typeface="+mj-lt"/>
                <a:ea typeface="+mj-ea"/>
                <a:cs typeface="+mj-cs"/>
              </a:rPr>
              <a:t>For </a:t>
            </a:r>
            <a:r>
              <a:rPr lang="en-US" sz="3000" b="1" dirty="0" smtClean="0">
                <a:solidFill>
                  <a:srgbClr val="002C5F"/>
                </a:solidFill>
                <a:latin typeface="+mj-lt"/>
                <a:ea typeface="+mj-ea"/>
                <a:cs typeface="+mj-cs"/>
              </a:rPr>
              <a:t>allegations of bribes </a:t>
            </a:r>
            <a:r>
              <a:rPr lang="en-US" sz="3000" b="1" dirty="0">
                <a:solidFill>
                  <a:srgbClr val="002C5F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3000" b="1" dirty="0" smtClean="0">
                <a:solidFill>
                  <a:srgbClr val="002C5F"/>
                </a:solidFill>
                <a:latin typeface="+mj-lt"/>
                <a:ea typeface="+mj-ea"/>
                <a:cs typeface="+mj-cs"/>
              </a:rPr>
              <a:t>kickbacks </a:t>
            </a:r>
            <a:r>
              <a:rPr lang="en-US" sz="3000" b="1" dirty="0">
                <a:solidFill>
                  <a:srgbClr val="002C5F"/>
                </a:solidFill>
                <a:latin typeface="+mj-lt"/>
                <a:ea typeface="+mj-ea"/>
                <a:cs typeface="+mj-cs"/>
              </a:rPr>
              <a:t>to physicians</a:t>
            </a:r>
          </a:p>
        </p:txBody>
      </p:sp>
      <p:sp>
        <p:nvSpPr>
          <p:cNvPr id="2" name="AutoShape 2" descr="data:image/jpeg;base64,/9j/4AAQSkZJRgABAQAAAQABAAD/2wCEAAkGBwgHBgkIBwgKCgkLDRYPDQwMDRsUFRAWIB0iIiAdHx8kKDQsJCYxJx8fLT0tMTU3Ojo6Iys/RD84QzQ5OjcBCgoKDQwNGg8PGjclHyU3Nzc3Nzc3Nzc3Nzc3Nzc3Nzc3Nzc3Nzc3Nzc3Nzc3Nzc3Nzc3Nzc3Nzc3Nzc3Nzc3N//AABEIAFsAiQMBEQACEQEDEQH/xAAbAAEAAgMBAQAAAAAAAAAAAAAABAUCAwYBB//EACsQAAICAQMCBQQCAwAAAAAAAAABAgMRBAUhEkETIlFxkQYjMWEyoRRCgf/EABsBAQADAAMBAAAAAAAAAAAAAAABAwQCBQYH/8QALREBAAIBAwIEBQMFAAAAAAAAAAECAwQRMSFBElFh8CKBkbHRFCPBBTJxofH/2gAMAwEAAhEDEQA/AOfPOvpQAAAAJWl27V6uKnRROVfmzZjyx6Vl5fbj1Kr58eOdrT1/Kq+fHSdrT18kUuWhAAAAAAAAAAAAAAAtvpjbI7puiptX2Y1ylP4wv7a+DHrtROnw+KOd49/Rl1uecOLxRzuq7K502zqsWLK5OEl6NPDNkTFoi0cS0xMWiLR3YhK42bfrdq019FNFeLYSzZhuTnjyvnjC9MGPU6KuovW1p426enf13+bHqNJGe0WmeNvp3VkvF1DtucerpXVY4QUUlnGcJJI1R4a7V9/7avhptX6Ncoyg8Si4v0awcomJ4comJ4eAAAAAAAAAAAABbbG9mss8Hd6rK235b4WtR9pLt7/Jj1X6mI8WCYn02+34ZdT+oiPFhnf02+34d9s+zaDa/EnoIy+8lmUrOrKX4x8nm9Tq82faMvb5Oiz6nLn2jJ2V+9bJsVbu3DcnOvreZNWNZf6Xd/o1aXWau22LF129F+n1Wp6YsfX5OE19mks1D/wKJ00LhKyfVKX7fp7HosNcla/uTvPo7zFGSK/uTvKMWLF19NbtRtd9tl2mhPNUvPl9T4yo+nL/AEYtdprZ6xFZ26x/3z6Mes09s1YiJ7+5Vu4aiOr1t2pjGcPFk5yjOfW03+ee6NOKk0pFJ7fJow0nHSKT2+SOWLAAAAAAAAAAAAEnJqMU5SfCS7sb7ckzEcvomo3jRfTWg02geb9RVXGLqrf49W3278Hmq6TJrslsvETPM/w8/TT5dXktk4iZ5V/1Xdpd52OrcdDNTems86x5oKXDTXbnpNH9Opk0uonDkj+76dPcr9FGTT55xXjn+PcuLO9dyAWO0bPqt0saoh9tJ9VmVhNJtJ+7wjNqdVjwR8U9fJnz6nHhj4uUPU6a7S2unUw8O1fyh1Jte+GX0vW9fFWd4XUvW8eKs7w1HJyAAAAAAAAAAABlXOVVkbK5OM4tSi12a/DImImNpRMRaNpYtttuTbbeW28tsnhLOu2dXX4c3Hri4yw/5J9mRMRO26JrFtt+zAlKZpNs1err8WmmTpSk3b/rHpWXl9uCrJnx452tPXy79VOTUY8c7TPXy/y82zctRt0rLdFKMbLIqPiYy0s547c8DNp6ZtoycR2TmwVzbRfiGjUWu++y6UYxlZJykorCy+Xj/pZSvhrFfJzpXw1ivk1kuQAAAAAAAAAAAAAAAAuNm363a9PbRTVBRtjJys/MuvGIvnjC9MGPU6KuotFrTx9Nu7HqNJGa0WmePt3VV1tl9krLZdU5PLeEs/BrrWKxtHDXWsVjaOGBKQAAAAAAAAAAAAAAAAAAAAAAAAAAAAAAAAAAAAAAAAAAAAAAAAAAAAAAAAAAAAAAAAAAAAAAAAAAAAAAAAAAAAAAAAAAAAAAAAAAAAAAAAAAAAAAAAAAAAAAAAAAAAAAAAAAAAAAAAAf/9k="/>
          <p:cNvSpPr>
            <a:spLocks noChangeAspect="1" noChangeArrowheads="1"/>
          </p:cNvSpPr>
          <p:nvPr/>
        </p:nvSpPr>
        <p:spPr bwMode="auto">
          <a:xfrm>
            <a:off x="47638" y="-411735"/>
            <a:ext cx="978949" cy="86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609600"/>
            <a:ext cx="1626560" cy="1080416"/>
          </a:xfrm>
          <a:prstGeom prst="rect">
            <a:avLst/>
          </a:prstGeom>
          <a:noFill/>
          <a:ln>
            <a:noFill/>
          </a:ln>
          <a:effectLst>
            <a:outerShdw blurRad="50800" dist="12700" dir="270000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374058279"/>
      </p:ext>
    </p:extLst>
  </p:cSld>
  <p:clrMapOvr>
    <a:masterClrMapping/>
  </p:clrMapOvr>
  <p:transition spd="med" advClick="0" advTm="5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uiExpand="1" build="p" advAuto="50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 txBox="1">
            <a:spLocks/>
          </p:cNvSpPr>
          <p:nvPr/>
        </p:nvSpPr>
        <p:spPr>
          <a:xfrm>
            <a:off x="457200" y="228600"/>
            <a:ext cx="8229600" cy="11430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solidFill>
                  <a:srgbClr val="CF430C"/>
                </a:solidFill>
                <a:latin typeface="+mj-lt"/>
                <a:ea typeface="+mj-ea"/>
                <a:cs typeface="+mj-cs"/>
              </a:rPr>
              <a:t>Be careful what your CEO says on TV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F430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58273" y="1978974"/>
            <a:ext cx="2057936" cy="763272"/>
            <a:chOff x="684212" y="1976225"/>
            <a:chExt cx="2743200" cy="762212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589212" y="2356538"/>
              <a:ext cx="838200" cy="1588"/>
            </a:xfrm>
            <a:prstGeom prst="line">
              <a:avLst/>
            </a:prstGeom>
            <a:ln w="19050" cap="flat" cmpd="sng" algn="ctr">
              <a:solidFill>
                <a:srgbClr val="002C5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684212" y="1976225"/>
              <a:ext cx="1980684" cy="76221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002C5F"/>
              </a:solidFill>
              <a:prstDash val="sysDash"/>
              <a:round/>
              <a:headEnd type="none" w="med" len="med"/>
              <a:tailEnd type="none" w="med" len="med"/>
            </a:ln>
            <a:effectLst>
              <a:outerShdw blurRad="50800" dist="25400" dir="2700000">
                <a:srgbClr val="000000">
                  <a:alpha val="2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12588" y="2165349"/>
              <a:ext cx="1648113" cy="42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630539" y="1902880"/>
            <a:ext cx="53734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002C5F"/>
                </a:solidFill>
              </a:rPr>
              <a:t>FDA issues warning letter to </a:t>
            </a:r>
            <a:r>
              <a:rPr lang="en-US" sz="2600" dirty="0" err="1" smtClean="0">
                <a:solidFill>
                  <a:srgbClr val="002C5F"/>
                </a:solidFill>
              </a:rPr>
              <a:t>Aegerion’s</a:t>
            </a:r>
            <a:r>
              <a:rPr lang="en-US" sz="2600" dirty="0" smtClean="0">
                <a:solidFill>
                  <a:srgbClr val="002C5F"/>
                </a:solidFill>
              </a:rPr>
              <a:t> CEO for comments made about the product </a:t>
            </a:r>
            <a:r>
              <a:rPr lang="en-US" sz="2600" dirty="0" err="1">
                <a:solidFill>
                  <a:srgbClr val="002C5F"/>
                </a:solidFill>
              </a:rPr>
              <a:t>Juxtapid</a:t>
            </a:r>
            <a:r>
              <a:rPr lang="en-US" sz="2600" dirty="0">
                <a:solidFill>
                  <a:srgbClr val="002C5F"/>
                </a:solidFill>
              </a:rPr>
              <a:t>®…</a:t>
            </a:r>
            <a:endParaRPr lang="en-US" sz="2600" dirty="0" smtClean="0">
              <a:solidFill>
                <a:srgbClr val="002C5F"/>
              </a:solidFill>
            </a:endParaRPr>
          </a:p>
          <a:p>
            <a:endParaRPr lang="en-US" sz="2600" dirty="0"/>
          </a:p>
        </p:txBody>
      </p:sp>
      <p:sp>
        <p:nvSpPr>
          <p:cNvPr id="11" name="TextBox 10"/>
          <p:cNvSpPr txBox="1"/>
          <p:nvPr/>
        </p:nvSpPr>
        <p:spPr>
          <a:xfrm>
            <a:off x="2630539" y="3470014"/>
            <a:ext cx="45534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002C5F"/>
                </a:solidFill>
              </a:rPr>
              <a:t>During an interview on CNBC’s “Fast Money”</a:t>
            </a:r>
            <a:endParaRPr lang="en-US" sz="2600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6879180" y="3735814"/>
            <a:ext cx="743768" cy="1590"/>
          </a:xfrm>
          <a:prstGeom prst="line">
            <a:avLst/>
          </a:prstGeom>
          <a:ln w="19050" cap="flat" cmpd="sng" algn="ctr">
            <a:solidFill>
              <a:srgbClr val="002C5F"/>
            </a:solidFill>
            <a:prstDash val="dash"/>
            <a:round/>
            <a:headEnd type="stealth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347623" y="2667530"/>
            <a:ext cx="1" cy="802484"/>
          </a:xfrm>
          <a:prstGeom prst="line">
            <a:avLst/>
          </a:prstGeom>
          <a:ln w="19050" cap="flat" cmpd="sng" algn="ctr">
            <a:solidFill>
              <a:srgbClr val="002C5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661048" y="2621210"/>
            <a:ext cx="685979" cy="0"/>
          </a:xfrm>
          <a:prstGeom prst="line">
            <a:avLst/>
          </a:prstGeom>
          <a:ln w="19050" cap="flat" cmpd="sng" algn="ctr">
            <a:solidFill>
              <a:srgbClr val="002C5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44251" y="3735814"/>
            <a:ext cx="1429122" cy="1590"/>
          </a:xfrm>
          <a:prstGeom prst="line">
            <a:avLst/>
          </a:prstGeom>
          <a:ln w="19050" cap="flat" cmpd="sng" algn="ctr">
            <a:solidFill>
              <a:srgbClr val="002C5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144251" y="5336649"/>
            <a:ext cx="1429122" cy="1590"/>
          </a:xfrm>
          <a:prstGeom prst="line">
            <a:avLst/>
          </a:prstGeom>
          <a:ln w="19050" cap="flat" cmpd="sng" algn="ctr">
            <a:solidFill>
              <a:srgbClr val="CF430C"/>
            </a:solidFill>
            <a:prstDash val="dash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630539" y="4802507"/>
            <a:ext cx="53916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CF430C"/>
                </a:solidFill>
              </a:rPr>
              <a:t>Leading to a DOJ subpoena seeking </a:t>
            </a:r>
            <a:r>
              <a:rPr lang="en-US" sz="2600" b="1" dirty="0" err="1" smtClean="0">
                <a:solidFill>
                  <a:srgbClr val="CF430C"/>
                </a:solidFill>
              </a:rPr>
              <a:t>Juxtapid</a:t>
            </a:r>
            <a:r>
              <a:rPr lang="en-US" sz="2600" b="1" dirty="0">
                <a:solidFill>
                  <a:srgbClr val="CF430C"/>
                </a:solidFill>
              </a:rPr>
              <a:t>®</a:t>
            </a:r>
            <a:r>
              <a:rPr lang="en-US" sz="2600" b="1" dirty="0" smtClean="0">
                <a:solidFill>
                  <a:srgbClr val="CF430C"/>
                </a:solidFill>
              </a:rPr>
              <a:t> marketing information</a:t>
            </a:r>
            <a:endParaRPr lang="en-US" sz="2600" b="1" dirty="0">
              <a:solidFill>
                <a:srgbClr val="CF430C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667897" y="3735814"/>
            <a:ext cx="953483" cy="1600040"/>
            <a:chOff x="963638" y="3730625"/>
            <a:chExt cx="1270981" cy="1597818"/>
          </a:xfrm>
        </p:grpSpPr>
        <p:grpSp>
          <p:nvGrpSpPr>
            <p:cNvPr id="44" name="Group 43"/>
            <p:cNvGrpSpPr/>
            <p:nvPr/>
          </p:nvGrpSpPr>
          <p:grpSpPr>
            <a:xfrm>
              <a:off x="990251" y="3730625"/>
              <a:ext cx="1217753" cy="1597818"/>
              <a:chOff x="984219" y="3730625"/>
              <a:chExt cx="1217753" cy="1597818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 rot="5400000" flipH="1" flipV="1">
                <a:off x="1218803" y="4947046"/>
                <a:ext cx="761206" cy="1588"/>
              </a:xfrm>
              <a:prstGeom prst="line">
                <a:avLst/>
              </a:prstGeom>
              <a:ln w="19050" cap="flat" cmpd="sng" algn="ctr">
                <a:solidFill>
                  <a:srgbClr val="CF430C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 flipH="1" flipV="1">
                <a:off x="1218803" y="4110434"/>
                <a:ext cx="761206" cy="1588"/>
              </a:xfrm>
              <a:prstGeom prst="line">
                <a:avLst/>
              </a:prstGeom>
              <a:ln w="19050" cap="flat" cmpd="sng" algn="ctr">
                <a:solidFill>
                  <a:srgbClr val="002C5F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84219" y="4015184"/>
                <a:ext cx="1217753" cy="912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5" name="Oval 44"/>
            <p:cNvSpPr/>
            <p:nvPr/>
          </p:nvSpPr>
          <p:spPr>
            <a:xfrm>
              <a:off x="963638" y="3996531"/>
              <a:ext cx="1270981" cy="949589"/>
            </a:xfrm>
            <a:prstGeom prst="ellipse">
              <a:avLst/>
            </a:prstGeom>
            <a:noFill/>
            <a:ln w="19050" cap="flat" cmpd="sng" algn="ctr">
              <a:solidFill>
                <a:srgbClr val="CF430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948" y="3267713"/>
            <a:ext cx="1396679" cy="687846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63437552"/>
      </p:ext>
    </p:extLst>
  </p:cSld>
  <p:clrMapOvr>
    <a:masterClrMapping/>
  </p:clrMapOvr>
  <p:transition advClick="0" advTm="1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9" grpId="0"/>
      <p:bldP spid="11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2" r="9897"/>
          <a:stretch/>
        </p:blipFill>
        <p:spPr>
          <a:xfrm rot="16200000">
            <a:off x="1621885" y="-1046789"/>
            <a:ext cx="5754724" cy="9067504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1524000" y="1297953"/>
            <a:ext cx="4634285" cy="911847"/>
          </a:xfrm>
          <a:prstGeom prst="rect">
            <a:avLst/>
          </a:prstGeom>
          <a:effectLst/>
        </p:spPr>
        <p:txBody>
          <a:bodyPr vert="horz" lIns="75475" tIns="37737" rIns="75475" bIns="37737" rtlCol="0" anchor="ctr">
            <a:normAutofit/>
          </a:bodyPr>
          <a:lstStyle/>
          <a:p>
            <a:pPr defTabSz="754746">
              <a:spcBef>
                <a:spcPct val="0"/>
              </a:spcBef>
              <a:defRPr/>
            </a:pPr>
            <a:r>
              <a:rPr lang="en-US" sz="2500" b="1" dirty="0">
                <a:solidFill>
                  <a:srgbClr val="CF430C"/>
                </a:solidFill>
                <a:ea typeface="+mj-ea"/>
                <a:cs typeface="+mj-cs"/>
              </a:rPr>
              <a:t>FDA Social Media Warning Letters</a:t>
            </a:r>
          </a:p>
        </p:txBody>
      </p:sp>
      <p:sp>
        <p:nvSpPr>
          <p:cNvPr id="6" name="AutoShape 5" descr="data:image/jpeg;base64,/9j/4AAQSkZJRgABAQAAAQABAAD/2wCEAAkGBw8PEBUUDxMTDw8TFBUTFA0QEhUVGBEVGBQXFhgSFhcYHCsgGBomGxQUITEiJSksLi4uFx8zODMsNygtMCsBCgoKDg0OGxAQGywkICUsLCwsOC8vLywuLDIsLCwsLCwwLywsLS0wLC0sLCwsLCwsLCwsLCwsLSwsLC8sLCwsLv/AABEIALsBDgMBEQACEQEDEQH/xAAbAAEAAgMBAQAAAAAAAAAAAAAAAQYEBQcDAv/EAD8QAAIBAwAIAQkGBAUFAAAAAAABAgMEEQUGEiExQVFhcQcTIjJSYoGRoSNCcoKxwTNDkqIUU2NzwkSDstHw/8QAGgEBAAMBAQEAAAAAAAAAAAAAAAEEBQMCBv/EADIRAQACAQIDBAkFAAMBAAAAAAABAgMEERIhMTJBUaFhcYGRscHR4fAFEyJCUhRD8SP/2gAMAwEAAhEDEQA/AO4gAAAAAAAAAAAAAAAAAAAAAAMPSukqVrSdStLZgvnJ8oxXNs90pa87VeMmSuOvFZVdF67bUa1e5xSt01ChQis1Kkkm5eO5w37ks/O1fS84rXnPf4KePWbxa9+Ud3j+dPQrel9d725ezRzbwe5QpZc5eM+Ofw4+JZx6XHTnbmq5NZkvyry9XX89TM1Yr2tjN172427mUXGNCm3VlBPj5yUcra3cG93jw8ZovkjhpHL3PeC1MU8eS3P3+9uKnlJtU/Ro1pLq9hf8mcY0N/GHef1CnhPl9Vq0PpGF1QhWpqUYTTxGaw1huLz8UyrkpNLTWVvFkjJWLR3sw8OgAAAAAAAAAAAAAAAAAAAAAAAAAAAAAAxdJ6QpW1KVWs9mEVv6t8opc23uweqUm9uGHi960rxW6ON6x6eq31Xbn6MFlU6Ke6Ef3k+b/ZI2MOKMddoYmbNbLbefY1Tf/wB9f3Z2cUN9QiZbLRugbu5x5mjOUX/Ma2YeO1LCfwOd81KdZdaYMl+zC66C8ncYtSvJqo1v8xTyo/mlxl4JL4lLLrZnlRfxaCI55J39C904KKSilGKSSilhJLcklyRQmd2jEbcofQAAAAAAAAAAAAAAFdstdbGrNwlN0ZKTj9slFSw8ZUk2l8WmWLaXJEb9fUrV1eOZ2mdvWsMZJrKeU+DXMrrKQAAAAAAAAAAAAiUkk22klvbe5JdWBx7XPWN31bEG1bU21Tj7b4Oq11fLovFmxp8H7defWfzZh6nUfu25dI6fVXSwrAHvaXdSjLapScJe0sZPNqxblL1W9q86y3NtrppGm/422vZqQg180k/qcZ0uKe53rq80d+7f6O8pUlhXNFNc6lB4/sk/+RwvoY/rPv8Az5LFP1Cf7x7vp91z0Rp61u19hUUpcXTfozj4xe/HfgUsmG+PtQv4s9MnZlsjm6gAAAAAAAAAAAAAOHaxWzo3deD3YqzaXuye3H+2SNvFbipE+hgZq8OS0en7vjRmmLm1f2FWVNewnmL8YPd8cE3x0v2oKZb4+zOy5aJ8o73K7pf92j+8JP8AR/Ap30X+J967j1/+49y56L01bXSzQqxm+LhnEl4xe9fIp3xXp2oXseamTsyzzm6AAAAAAAAACh+UrT+xH/C0n6U1ms1yhyh4y59vxF7R4d5459jO12faP247+v5+ebm5pMsAAAAEBD6pzcWpRbjJPKlFtOL6premRMb9U9OcL5qvr9KLVO+e1HgrpLfH/cS4r3l8c72Uc2j78fuaODXTH8cnv+rosJqSTi1KLSaknlNPg0+aM7o1Ind9AAAAAAAAAAAABzzynaGeY3UFuwqdXHLf6E/rs/0mhosv9J9jN12Lpkj1SoBfZwBMJNNNNqS3qSeGn1TXAG/es+h9eryhhVGrmmuVTdNeE1v/AKkytk0lLdOS1j1mSnXnH53r1oXXCzusRU/M1X/Kq4i2+kXwl4J57FHJpr059YaGLVY8nLfafSsBXWQAAAAAMTS2kIWtCdWp6sI5x7T4KK7ttL4nvHSb2isPGTJGOs2nucNvbqdapOpUeak5OUn3fJdluS7JG3WsViIh8/a02tNp6y8D08gACAgAAAAFs1J1sdpJUq7zaye5v+Q395e51XLj1zU1On444q9fiu6XVftzw27Pw+zrCeeG9dTKbKQAAAAAAAAAAB53FCFSEoVEpQknGUXwae5omJmJ3hFqxaNpcg1s1aqWNTKzO3k/Qq9P9OfSX6/NLXwZ4yR6WLqNPOKfQ0B3VgCADJG+0Jrdd2mEpedpL+TVbaS6Rlxj+nY4ZNNS/olYxarJj7949LomgNcLW8xHPmaz/k1GltP3JcJeHHsZ2XTXx8+sNPDqqZOXSVhK6yAAAHOPKjpbanC2g90cVKmPae6EX4LL/NE0dFj5TefYy9fl3mMceufl+epQi+zgCAgAAAAAAAA6V5NNPupB2tV5nTWaTfOmtzh4xysdn2M3WYdp447+rV0GfeP257unq+y9lFogAAAAAAAAAAAwtKV7VQcLqdKNOSw4VpRSa/Mz3SL771ifY55LUiNrzG3pcn1l0XaUpOVnc061Nv8Ag7e1OHg+E19fHiauHJe3K9dpY+bHjrzx2iY82hLCuAQAAMIWrV3Xe4tsQrZuKHST+0gvdk+PhL5oq5dJW/OvKfJcw6y9OVucef563TdE6VoXdPboTU481wcH7MlxTMy+O1J2tDVx5a5I3rLNPDo8rq4jSpynN4hCLnJ9FFZb+hNYm07Qi1orEzLg+kLyVxVnVn61STk10zwj4JYXwN2lYrWKx3PnL3m9ptPexz08gAAAAAAAACAMnRt7O3rQq0/XpyUkuvWPg02vieb1i9ZrPe9UvNLRaO53e0uY1acakHmE4qcX1UllfqYVqzWdpfRVtFoiY73sQ9AAAAAAAAADwvqDq0pwUnBzhKKnF4cXKLW0muDWT1WdrRLzevFWYcFqU5Rk1NYmm1JPipJ4affKZuxzjk+d22nn1fJIgAACAAAAytHaQrW1RVKE3Tmua4SXsyXCS7M83pW8bWeqZLUnirLq2qmttK+WxLFK5S30s7p44yg+a7cV34mVn084+cc4bOn1VcvKeU/nRh+U3SXmrVUk8Sryw/wRxKT+ewvzHvR03vxeDnr8nDj4fFyo1GOAAAAAAAAQACAAB1fyY3/nLN0361Gbivwy9OP1cl+UytZTbJv4tnQX4sW3hK3lReAAAAAAAAAADmflH1edOo7qks05486l9yfBT8Jbvj4mlpM28cE9e5la3BMT+5HTvUcvKAEAAAAAAQEPulUlCSlFuMotOMovDi1wafJkTG/KUxMxO8Nhp3Tda9lTlWxtU6ah6O5SeW3PHJvdnG7cc8WKuOJiHXLmtlmJt3Q1h1cQAAAAAIABAAAAALRqDp+jZVann3KNOpGK2oxcsSi3jKW/hKRV1WG2SI4e5b0eeuK08XSXRLfWzR0+FzSX+5Lzf0ngz50+WP6y1I1WGf7R8Piylpyze9XNBrqq1P8A9nn9q/8Amfc6Rmxz/aPe8K+tGj4Lfc0X2hUU38o5Z6jBln+svE6rDH9o96NC6x297OcbfbmqaTlVcHGO9tJLa353PlyGTDbHETYxaimWZinc3BxdwAAAAAPmpBSTjJKUWmnFrKae5pp8UInZExvylzfWfUKcG6lktunxdtn0ofgb9ZduPiaWHWRPK/vZefRTH8sfTwUecHFtSTjJPDjJNNPo096ZeZ/ofIAABAQAAAAAAAAAIABAAAAAIABAAAhgWLQept5dNNwdClzq1U1u92HGX0Xcr5NTSnplaxaPJk7to9P0dV0FoejZUVTop44ym/WnLnKXyMvLktktvLZw4a4q8NWxObqAAAAAAA+KtWMIuU2oRSy5SaSS6tvgTETM7QiZiI3lRNZtZdEVvRnSd3JblVpx2Nnsqjaljwyi9hwZ684nb88Gdn1GntymOL88fo5/dypOX2MZwh7NSopv5qMf38S/XfbmzbcO/wDH88ngenkAAAAAAAAAQACAAAAAQACAAAA3Whqui1j/ABdO5lLnsThseOFsyS7ZZxyRm/pMLGKcH/ZE/L5SvOhtOaCo48xsUZe1OjUUvjUlF/qUcmLUW7XP2tHFn0leztHsn4t5HWnR7/6qj8Zpfqcf+Pl/zKx/ysP+4972ttPWdWWzSrU6sks7NOW20tyziPLevmeZw3rzmNnqufHadq2ifU2RzdQAAAAAAHO/KrC4zSe03aNY2FwVVNvMuuY4x02X136OhmvPx+TL/UIvyn+vzc+L7NAAAAAAAAAEAAgAAAAEAAgAAAIAACRDYRusOgtT7y7aag6NLnWqprd7seMv07lfLqaU9MrWHSZMndtHpdT1e0BQsaezSWZPG3Wl61Rrr0XRLcvmZeXNbJO8tnBgphjaranJ2AAAAAAAY9/ZU7inKnVip05rDi/o10aeGnyweq2ms7w83pW9Zrbo5JrNqlcWTcop1rfiq0VvgulRLh48PDga2HUVycuksXPpb4ufWPH6/myulhVAAAAAAgAEAAAAAgAEAAABAAASN1qhoaN7dRpTyqajKc3F4eylhYf4pR+pw1GX9um8dXfTYoy5OGejolLyfaOjxhUn+KrJf+LRnzrMvj5NSNBh8J98txo/QFnbvNGhThJcJ7Kcv6nv+pxtmvbrKxTBjpzrWGyObqAAAAAAAAAAADRaS1RsLhtyoqE39+k3Bt9Wo7m/FM701OSvSVe+lxX5zHu5KzpnUWxtqbqTuatKmvbUJZfKMUopt9izj1eS87RWJVMmixUjim0xHs+ig3GxtPzbk4cnNJSfdpNpfNl+N9ubNttvyeZKEAAgAAAAEAAgAAAIAACQABDpvkq0bsUaleS31ZbEPwQzlrxk2vyGZrr72ivg1/07HtWb+Py+69lFpAAAAAAAAAAAAAAAHHtf9KzuLycG/sqD83CHLK9eXi3leCRr6XHFccT3yw9Zkm+WY7oVosqoEAAAAAgAEAAABAAASAAIAPWztp1qkKdNZnUkoRXdvGX2XF9kebWisTMvVaza0VjrLvWjbKFvRhSh6tOKiu+Fxfd8fiYV7Ta02l9JSkUrFY7mSeXsAAAAAAAAAAAAAAA5V5RNX6lKvK4hFyoVXtSkl/CnjD2uifHPVtdM6mkzRavBPWGNrcE1vN46T5KcXFEAAAIABAAAAQAAEgACACCAA6F5LtB5crqotyzCjnrwnUX1j/UUNbl/649rU/T8HP8Adn1R85+XvdHM5qgAAAAiLT4b11QEgAAAAAAAAAENZ4710Aruk9TtG1MznTVHCblOnJ00lxbazsrxwWKanLHKJ381XJpMM85jbycr01G1VVqzdSVJbvOVWntvrFKKxHx3vsamPj4f59WNl/b4tse+zXnRzAgAAAIAACQABABBAAANnq7oad7cRpQylxnU9iC4y8eS7tHPLljHXil2wYZy34Y9ruFpbQo0406a2YQioxiuSSwYlrTad5fQ1rFYisdIexD0AAAACs6xSubJu5tl52jxuLR8P96m/uP2sbubXFlnFwZP4W690/JUzzfF/wDSnOO+PnHzZugdZrW9X2UtmrjfQnhTXXC+8u6yeMuC+Pr0dMOppl6Tz8O9uTi7gAAAAAAAGt01py2s4bVeai36tNb5z/DH9+C5s6Y8Vsk7Vhyy5qYo3tLletGtle+ez/Ct091BP1scJVH959uC78TUw6euPn1ljajVWzcukeH1V4sKoAAAQAAEgACACCAAACR62ttOtONOlFzqTezGC5v9lzzySItaKxvL1Ws2nhjq7Tqnq/CwobKxKrPEqtVfel0XurLS+L5sxc+actt+7ub+m08Yabd/e3ZxWAAAAAAIaA5Zrvqk7WTr2yf+HztShHjQl1XSGf6fDhqabUcccNuvxY2r0v7c8dOnw+3wYuh9er23wptXNNfdq52sdqi3/wBSZ7yaTHbpyecWty05Tzj0/X/1cNHeUKyqbqu3by96O1HPaUM7vFIp30eSOnNepr8Vu1y/PQsNnpe1rfwq1Kp2jUi38VnKK9sd69YlZplpfszEs08OgB43F1TprNScKa6zkor6kxWZ6QibRHWWi0hrvo+jwq+el7NBbefzer9TvTS5bd23rVb63DXv39XP7Khpjyi3FTMbaCt4/wCZLE5/D7sfk/EuY9FWOduall/UL25Ujb4/T4qbXrTqScqkpTnLjObcm/FstxERG0KEzMzvL4JQAAIAACQABABBAAABIAeltbzqzjCnFzqSeIwjxbImYiN5TWs2naOrr+pmqkLGG3UxO6mvSmuEF/lw7dXz+RkajUTknaOjd0uljDG89r85LMVlsAAAAAAAAiUU1hrKe5p810A5nrjqPKlmtZxcqXGVut7p94dY9uK5ZXDS0+q4v436+LJ1Oimv8sfTw+iiovM4aT4hG271pV5w9ScoLpGTX6MiYiesPUWmOkvuV7WfGrUfZ1JP9yOGvhCeO3jPvY7Sznn1PTxtAAAAAIAACQABABBAAABIAAM7RGia95U83QjtS5ye6MF7Upcl9XyyeMmSuON7PeLFfLbhrDrmq2q1GwjlfaV5LE67W/8ADFfdj+vPljIz6i2WfQ3dPpa4Y8Z8W/OCyAAAAAAAAAAACoa1aj0rrNS3xRuHva+5VfvJerL3l8Uy3g1U05W5wo6jRVyfyrynylzHSFhWtpunXhKnNcpc11i+El3Rp0vW8b1lkXpak7WjZinp5AgAAAIAACQABABBAAABIAACXJb29yS5voghctXNQK9fE7rNvS47H8ya8H6nx39uZTzayteVec+TQwaC9+d+Uef2dN0bo6jbU1ToQVOC5Lm+snxb7szL3ted7S18eOuOOGsbQyjy9gAAAAAAAAAAAAAMTSWjaFzDYrwjUh0lxT6xa3xfdHul7UnesvGTHXJG1o3c+075OqkMys5edjx8xUaUl2jLhL448WX8WtieV+TMzfp8xzxzv6FJurapRm4VYSpzX3JxcX47+K7l2totG8M+1ZrO1o2l5EvKAAAkAAQAQQAAASAAD6pU5TkowTnN8IRTbfglvZEztG8kRvO0LZoXyf3dfDr4tafvelN+EE93xafYq5NZSvZ5ruLQZL87co8/z82dB0FqvaWW+lDaqc69T0p/B8I/BIz8ue+TrPJqYdNjxdmOfj3t0cVgAAAAAAAAAAAAAAAAAAGPfWNGvHZrU4VY+zOKeO6zwfc9Vvas71nZ5vSt42tG6oaU8m9tPLt6k7d+xL7SH1e1/cy3TW2jtRv5KOT9OpPYnbzj6+aq6Q1D0hS9WEa8etKazjvGWH8slqmrxW68lK+hzV6Rv6vur13aVaLxWpzpP/UhKHy2lvLFbRbpO6ratq9qJj1vE9PIBBAAABINg3ZFpY1q38GlUq96cJSXzSwjza9a9Z2eq0tfsxMrBYahaQq+tCFCPWrNZx2jDL+eCvbV4q9OazTQZrdY29f2WjRnk1t4YdxVnWfsQ+zj4PGZfJorX11p7Mbea7j/AE2kdud/L7+a26O0Xb20cUKUKS5uMVmX4pcX8SpfJa/anddpipjjasbMw8OgAAAAAAAAAAAAAAAAAAAAAAAARJJ7nvXRga251esau+dtRbf3vNxT+aWTrGbJHS0uNtPit1rHuaLSupujorMaOH2q1f028Hampyz3/BXvo8Ph5z9VL0lomhB+jDH5pP8AVlumW09VLJgpHSPi1ULaDfD6s7TadnCKV3b3Rehbapjbhn881+jOF8146Ss49Pjt1jzlc9H6l6NxtOhl+9UqtfJywVLarL4/BdposHXh85+rcWugrOlvp29GD9pUo5+eMnG2W9usy71wY69msR7GxRzdQAAAAAAAAAAAAAAAAAAf/9k="/>
          <p:cNvSpPr>
            <a:spLocks noChangeAspect="1" noChangeArrowheads="1"/>
          </p:cNvSpPr>
          <p:nvPr/>
        </p:nvSpPr>
        <p:spPr bwMode="auto">
          <a:xfrm>
            <a:off x="63500" y="-14446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5475" tIns="37737" rIns="75475" bIns="37737" numCol="1" anchor="t" anchorCtr="0" compatLnSpc="1">
            <a:prstTxWarp prst="textNoShape">
              <a:avLst/>
            </a:prstTxWarp>
          </a:bodyPr>
          <a:lstStyle/>
          <a:p>
            <a:pPr defTabSz="754746"/>
            <a:endParaRPr lang="en-US" sz="150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81489" y="2192574"/>
            <a:ext cx="5275231" cy="430154"/>
          </a:xfrm>
          <a:prstGeom prst="rect">
            <a:avLst/>
          </a:prstGeom>
          <a:noFill/>
        </p:spPr>
        <p:txBody>
          <a:bodyPr wrap="square" lIns="75475" tIns="37737" rIns="75475" bIns="37737" rtlCol="0">
            <a:spAutoFit/>
          </a:bodyPr>
          <a:lstStyle/>
          <a:p>
            <a:pPr defTabSz="754746">
              <a:buClr>
                <a:srgbClr val="CF430C"/>
              </a:buClr>
              <a:buSzPct val="60000"/>
            </a:pPr>
            <a:r>
              <a:rPr lang="en-US" sz="2300" b="1" dirty="0">
                <a:solidFill>
                  <a:srgbClr val="002C5F"/>
                </a:solidFill>
              </a:rPr>
              <a:t>Be careful what you “Like”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19841" y="2977273"/>
            <a:ext cx="4719878" cy="722542"/>
          </a:xfrm>
          <a:prstGeom prst="rect">
            <a:avLst/>
          </a:prstGeom>
          <a:noFill/>
        </p:spPr>
        <p:txBody>
          <a:bodyPr wrap="square" lIns="75475" tIns="37737" rIns="75475" bIns="37737" rtlCol="0">
            <a:spAutoFit/>
          </a:bodyPr>
          <a:lstStyle/>
          <a:p>
            <a:pPr defTabSz="754746"/>
            <a:r>
              <a:rPr lang="en-US" sz="2100" dirty="0">
                <a:solidFill>
                  <a:srgbClr val="002C5F"/>
                </a:solidFill>
              </a:rPr>
              <a:t>AMARC Enterprises issued warning letter for a “Like” on Facebook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81491" y="2192574"/>
            <a:ext cx="5606032" cy="430154"/>
          </a:xfrm>
          <a:prstGeom prst="rect">
            <a:avLst/>
          </a:prstGeom>
          <a:noFill/>
        </p:spPr>
        <p:txBody>
          <a:bodyPr wrap="square" lIns="75475" tIns="37737" rIns="75475" bIns="37737" rtlCol="0">
            <a:spAutoFit/>
          </a:bodyPr>
          <a:lstStyle/>
          <a:p>
            <a:pPr defTabSz="754746">
              <a:buClr>
                <a:srgbClr val="CF430C"/>
              </a:buClr>
              <a:buSzPct val="60000"/>
            </a:pPr>
            <a:r>
              <a:rPr lang="en-US" sz="2300" b="1" dirty="0">
                <a:solidFill>
                  <a:srgbClr val="002C5F"/>
                </a:solidFill>
              </a:rPr>
              <a:t>Unapproved use claims are being monitored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21977" y="2976754"/>
            <a:ext cx="4739267" cy="722542"/>
          </a:xfrm>
          <a:prstGeom prst="rect">
            <a:avLst/>
          </a:prstGeom>
          <a:noFill/>
        </p:spPr>
        <p:txBody>
          <a:bodyPr wrap="square" lIns="75475" tIns="37737" rIns="75475" bIns="37737" rtlCol="0">
            <a:spAutoFit/>
          </a:bodyPr>
          <a:lstStyle/>
          <a:p>
            <a:pPr defTabSz="754746"/>
            <a:r>
              <a:rPr lang="en-US" sz="2100" dirty="0">
                <a:solidFill>
                  <a:srgbClr val="002C5F"/>
                </a:solidFill>
              </a:rPr>
              <a:t>Vibrant Life Vitamins issued warning letter for Facebook comments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52984" y="2951927"/>
            <a:ext cx="5103736" cy="1368873"/>
          </a:xfrm>
          <a:prstGeom prst="rect">
            <a:avLst/>
          </a:prstGeom>
          <a:noFill/>
        </p:spPr>
        <p:txBody>
          <a:bodyPr wrap="square" lIns="75475" tIns="37737" rIns="75475" bIns="37737" rtlCol="0">
            <a:spAutoFit/>
          </a:bodyPr>
          <a:lstStyle/>
          <a:p>
            <a:pPr defTabSz="754746"/>
            <a:r>
              <a:rPr lang="en-US" sz="2100" dirty="0">
                <a:solidFill>
                  <a:srgbClr val="002C5F"/>
                </a:solidFill>
              </a:rPr>
              <a:t>Oasis Consumer Healthcare issued warning letter for posting unapproved uses for Halo™ Germ Defense on company’s Facebook page and…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14373" y="4477424"/>
            <a:ext cx="4719877" cy="399376"/>
          </a:xfrm>
          <a:prstGeom prst="rect">
            <a:avLst/>
          </a:prstGeom>
          <a:noFill/>
        </p:spPr>
        <p:txBody>
          <a:bodyPr wrap="square" lIns="75475" tIns="37737" rIns="75475" bIns="37737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2C5F"/>
                </a:solidFill>
              </a:defRPr>
            </a:lvl1pPr>
          </a:lstStyle>
          <a:p>
            <a:pPr defTabSz="754746"/>
            <a:r>
              <a:rPr lang="en-US" sz="2100" dirty="0"/>
              <a:t>…Tweets claiming unapproved uses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76738" y="2949703"/>
            <a:ext cx="4857462" cy="784097"/>
          </a:xfrm>
          <a:prstGeom prst="rect">
            <a:avLst/>
          </a:prstGeom>
          <a:noFill/>
        </p:spPr>
        <p:txBody>
          <a:bodyPr wrap="square" lIns="75475" tIns="37737" rIns="75475" bIns="37737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2C5F"/>
                </a:solidFill>
              </a:defRPr>
            </a:lvl1pPr>
          </a:lstStyle>
          <a:p>
            <a:pPr algn="ctr" defTabSz="754746"/>
            <a:r>
              <a:rPr lang="en-US" sz="2300" b="1" dirty="0"/>
              <a:t>Social Media can be seen by anyone… #</a:t>
            </a:r>
            <a:r>
              <a:rPr lang="en-US" sz="2300" b="1" dirty="0" err="1"/>
              <a:t>StayOnLabel</a:t>
            </a:r>
            <a:endParaRPr lang="en-US" sz="2300" b="1" dirty="0"/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1244" y="1563174"/>
            <a:ext cx="626279" cy="4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0679" y="1541253"/>
            <a:ext cx="452082" cy="47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2118" y="1541253"/>
            <a:ext cx="452082" cy="47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743781"/>
      </p:ext>
    </p:extLst>
  </p:cSld>
  <p:clrMapOvr>
    <a:masterClrMapping/>
  </p:clrMapOvr>
  <p:transition advClick="0" advTm="32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701"/>
                            </p:stCondLst>
                            <p:childTnLst>
                              <p:par>
                                <p:cTn id="19" presetID="22" presetClass="exit" presetSubtype="8" fill="hold" grpId="1" nodeType="afterEffect">
                                  <p:stCondLst>
                                    <p:cond delay="2299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8" fill="hold" grpId="1" nodeType="withEffect">
                                  <p:stCondLst>
                                    <p:cond delay="2299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1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301"/>
                            </p:stCondLst>
                            <p:childTnLst>
                              <p:par>
                                <p:cTn id="33" presetID="22" presetClass="exit" presetSubtype="8" fill="hold" grpId="1" nodeType="afterEffect">
                                  <p:stCondLst>
                                    <p:cond delay="2199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951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144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449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9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6301"/>
                            </p:stCondLst>
                            <p:childTnLst>
                              <p:par>
                                <p:cTn id="50" presetID="22" presetClass="exit" presetSubtype="8" fill="hold" grpId="1" nodeType="afterEffect">
                                  <p:stCondLst>
                                    <p:cond delay="1599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8" fill="hold" grpId="1" nodeType="withEffect">
                                  <p:stCondLst>
                                    <p:cond delay="1599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8" fill="hold" grpId="1" nodeType="withEffect">
                                  <p:stCondLst>
                                    <p:cond delay="1599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84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8" grpId="0"/>
      <p:bldP spid="18" grpId="1"/>
      <p:bldP spid="19" grpId="0"/>
      <p:bldP spid="19" grpId="1"/>
      <p:bldP spid="23" grpId="0"/>
      <p:bldP spid="23" grpId="1"/>
      <p:bldP spid="24" grpId="0"/>
      <p:bldP spid="24" grpId="1"/>
      <p:bldP spid="25" grpId="0"/>
      <p:bldP spid="25" grpId="1"/>
      <p:bldP spid="29" grpId="0"/>
      <p:bldP spid="29" grpId="1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6"/>
          <p:cNvSpPr txBox="1">
            <a:spLocks/>
          </p:cNvSpPr>
          <p:nvPr/>
        </p:nvSpPr>
        <p:spPr>
          <a:xfrm>
            <a:off x="457200" y="342900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F430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Finally.</a:t>
            </a:r>
            <a:r>
              <a:rPr kumimoji="0" lang="en-US" sz="5500" b="1" i="0" u="none" strike="noStrike" kern="1200" cap="none" spc="0" normalizeH="0" noProof="0" dirty="0" smtClean="0">
                <a:ln>
                  <a:noFill/>
                </a:ln>
                <a:solidFill>
                  <a:srgbClr val="CF430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000" i="0" u="none" strike="noStrike" kern="1200" cap="none" spc="0" normalizeH="0" noProof="0" dirty="0" smtClean="0">
                <a:ln>
                  <a:noFill/>
                </a:ln>
                <a:solidFill>
                  <a:srgbClr val="CF430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(JAN 2014)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CF430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6"/>
          <p:cNvSpPr txBox="1">
            <a:spLocks/>
          </p:cNvSpPr>
          <p:nvPr/>
        </p:nvSpPr>
        <p:spPr>
          <a:xfrm>
            <a:off x="457200" y="1752070"/>
            <a:ext cx="7772399" cy="1295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FDA issues</a:t>
            </a:r>
            <a:r>
              <a:rPr kumimoji="0" lang="en-US" sz="5500" b="1" i="0" u="none" strike="noStrike" kern="1200" cap="none" spc="0" normalizeH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Social Media Guidance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48325734"/>
      </p:ext>
    </p:extLst>
  </p:cSld>
  <p:clrMapOvr>
    <a:masterClrMapping/>
  </p:clrMapOvr>
  <p:transition spd="med" advClick="0" advTm="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923661"/>
            <a:ext cx="3447312" cy="418173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064072" y="5260344"/>
            <a:ext cx="7015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C5F"/>
                </a:solidFill>
              </a:rPr>
              <a:t>FDA Guidance</a:t>
            </a:r>
          </a:p>
          <a:p>
            <a:pPr algn="ctr"/>
            <a:r>
              <a:rPr lang="en-US" sz="2400" dirty="0" smtClean="0">
                <a:solidFill>
                  <a:srgbClr val="002C5F"/>
                </a:solidFill>
              </a:rPr>
              <a:t>Interactive Promotional Media</a:t>
            </a:r>
          </a:p>
          <a:p>
            <a:pPr algn="ctr"/>
            <a:r>
              <a:rPr lang="en-US" sz="2400" dirty="0" smtClean="0">
                <a:solidFill>
                  <a:srgbClr val="002C5F"/>
                </a:solidFill>
              </a:rPr>
              <a:t> e.g. blogs, social networking sites, live podcasts, etc.</a:t>
            </a:r>
            <a:endParaRPr lang="en-US" sz="2400" dirty="0">
              <a:solidFill>
                <a:srgbClr val="002C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815312"/>
      </p:ext>
    </p:extLst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6"/>
          <p:cNvSpPr txBox="1">
            <a:spLocks/>
          </p:cNvSpPr>
          <p:nvPr/>
        </p:nvSpPr>
        <p:spPr>
          <a:xfrm>
            <a:off x="457200" y="3429000"/>
            <a:ext cx="8686800" cy="1295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F430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both</a:t>
            </a:r>
            <a:r>
              <a:rPr kumimoji="0" lang="en-US" sz="5500" b="1" i="0" u="none" strike="noStrike" kern="1200" cap="none" spc="0" normalizeH="0" noProof="0" dirty="0" smtClean="0">
                <a:ln>
                  <a:noFill/>
                </a:ln>
                <a:solidFill>
                  <a:srgbClr val="CF430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 the U.S. and abroad.</a:t>
            </a:r>
            <a:endParaRPr kumimoji="0" lang="en-US" sz="5500" i="0" u="none" strike="noStrike" kern="1200" cap="none" spc="0" normalizeH="0" baseline="0" noProof="0" dirty="0">
              <a:ln>
                <a:noFill/>
              </a:ln>
              <a:solidFill>
                <a:srgbClr val="CF430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6"/>
          <p:cNvSpPr txBox="1">
            <a:spLocks/>
          </p:cNvSpPr>
          <p:nvPr/>
        </p:nvSpPr>
        <p:spPr>
          <a:xfrm>
            <a:off x="457200" y="1752070"/>
            <a:ext cx="8382000" cy="1295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Individuals are not immune</a:t>
            </a:r>
            <a:r>
              <a:rPr kumimoji="0" lang="en-US" sz="5500" b="1" i="0" u="none" strike="noStrike" kern="1200" cap="none" spc="0" normalizeH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from prosecution…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48325734"/>
      </p:ext>
    </p:extLst>
  </p:cSld>
  <p:clrMapOvr>
    <a:masterClrMapping/>
  </p:clrMapOvr>
  <p:transition spd="med" advClick="0" advTm="6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457200" y="1216126"/>
            <a:ext cx="9677400" cy="33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spc="100" dirty="0" smtClean="0">
                <a:solidFill>
                  <a:srgbClr val="CF430C"/>
                </a:solidFill>
              </a:rPr>
              <a:t>U.S. ALLEGATIONS									</a:t>
            </a:r>
            <a:r>
              <a:rPr lang="en-US" sz="1600" b="1" u="sng" spc="100" dirty="0">
                <a:solidFill>
                  <a:srgbClr val="CF430C"/>
                </a:solidFill>
              </a:rPr>
              <a:t>                             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Individual Responsibility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62000" y="1607709"/>
            <a:ext cx="8057034" cy="430887"/>
            <a:chOff x="762000" y="2186323"/>
            <a:chExt cx="8057035" cy="430887"/>
          </a:xfrm>
        </p:grpSpPr>
        <p:pic>
          <p:nvPicPr>
            <p:cNvPr id="24" name="Picture 23" descr="intermune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0" y="2276350"/>
              <a:ext cx="1268128" cy="2834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838200" y="2186323"/>
              <a:ext cx="798083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81138">
                <a:spcBef>
                  <a:spcPts val="1200"/>
                </a:spcBef>
              </a:pPr>
              <a:r>
                <a:rPr lang="en-US" sz="2200" dirty="0" smtClean="0">
                  <a:solidFill>
                    <a:srgbClr val="002C5F"/>
                  </a:solidFill>
                </a:rPr>
                <a:t>Former InterMune CEO’s wire fraud conviction upheld</a:t>
              </a:r>
              <a:endParaRPr lang="en-US" sz="2200" dirty="0">
                <a:solidFill>
                  <a:srgbClr val="002C5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57200" y="2133600"/>
            <a:ext cx="8324684" cy="736526"/>
            <a:chOff x="457200" y="2721115"/>
            <a:chExt cx="8324684" cy="736526"/>
          </a:xfrm>
        </p:grpSpPr>
        <p:pic>
          <p:nvPicPr>
            <p:cNvPr id="22" name="Picture 21"/>
            <p:cNvPicPr preferRelativeResize="0"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818003"/>
              <a:ext cx="1739859" cy="5833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2304288" y="2721115"/>
              <a:ext cx="6477596" cy="736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440"/>
                </a:lnSpc>
              </a:pPr>
              <a:r>
                <a:rPr lang="en-US" sz="2200" dirty="0">
                  <a:solidFill>
                    <a:srgbClr val="002C5F"/>
                  </a:solidFill>
                </a:rPr>
                <a:t>Former Bristol-Myers Squibb executive pleads guilty to insider trading </a:t>
              </a:r>
              <a:r>
                <a:rPr lang="en-US" sz="2200" dirty="0" smtClean="0">
                  <a:solidFill>
                    <a:srgbClr val="002C5F"/>
                  </a:solidFill>
                </a:rPr>
                <a:t>charges</a:t>
              </a:r>
              <a:endParaRPr lang="en-US" sz="2200" dirty="0">
                <a:solidFill>
                  <a:srgbClr val="002C5F"/>
                </a:solidFill>
              </a:endParaRPr>
            </a:p>
          </p:txBody>
        </p:sp>
      </p:grpSp>
      <p:sp>
        <p:nvSpPr>
          <p:cNvPr id="27" name="AutoShape 2" descr="data:image/jpeg;base64,/9j/4AAQSkZJRgABAQAAAQABAAD/2wCEAAkGBhQQEBUSEhITFRUWGBgYFxcYGBgbFxkcHhgYFhsXGBsgHCYgGBkkHBYWHy8gJCcrLC0sFR4xOTAsNSctLikBCQoKDgwOGg8PGjAkHyM1NCs2NS0zMDAwNCwsMiwvLC0sLSwqKi80KSorNS8qLioqMiw1LDUqLy80MiwuLywsLP/AABEIAMwAzAMBIgACEQEDEQH/xAAbAAACAwEBAQAAAAAAAAAAAAAABAIFBgMBB//EAEAQAAIBAgQBCQcCAwcEAwAAAAECEQADBBIhMVEFBhMiMkFhcZEUUoGhscHRQvAHI+EVM2JygpLxorLC0hYXU//EABsBAAIDAQEBAAAAAAAAAAAAAAQGAAIFAwEH/8QANhEAAQMCBAIIBQMEAwAAAAAAAQACAwQREiExUQVBExQiMjNhcYGRobHR8AbB8RVScuEjQmL/2gAMAwEAAhEDEQA/AMfevNmPWO57zxqHTt7x9TRf7R8z9ahTYxjcIySy97sRzU+nb3j6mjp294+pqFFXwN2Vcbt1Pp294+po6dvePqahRUwN2Uxu3U+nb3j6mjp294+pqFFTA3ZTG7dT6dvePqaOnb3j6moUVMDdlMbt1Pp294+po6dvePqahXO3ezRlBIgkn3Yic3DeqkMGtl6C86XXfp294+prxcSTPWbQxuf3/wAGo2UZs0CQokxqQNJLDuA47CRMSJfWxnwXSxPR3+jzDg9svlJ20ZCR43Dxrm5zARYDWy6ta8g3J0uk+nb3j6mjp294+pqFFdsDdlxxu3U+nb3j6mjp294+pqFFTA3ZTG7dT6dvePqaOnb3j6moUVMDdlMbt1Pp294+po6dvePqahRUwN2Uxu3U+nb3j6mjp294+pqFFTA3ZTG7dT6dvePqaewLkqZJ3+wqup/Adk+f2FBVrQIsgi6NxMmZSd/tHzP1qFTv9o+Z+tQo1ndCEf3iiiiirKiKKKKiiKKKKiiKKKKii8nUCCSTAgTr3D47Vbci3sZZPSYZcQNSmZLbOJ0kaK0E6aaT41UkVaYXlbGOvR272JZRpC3HgeGaYHlNCVTsLbuLcP8A6RdM0udZocXf+U3jeUsfhsty41ywbisQRaWyxGdlZScgYHqq3d2gaY5v86cQ7phsW5xWGvkIyvqSGbS5bI6yOGKsNdfQ0ryZg77XGV7t4FDbLKWfK4OpBYmG6uaQJ3ImmMPy5Yw7G4qG7iLYy2WkdEjnMXukfrYMeqNpB20NL7axk04ggaHWBJIG+nwNs1vOo3wwGeZxboAD5a/K+SpOU8H0N+7ZnN0dy5bnjldkn4xNLUFidSSSdSTuT3k+NFNLQQ0A6pYcQXEhFFFFWVUUUUVFEUUUVFEUUUVFEU/gOyfP7CkKfwHZPn9hQVd4RRlH4qTv9o+Z+tQqd/tHzP1qFFs7oQz+8UUUUVZURRRRUURRRRUURRRRUUUL1oOpU7HQ1d4PnQ9tQrKjADeSsD/qH0qnUEmACSe4Ak+gq15F5GuPdDGzcZbZzMBlnQEr1c0kExsNcpHGsbi8dGYTJVAHCMs7Z7ajVa3CqipjmEdO/Di10OW+ey02AxT3FDNb6MEbEyx4GO4eevgKyHLLziLpHvR6AIfmpPxrV/2wunUuQSBMLAnTUltNeO3fVHzl5Gupdz9Dcy3D/hgNG3a74kfGlTgThTV1phgxghoPqDzTRx2aOpov+GQPwm5sRsdlSUVK5bKmGVlPAgj07j8KjX0MEHRIKKKKK9URRRRUURRRRUURRRRUURT+A7J8/sKQp/Adk+f2FBV3hFGUfipO/wBo+Z+tQqd/tHzP1qFFs7oQz+8UUUUVZURRRRUUQaveU+Z93D2OmZkMZS6CcyZjlHdrqYPx4Vz5s8mrduFrloXLYEQeyWkHJuOsUD5Z0mK2+P5vJiLRR7jqIUo+Yhiq6qLqnR8pJ31iNQdaSONfqF1JWMhjdZrT28gbjLIegvsfgmGg4YJoHPeLk6cl8uLgbkVJELEKoJJIAA1JJMADxJNb/kDki4ljEYG8luWDkOCCGVgVVmU6nbfWMsaQJrP/AIRibeJVrGQKGVleRCxBMrudZEd44V3j/VVO98sZs3CCWknJ23Lntqub+DSNaxwub2uBy3+CzuMwN7DXAHV7bkSsQSQTGmUkNqAI8uIm7w3JHKIK3FBVhqAehVyO9SsbGNQa13KFtbuJs3MpZLBcswBYB2ACqYk6asT+k5Jp3D8nC5ZcsgLubkM6w8FmyHaV6uXTSOApZqv1ZNJC1pjbcjtXBIOZytfS1ib31WjHwWFkhfc5aaXHvbdfMcdy1e6Vi4CPs65AuvFgRvHf3+NW2Atco3MPlUfymHVW4LWo00UOpOXhPw7q0eO5AF+7auvYcm0FD5ssvBECJh4MkzoQSBvVzgsArm4921OZ+rnALBQqr45RIYgb6+MDnWfqOF1PHHHC27dbjEAdmi/v8laDhZZK+QvPa2yJHnkvkmNwl4XRaurcNzRVVtzJgZY0MkbjhXnKHJtzDsEuoUJEiYMjaQQSDX0K9hiWwtwo7PhyxuEq2iFGQ9YiGhijCCSQpOu5Q538gX8XdS5ZyXLeWF6wEGZJJ/UDpqOG1blD+qjJPHHKGsZY4ib6i9reuRz31Qc/BmsjcY7k3FgNvP56LBZhxGm9WfIfIT4tmCsiBACzNMCSQAPEwfSttg+Rxyfhr0Kjm5kBGgBPRJbOYx1pYO0QSc/jotzb5nGwme84N4rBthyLU7hWjV9ROum8DvNaj9XNkglMXYdcBp1vvloLDe4zVo+C4ZGY+0M78vRYrlTkx8Nda1ciVjUbEHUMPD7g0rWz53ckgqzKpa6pBe5szAKxdt4FtQUA21ECaxlMvA+Jf1ClD3d4ZH1trbYrJ4hSdWlwjQ5j7eyKKKK21nooooqKIp/Adk+f2FIU/gOyfP7Cgq7wijKPxUnf7R8z9ahU7/aPmfrUKLZ3Qhn94ooooqyoivD+/wA+PH4V7T/IfJRxV9LQkAmWI7lGpPn3DxIrhUzMgidLIbBoJP5uusMbpHhjRcla/mVg7TozWs2WctzPm68AwCDNthqT1cpHx1ubmLtm/DtAtjKqZZLEhgwiCzdUKQF3BB17vfaeiupZtIejQBcqZJzFcwUhohApDEgzLL4zZYDAwekuD+Yc36icqkkhR3aCBoONfB6yo6WV0zr9rS5uc9zbZfQomYGBgtlsLBLcncjA2wboloUCdGQCcqggyDqZM66cBTX9kId2usODXHI+Ouvxp2is10zyb3XSwULdoKAqgADYAQB5VOiuOLxa2kLuyoo3ZjCiTAk92pA+NcwC425r3RZ7nHzxGExNm1lDKZN3iAdEAnSZ1Ou01plYHUEEdxGxr4nzh5WbEYm5dbLqQoVCGACjLow0bWTP4rVcw+XL9y5bw9q3/Jt2wLrOTAOYsWTTvnKqbADfTVjq+EdHSskbkQO19fjyFtVkU/EOknfGdL5L6HSb8lWySVDITuUYrJ4kAwT5inKKXA4t0K17Kvu8i22BnMWI0dmLMveCpYmIPCqjEuLSy7ZbqXLj6qALklhOoMqLZ/S0qBBOhrT1xxWEW6MrDYyIJBB2kEbGCfWu8c5Bs/MLwjZUnLOFS5YZ4IRlzXBDhmXLpITrsR7sgama+WYkpm/l5su4zRO503Om3rGsSfqeKxt2yLasGLKOsSVyOq5FZp7QfrAgRuTM71k+fnIYtXFv2xCXSQwGweJkcMwBPmp408fpKsbBU9C8mz9M8rjkRbXY+yxuMwmSHG0Ds67+37rKUUUV9WSaiiiiooin8B2T5/YUhT+A7J8/sKCrvCKMo/FSd/tHzP1qFTv9o+Z+tQotndCGf3iiiiirKiK1/wDDayOmuv7qAerT/wCFY+atOReX2wmbIoOd0La7osg2wI0LFz1v8vCsPj0EtVQSQwC7jb6gm/stDhsjIqhr3nIfwttdDC8CCAwuHUnTOAB1jOzW+iMb5c0awK03J+NF62HAImdDxBgwdmHBhoayz4lRalrbQFVSLiPbW4g1tkMwAS6k8dSDB2NaLDYsW7CtduhpE5ogkHUACASQIGwOmwr4xPE6QNa1pLr2FtfYfn1s7GRrAXONgrCiqJOdiZoKMF7jpPxFMnnJZ94/7TXWTgXEYyAYXZ7C/wBLoJnGKF4JEo9zb62VpVPztxa28HezAGUOkK3mSpYSBIJjbevTzns5Z60+7Gv4+dZH+JHLKXbdq2uRs3W1tsXQgjVWkLrqpGu/lXSn4RVsmZ00bmi+pG2aj+JUz43dG8OIF8isJbk959QfjtWq/h7ylbsXmzdK1y41u0igGDmOrHTL1dPnpvGVJjcQdgRqT8I/NWXIuKC6ZgqnW5eibippmRI2LdmAMxzRMTTlXRCWBzDz/PwDMpaoX4Jw78/PXRfbqKijSARsRIouXQoliAOJ0FfMg0k2AzTwSALlSoqmuc6bQaAGI4j7A71aYbFLcXMhBH70PA0dU8Nq6VgfNGWg7j8sfIoOCvpqhxZE8Ejb8+izHKGM6d1YEBYYLJEqv62dd1I7RB26JB2mIEOdKF+TWLTIKvHev8wMFPkrZfhU7l0dLcV/5jL2yik3bgGq2ggHUtiRJ7J2k6ms3zh5xODdsFDldGzhgUPSMVIdZE5UCKgkDN1j3itrhdLLNVRCFvcId7A352/Pe1aqVkcLsZyIt8Vl6K8n9/Ova+2XCQkUUUV6vEU/gOyfP7CkKfwHZPn9hQVd4RRlH4qTv9o+Z+tQqd/tHzP1qFFs7oQz+8UUCivLh6jeX/M+HHwmha6Z0NO57NR++V/bVeNFzZK4u4RPEGfqv/iD8a0fMiGxcdU3FS4bWbslwoyk8O0fQ1k8bd6s8Z+wP/aCfF62P8PeQlxNy9ccPCZMjqzIVcaypBgmCZmY001r57V1DoqaQlxGIEHzv+fVbVBEXTssNM/gtvZDasWmyOkW6blwkwoILMp0UkiYWAAe/SMqvK6OATeVjG7OCY7pk7xVpzg5Ga+CQ4ZtVUgrlcqucZwukkZl8GQEQDFfPxJ1GVhoZyr36+9QnAakUuORtiTYemv19tNF0/UEZmwRuyAub7/x+61wx1v/APRP9w/NTGIX3h6isd0Tn9KegqBwx70HwVT9WFNP9ad/aPilT+ms/uW09oX3l9RWX5WxpvDK6kOh1XN/LOujR9xS1s9GCzZ48dRvwDH6Uvieu36iJkGApX1Akevxrk/iT6gYMOSIp6QQuxA+69s940jw2/e1MYFUW4rXQWXMCwXtED9I89v9RPhXEgiIHzj7a1zbCjUgD1aPjrXAgOFijGOwuxL6ja543bqSttbWpESHIHcDpAaO6NKQv4l3MuxbzNYrk+84WBovcQSJPef6/iovyrdB3HxZ/wD1q1HNR0XZhgAI53F/jqhattVVuPSSXG3L4LZxXTDY5rTSjQfPfzHfWG/tW4dyv+5//WvUxbE7J/uI9JWi5uLNe0sdFcHUEj7IVnD5I3Yg+xG38r6hgr9zEJmQjMbjG8cxWIH8sSOsFyweqRqDrEzQc9iPZLd1tSX/AJUtmbKUYuubdkzKpDHivGlObPJJuzdJ7yoUEQcih2zToRJRQDpLyQQIq255cgC9g7t+TdvKnVKsciLILLbRTGw3Mkx8AhtkZTV7XxnCMWVuV+W1hpfYWsV9Bj6Sei7Yzw/Hz9TrZfOekOY+g+PSr600pkA8dfKdR8oqsF6bmneAR4Eyw+TGrDCXJDcNI+g+MAaU5UVRJHUtIN8RAPnf8ulSVmS6UUUU8oRFP4Dsnz+wpCn8B2T5/YUFXeEUZR+Kk7/aPmfrUKnf7R8z9ahRbO6EM/vFegVzTEAkAHfiP34eteuJB8qrL94jXfj/AF8df670vcTrZY5uiYcrZggc7rpFGHqHKtoouZRKGCPDw8vx4VsuYPLhFu3hsQVWy7M8mQddVRjMZWbX4gbGKytrEh1gGZDR5xMfEifPN4VzxWIAyr3QT4dogfT0NL0lPHUQObIPTyPI+y0qeokhcMOvPzGy+tq6Y9LpwrizctM9sOoBDArKtpupJnUTow75r5jeslNIKspg6QRrlM/Ca1HNDHjBYYX7t11XEucuS2GjoyVliTuSzHKBOnGarOcvI74e+VzrcDjpEcmC2Yk7aiQZ+EVj8PwwTPiJ7PK/l3s7cij+JYpoWSWzGvodPiqklhOrT3ddtdPPQ/ioi4wPabQxMseEGCYI11FdkwjmAY3ERqSZ0gbTNWfKfNq5hWVbyspYSOuCDGhGmgIkT56TWq+eFrg02uVhBjy0utcBJDE9TMQeBA11mPSe80lnAJP/AELr/X6Dwpi7YbshepvAOpO/Wk7fGl9pUIAO+DEecfY+lWgDcyPwKtghElQCBPj3nv0/rUXQEyyjTwOviTFDMO4ExueGp1HeTIPpUiDE6zMbwR4QDBaibhXLHNAcRa6nhMUATm79spLeQgDQ+NSxQzMfAgeWxJHr8q9wdietm1Bgx3jgwgEHzpi9Zk6KDO5zFT8hQRe1sl7KhIByVeLOn2B4mT6bDyqYwwB0iP6fMzGtdrmGjXoye7R2J+2lSw+HLsEyEFiAoLtJJ0gdauvWGgX+33XoxOyH581s+Z3J3R4M4m+0WVL3BayiBCxm8ZIngYXaNe/KvO1Es272FNtbt1Ye3vk6p6zAR10eFnvk7gCAqET+ylxDtdZWWRbBRcwa5BJbNAHfrAIr5jbxJVwO/MAR8vl9D6YVJTR1c7pJtL3tpdhvbK3v7JmnnfTxNji2t6OFkpg1c3SkEMOqZ2A2+n1q8DKgCztI/JP77vA1wN3LJGnWb5ZhPnqvoKVXFZjA2Hp/xp56edM3SvglJZa45/a6wH3lz5K1VgRI/f7+1e1wwY0Pw++w4bf02rvTXw6ofPAHP1uQgXjC6yKfwHZPn9hSFP4Dsnz+wq9d4RRNH4qTv9o+Z+tQqd/tHzP1qFFs7oQz+8UUre5OB1D5fPz/AHtFNVX4y0wYnONtJj7T4jWPjS/xtjLNd/20v5LpDe+Rsl7HJZRwyMra7AETx02mDxFetyf1i7MICg98bHu0k6d8ULiANzA859D8dvE8STDFYiO/8a/Y5ifj5VhtdcWdqjrvJWn5o8jricQisjFOt1ipKHK4zLmEZSVDa7zl8q3PO3kQ3RaCBVVciM8jMFnIqgHfVv3FY/8Ah7yoIZFtDONTdLTEdVRbtnqh4zak6QxY5RX0fDYy3isOWtHpB1lUzBJGZM0gErOsNGxmKT+JSyx1Idybl8fvyvtomWihjMGHW+v2XyO5dMIMjENAZgJCgxJIGp3mAK0OLwti9ibVuziOqyZS9y26AFZygAxnZpiBrpSHKmD6G5l6M2wAqrIgmJMkEkyZMZjOVRwrjyTfUYpOnRhZUzmTKxJHZ6p2AaDseyPhqP8A+RvSMOgO3Pyzz8gl5g6GQ07wLEi5NxkPddOVsB0VxrS3VeIh0HHuIMwwgyPI98VXJgIgFiQO7b1IM1psDicP7eWFk3bT9kXQFCvEsxUKQwldDAgv8areVbiNfuG3aFpc0ZAZAI6rEaCASJiBvUhneDgsdAb5fyudTTtY0yscLXsAM/mqXEIAWAAAyjQf6qni7iKRmt5uqSSFkiBtx119Khij1n8AB8ifoRTfR7spIJAPdBIGk6fCjL2tdFkQ4IOsEhtjpmfLUhcrKIDmDbjYt9Z1+dd1ug6Aii3jA0EJuJ0iQZI7408aXv4oN0ZiCLsQdwIdfuB5zULSTmtSp/T9PHHI5lSHOaMVrcuV+1zTdX3NPkhnurcgOoJzKSARDJBHGILccyr3bUBWdAASdgdjGuv+Hj4V9L5sYEWrRPRm2CS0NIKyFzCD2R1V2OUwDA2GTxCfoorDUrN4NTY5DIdB+fnqs7/EPkMZlvojM7soIRWJmDLkz1AFVQABudZ1r5rdwguDMjDSN9CO4baEbcIr6dzl5w23wzXQnTWmEEFuje3MIwRlmYbLmU6iQdVOnyu1jJbeJMn5z6EUdwfpBFaQHs5f69vNd+JMAkxx8/z5pnFYBnhcygAkZtYPcfkonYdU611wfJYA/vAfACPlPgfHSuTX40nXvHD9xr5V4gLfqAA2Ez692unePlpqPcTposjtYbXsrRECiB/zUqAI33+H20op5pGMZC0MFha/xzWccyin8B2T5/YUhT+A7J8/sK513hFF0fipO/2j5n61Cp3+0fM/WoUWzuhDP7xRXO9aLdkkHz0ProDXSih6qlZUx4HLxri03Crnt3dpbwiZ+gBFeW+S2g5zqZGWZ33k91OYjFqm514bT8dhSr8qRwifDz0OxHmBvSs6GCnfhe7F5NFvib/RGNdI4dkWTfJjLbYQgIBEo05XUMDlcT1hoAQfDcHXXc2+c17EXXc20VbaM4KLlFsAKwtMw7SsMwg7ESNqwyXw507XzPh593jqOBrpybyzesubdpmCuQzLEq2UdU/CJG2u+1ZvEqeOpjBY0XAtn8bm3O2u/obLQoqh0L7OJw6/nkvrnL+ETF4bOmsGAwBmM2U90wphv9B7ia+b23kA8QD6ia2/Nq+1zBNbtAdLc6Qf4U06POxiSsqYG520AMJYHmnh1c5sRZukLlZVVjEHvKPmUjXSe+lelkFLjikvkchbNaXEKR1YWPj21+izvN7lK5g7zXCbd4spVQ4jLqCSIOuwo5VxRxN17jKELEEi2WAkKFnedQB8RWxHNjDQz9HadVU5it64Cum8OWhhGhLL3/Gj5U5qsk9CWYwT0bgC7ESchEpdgT2ddO+iY6uB8uPR2lzl9Dl72QU9BVtiDAQRrYfws37AsaZh45ifWZBqdqwVWA2vcSJjwA4VcXORVUMC6s5KdCZiVLRmI4sCF0HfsCCBPDc2XZ4LhV0BYgmXiWt20GrldAddDIJ0iizVMtmUO+hqy0NOfvos/h8OyHtqQY0K66DuM/vWp2cLlYtmnTvj1/fjW7w/NOxlINskoQXuXbuQjQx1UnKpBnKSp2nYVyx3NfCshHSWrYBBLhbrLp4vcZQNNxG29D/1OMm2fw+yMdw6rN3F4uRn525clDmHyaHZrrCcpgcJER8RmJ8yD+kUzzq5ebomvWB0gtsqyVJVJDsbrKdyMqgE6DPPfq1yHgDhbLo1xLlm6SVup2QSMkNqRBgdYEiQQY0n5ryvy9fVciMy2nBRgo7QOsMde+dOJOpkkiwQGrqXSDMC2ulvv5I/GKWmZG7Ikct0xynyz7UFd7aKYCvkEdKwghmGxOunCT3bVA5OBBynLOs9xPHjl4evfXmfKoLbdw+3kNj5RxqQ5S1iQfTbfTb1JG3q6x9XjibE5pyHLzzufTkP9JbkfLI4uvcrmmHupA63hqSvwjc791N2MO/62PltP0IFRs8oqTBMHzBn02+NN0ZR8PhqDix3A5Wsfqfkh5JHDIiyKKKKaQLZBCop/Adk+f2FIU/gOyfP7Cg67wijKPxUnf7R8z9ahU7/AGj5n61Ci2d0IZ/eKKKKKsqLjiMPm1A174Cz67+kmlkw+uUDv2Gp4+vj3eGxfpPFY6JEmB5+mh18jFKPFKJsDsbD3uX28kVE9x7IUWw6gg3Cgg7SD6n9+mldAoCSjSF4+J7z8djNLJbk9kj/ADCD46KZnYandgONTwuGh9GO8Hx72B7zHH/LWeyYNjMYaL8jne/l9F1cNytlzb5Yw9uyyXSBNzPrbNxHlFXKQP1LlOUH3u/WrXm/zjs4i3cDIhKO721P94LI62h3DpmIGo7I1GpHzjGWFQSbhWdIUGT4ATHyijDWmQDLmfONdT1gQd42EGI1XXWsx3B2zOdjJadTcHL9/X9lsUdZJZrGi/IDmf2uF9bx99JhWzg3VsdIP7yy7MAesdWWD3zJgHMCYg6E5lGYtLgIwjXqlbrQMqZSGOYESADuYrGYLm/ibrC2SbXSOQc7MSXVS4zKJJMNoQZ61aSzhMTiluWLmOICslvq27Yz5lYjMSwbWIgSTO3cQ5uC9GWtjlDs89dh5Z8+Y5HU5MMUdQ9pc+MtyvmRvbe/yT9rJkLLlbpFW4P5Ybp2YlmzGNpMQIiZqNpFDMA0IjMiMGOgRbimySuohri+eWdwKqcJzfupgjet4y8iG0zm2sAZ85GTiAVVzIjUV0wXIV3COq2MVct57iW3L2l6JpUN0qe8oHfoYgzrAo/hBDX4X32ytceex+Psuopp7gFoyuDnoR7Z/JWVlouKpGrWulm4qgWFU5GYJtJGXLOvEwIrpi+WMPatm91HhAUe4ZZ3dS6IJHVBABMQOsNKyfLXJmK9pi5eVrl1Qp1yAqXIVTuApyBgNocSdTWf5Uwd605s3bbodAQzaGFygTJXRRA3MCBFFRcAZK0Ey9r+0A67aD0256lBVDqmDWLLW9wRbfInJavB857DYeW/vujdHUWzmuuVKFmfsm1JzQezAA2isgDJMMIQCCNfifHfUzVfh8OuY2zdaQYKkGDwgyJj13prF4bqgBjGpIGgJGv0k/6TRtNS9WcXtBLb57W29DolirqDOWtcdPL5qHQWyQFZZE7kH4eAHd9Nq9OHiDA14ag+R14bb6aTpHLoIAgZxGm87yInq7AiIGqkcKlZxeUwAwjuI+M7wRrMyKImk6V+IAD0/lDWPI3Xaxg/Dq/Ag+UzHwkU3XivmAPGvabOG0TYGY73Lufl5IOR5cc0UUUVqrmin8B2T5/YUhT+A7J8/sKCrvCKMo/FSd/tHzP1qFTv9o+Z+tQotndCGf3iiub3oMa/Qep0rpXMqZ3kcNvnB+lUmLgwlmv5uR9V1p2sdIBIbDzuPmA4/Iroqk6A254Z9fQA1C7a72Vg3E6+mhH7nuqTKpEFG+DAj5n7V2wuICCGZ/DNGnxH3pWqzUO7UsZcBuLW92k/NOkHDOF1BDGyNYd2vvf1D2t+SlyPyA2JYqjRAJ13he0dR47ATue81fL/AA+KoWN7QLpkkn9JykQI7YM98eFU4uOrZ7TaMCGIgmCpQxOhlTlPhFLYrFXJAW5eBKk6kgaZR3elZEd3v7GRzI8rZ+q3J+G0fD6cyOjBDbXJAJOdr5m2flporbHfw3YuwW4HYGCs66QrASBoudZ1/UD3GFbnIF7CgOyTbCasBpk6nXBkgrL29f8AGKUwnL2LgZcRe0MkMxZR1VOoaQetGn+Hwqzuc78S1prLFGtsACMoXQEMAIBAAIGgAEACioKeacO6ME8jp+6yKfifDGytkwhjm87O9NGkjTkQo4rl/EdFbZWVDY61toDPGkZjscoEDfTSSBFU97lS8zEtccnSVByDq6AplyjTWNNJ7qLozCMiJxK6mO8TAidu/So34jrf1nw8a0qThkgjL5Oy4aXsRbz1yQ/F+NwyTNZTOJaRY2uM73yyGflopC/mBOd475d9O/XXTc+tQbHvoVuXFjRWzvPfogJ0nX8Uo2pAbQ7g/HQMNvtO2tMYca9bt/vs+Hz41eOUVhEIa1u5sM/8clnP6SkBmMj3bC5Fv8s/5VpyZypf6VbjMHNsJlDjNGXRQSI2AEcI769exdv6KjHWWaCV0IjUb9Zl4d0xIpALDZoVtIhtvMcDrG1X2C56X7NtLdu3ZQIIUiTu4uNIgBgzKJB7tKGm4XOycmFuQzGnluUw0vHqR9EI6h/aIIcDi0zyBAPpkdPNIvzDuG4Rc6pMk7QOuqHUFoKl1JG4gmrn/wCvyoXNfInIAdTqRbYAwsgjpAT699UmN5wYl3FzpipUGDbAQgkQTI1Mgakmq+xjLmYFrlyC4A1ObgPXqis7o5GudEdRe/tny9Pohoa7hcj2RMiGZA7oIuTb/sSVY4/mwbSh1uKVeSmuh1IOkBlHVjUcOFVdu0umjHvAgyNzEgePr51Y3DceFlisZevEhdTC9+5Phqfj7exajQNrt1dSPsPjXKF2dsGIn1/ZbFd+n6KQdI49EBqRYA7am2W41ulDbYDXKvDO8H6GubXoMb/5SG+h0HnUlVdytxie8soJ84M1F1J7PV+Ob5Efc0z0b6ppDSDh2wgAehLr/FKVdTcNZEeic2/LtuJPqAy3wI9V0orwV7W8lRFP4Dsnz+wpCn8B2T5/YUFXeEUZR+Kk7/aPmfrUKsXwKkkyd/D8VH2BeJ+X4qra2IABWdRyEkpCin/YF4n5fij2BeJ+X4q3Xot1XqcqQop/2BeJ+X4o9gXifl+KnXot1Opyqu6MTMCePf60BAP3r61Y+wLxPy/FHsC8T8vxVetwXxc/RX6vPhw3y2vkkCaKf9gXifl+KPYF4n5fivGVdOwWbkPIKnU5UhS722JmB/h10A4+f/FW/sC8T8vxR7AvE/L8Vznnp524Hk2XeCGeF2NgF1WpZAEbzvPf51xawRtrGqmdR4a7irj2BeJ+X4o9gXifl+KrLJSyNDTlbS2VvRWiZUxuLhnfW+d/VVyTGsT3xtUqf9gXifl+KPYF4n5fiievRbobqcqQBivGWRB24d1WHsC8T8vxR7AvE/L8VTrVPixWz0vZe9TlVcbYO4nz1+tegVYewLxPy/FHsC8T8vxXrauBvdy9lZ9NO83cb+pSFFP+wLxPy/FHsC8T8vxVuvRbqnU5UhRT/sC8T8vxR7AvE/L8VOvRbqdTlSFP4Dsnz+wo9gXifl+K72LAUQJ3oWqqo5I8LUTTUz2PuV//2Q=="/>
          <p:cNvSpPr>
            <a:spLocks noChangeAspect="1" noChangeArrowheads="1"/>
          </p:cNvSpPr>
          <p:nvPr/>
        </p:nvSpPr>
        <p:spPr bwMode="auto">
          <a:xfrm>
            <a:off x="63500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729634" y="2944584"/>
            <a:ext cx="8033365" cy="713016"/>
            <a:chOff x="729634" y="3656123"/>
            <a:chExt cx="8033365" cy="713017"/>
          </a:xfrm>
        </p:grpSpPr>
        <p:sp>
          <p:nvSpPr>
            <p:cNvPr id="34" name="TextBox 33"/>
            <p:cNvSpPr txBox="1"/>
            <p:nvPr/>
          </p:nvSpPr>
          <p:spPr>
            <a:xfrm>
              <a:off x="2281662" y="3656123"/>
              <a:ext cx="6481337" cy="713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420"/>
                </a:lnSpc>
              </a:pPr>
              <a:r>
                <a:rPr lang="en-US" sz="2200" dirty="0">
                  <a:solidFill>
                    <a:srgbClr val="002C5F"/>
                  </a:solidFill>
                </a:rPr>
                <a:t>Former </a:t>
              </a:r>
              <a:r>
                <a:rPr lang="en-US" sz="2200" dirty="0" smtClean="0">
                  <a:solidFill>
                    <a:srgbClr val="002C5F"/>
                  </a:solidFill>
                </a:rPr>
                <a:t>Sanofi Rep excluded from doing business with federal healthcare programs for 5 years</a:t>
              </a:r>
              <a:endParaRPr lang="en-US" sz="2200" dirty="0">
                <a:solidFill>
                  <a:srgbClr val="002C5F"/>
                </a:solidFill>
              </a:endParaRPr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29634" y="3886842"/>
              <a:ext cx="1213769" cy="25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457200" y="3776728"/>
            <a:ext cx="9677400" cy="33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spc="100" dirty="0" smtClean="0">
                <a:solidFill>
                  <a:srgbClr val="CF430C"/>
                </a:solidFill>
              </a:rPr>
              <a:t>U.S. NEWS  									</a:t>
            </a:r>
            <a:r>
              <a:rPr lang="en-US" sz="1600" b="1" u="sng" spc="100" dirty="0">
                <a:solidFill>
                  <a:srgbClr val="CF430C"/>
                </a:solidFill>
              </a:rPr>
              <a:t>                             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762000" y="4212141"/>
            <a:ext cx="7603141" cy="1350459"/>
            <a:chOff x="1065035" y="8281363"/>
            <a:chExt cx="7603140" cy="1350459"/>
          </a:xfrm>
        </p:grpSpPr>
        <p:sp>
          <p:nvSpPr>
            <p:cNvPr id="33" name="Rectangle 32"/>
            <p:cNvSpPr/>
            <p:nvPr/>
          </p:nvSpPr>
          <p:spPr>
            <a:xfrm>
              <a:off x="1122411" y="8895296"/>
              <a:ext cx="7545764" cy="7365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81138">
                <a:lnSpc>
                  <a:spcPts val="2440"/>
                </a:lnSpc>
                <a:spcBef>
                  <a:spcPts val="1200"/>
                </a:spcBef>
              </a:pPr>
              <a:r>
                <a:rPr lang="en-US" sz="2200" dirty="0" smtClean="0">
                  <a:solidFill>
                    <a:srgbClr val="002C5F"/>
                  </a:solidFill>
                </a:rPr>
                <a:t>Six companies agree to make it easier to recover executive payouts in cases of compliance violations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1065035" y="8281363"/>
              <a:ext cx="7372575" cy="588459"/>
              <a:chOff x="1065035" y="8281363"/>
              <a:chExt cx="7372575" cy="588459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5035" y="8456381"/>
                <a:ext cx="768927" cy="1870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5641" y="8345654"/>
                <a:ext cx="1351969" cy="45333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5748" y="8281363"/>
                <a:ext cx="936660" cy="5884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6626" y="8433974"/>
                <a:ext cx="1163888" cy="24109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1881" y="8381168"/>
                <a:ext cx="1056798" cy="33625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0660" y="8363561"/>
                <a:ext cx="751311" cy="4300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spd="med" advClick="0" advTm="20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6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Individual Responsibility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" name="AutoShape 2" descr="data:image/jpeg;base64,/9j/4AAQSkZJRgABAQAAAQABAAD/2wCEAAkGBhQQEBUSEhITFRUWGBgYFxcYGBgbFxkcHhgYFhsXGBsgHCYgGBkkHBYWHy8gJCcrLC0sFR4xOTAsNSctLikBCQoKDgwOGg8PGjAkHyM1NCs2NS0zMDAwNCwsMiwvLC0sLSwqKi80KSorNS8qLioqMiw1LDUqLy80MiwuLywsLP/AABEIAMwAzAMBIgACEQEDEQH/xAAbAAACAwEBAQAAAAAAAAAAAAAABAIFBgMBB//EAEAQAAIBAgQBCQcCAwcEAwAAAAECEQADBBIhMVEFBhMiMkFhcZEUUoGhscHRQvAHI+EVM2JygpLxorLC0hYXU//EABsBAAIDAQEBAAAAAAAAAAAAAAQGAAIFAwEH/8QANhEAAQMCBAIIBQMEAwAAAAAAAQACAwQREiExUQVBExQiMjNhcYGRobHR8AbB8RVScuEjQmL/2gAMAwEAAhEDEQA/AMfevNmPWO57zxqHTt7x9TRf7R8z9ahTYxjcIySy97sRzU+nb3j6mjp294+pqFFXwN2Vcbt1Pp294+po6dvePqahRUwN2Uxu3U+nb3j6mjp294+pqFFTA3ZTG7dT6dvePqaOnb3j6moUVMDdlMbt1Pp294+po6dvePqahXO3ezRlBIgkn3Yic3DeqkMGtl6C86XXfp294+prxcSTPWbQxuf3/wAGo2UZs0CQokxqQNJLDuA47CRMSJfWxnwXSxPR3+jzDg9svlJ20ZCR43Dxrm5zARYDWy6ta8g3J0uk+nb3j6mjp294+pqFFdsDdlxxu3U+nb3j6mjp294+pqFFTA3ZTG7dT6dvePqaOnb3j6moUVMDdlMbt1Pp294+po6dvePqahRUwN2Uxu3U+nb3j6mjp294+pqFFTA3ZTG7dT6dvePqaewLkqZJ3+wqup/Adk+f2FBVrQIsgi6NxMmZSd/tHzP1qFTv9o+Z+tQo1ndCEf3iiiiirKiKKKKiiKKKKiiKKKKii8nUCCSTAgTr3D47Vbci3sZZPSYZcQNSmZLbOJ0kaK0E6aaT41UkVaYXlbGOvR272JZRpC3HgeGaYHlNCVTsLbuLcP8A6RdM0udZocXf+U3jeUsfhsty41ywbisQRaWyxGdlZScgYHqq3d2gaY5v86cQ7phsW5xWGvkIyvqSGbS5bI6yOGKsNdfQ0ryZg77XGV7t4FDbLKWfK4OpBYmG6uaQJ3ImmMPy5Yw7G4qG7iLYy2WkdEjnMXukfrYMeqNpB20NL7axk04ggaHWBJIG+nwNs1vOo3wwGeZxboAD5a/K+SpOU8H0N+7ZnN0dy5bnjldkn4xNLUFidSSSdSTuT3k+NFNLQQ0A6pYcQXEhFFFFWVUUUUVFEUUUVFEUUUVFEU/gOyfP7CkKfwHZPn9hQVd4RRlH4qTv9o+Z+tQqd/tHzP1qFFs7oQz+8UUUUVZURRRRUURRRRUURRRRUUUL1oOpU7HQ1d4PnQ9tQrKjADeSsD/qH0qnUEmACSe4Ak+gq15F5GuPdDGzcZbZzMBlnQEr1c0kExsNcpHGsbi8dGYTJVAHCMs7Z7ajVa3CqipjmEdO/Di10OW+ey02AxT3FDNb6MEbEyx4GO4eevgKyHLLziLpHvR6AIfmpPxrV/2wunUuQSBMLAnTUltNeO3fVHzl5Gupdz9Dcy3D/hgNG3a74kfGlTgThTV1phgxghoPqDzTRx2aOpov+GQPwm5sRsdlSUVK5bKmGVlPAgj07j8KjX0MEHRIKKKKK9URRRRUURRRRUURRRRUURT+A7J8/sKQp/Adk+f2FBV3hFGUfipO/wBo+Z+tQqd/tHzP1qFFs7oQz+8UUUUVZURRRRUUQaveU+Z93D2OmZkMZS6CcyZjlHdrqYPx4Vz5s8mrduFrloXLYEQeyWkHJuOsUD5Z0mK2+P5vJiLRR7jqIUo+Yhiq6qLqnR8pJ31iNQdaSONfqF1JWMhjdZrT28gbjLIegvsfgmGg4YJoHPeLk6cl8uLgbkVJELEKoJJIAA1JJMADxJNb/kDki4ljEYG8luWDkOCCGVgVVmU6nbfWMsaQJrP/AIRibeJVrGQKGVleRCxBMrudZEd44V3j/VVO98sZs3CCWknJ23Lntqub+DSNaxwub2uBy3+CzuMwN7DXAHV7bkSsQSQTGmUkNqAI8uIm7w3JHKIK3FBVhqAehVyO9SsbGNQa13KFtbuJs3MpZLBcswBYB2ACqYk6asT+k5Jp3D8nC5ZcsgLubkM6w8FmyHaV6uXTSOApZqv1ZNJC1pjbcjtXBIOZytfS1ib31WjHwWFkhfc5aaXHvbdfMcdy1e6Vi4CPs65AuvFgRvHf3+NW2Atco3MPlUfymHVW4LWo00UOpOXhPw7q0eO5AF+7auvYcm0FD5ssvBECJh4MkzoQSBvVzgsArm4921OZ+rnALBQqr45RIYgb6+MDnWfqOF1PHHHC27dbjEAdmi/v8laDhZZK+QvPa2yJHnkvkmNwl4XRaurcNzRVVtzJgZY0MkbjhXnKHJtzDsEuoUJEiYMjaQQSDX0K9hiWwtwo7PhyxuEq2iFGQ9YiGhijCCSQpOu5Q538gX8XdS5ZyXLeWF6wEGZJJ/UDpqOG1blD+qjJPHHKGsZY4ib6i9reuRz31Qc/BmsjcY7k3FgNvP56LBZhxGm9WfIfIT4tmCsiBACzNMCSQAPEwfSttg+Rxyfhr0Kjm5kBGgBPRJbOYx1pYO0QSc/jotzb5nGwme84N4rBthyLU7hWjV9ROum8DvNaj9XNkglMXYdcBp1vvloLDe4zVo+C4ZGY+0M78vRYrlTkx8Nda1ciVjUbEHUMPD7g0rWz53ckgqzKpa6pBe5szAKxdt4FtQUA21ECaxlMvA+Jf1ClD3d4ZH1trbYrJ4hSdWlwjQ5j7eyKKKK21nooooqKIp/Adk+f2FIU/gOyfP7Cgq7wijKPxUnf7R8z9ahU7/aPmfrUKLZ3Qhn94ooooqyoivD+/wA+PH4V7T/IfJRxV9LQkAmWI7lGpPn3DxIrhUzMgidLIbBoJP5uusMbpHhjRcla/mVg7TozWs2WctzPm68AwCDNthqT1cpHx1ubmLtm/DtAtjKqZZLEhgwiCzdUKQF3BB17vfaeiupZtIejQBcqZJzFcwUhohApDEgzLL4zZYDAwekuD+Yc36icqkkhR3aCBoONfB6yo6WV0zr9rS5uc9zbZfQomYGBgtlsLBLcncjA2wboloUCdGQCcqggyDqZM66cBTX9kId2usODXHI+Ouvxp2is10zyb3XSwULdoKAqgADYAQB5VOiuOLxa2kLuyoo3ZjCiTAk92pA+NcwC425r3RZ7nHzxGExNm1lDKZN3iAdEAnSZ1Ou01plYHUEEdxGxr4nzh5WbEYm5dbLqQoVCGACjLow0bWTP4rVcw+XL9y5bw9q3/Jt2wLrOTAOYsWTTvnKqbADfTVjq+EdHSskbkQO19fjyFtVkU/EOknfGdL5L6HSb8lWySVDITuUYrJ4kAwT5inKKXA4t0K17Kvu8i22BnMWI0dmLMveCpYmIPCqjEuLSy7ZbqXLj6qALklhOoMqLZ/S0qBBOhrT1xxWEW6MrDYyIJBB2kEbGCfWu8c5Bs/MLwjZUnLOFS5YZ4IRlzXBDhmXLpITrsR7sgama+WYkpm/l5su4zRO503Om3rGsSfqeKxt2yLasGLKOsSVyOq5FZp7QfrAgRuTM71k+fnIYtXFv2xCXSQwGweJkcMwBPmp408fpKsbBU9C8mz9M8rjkRbXY+yxuMwmSHG0Ds67+37rKUUUV9WSaiiiiooin8B2T5/YUhT+A7J8/sKCrvCKMo/FSd/tHzP1qFTv9o+Z+tQotndCGf3iiiiirKiK1/wDDayOmuv7qAerT/wCFY+atOReX2wmbIoOd0La7osg2wI0LFz1v8vCsPj0EtVQSQwC7jb6gm/stDhsjIqhr3nIfwttdDC8CCAwuHUnTOAB1jOzW+iMb5c0awK03J+NF62HAImdDxBgwdmHBhoayz4lRalrbQFVSLiPbW4g1tkMwAS6k8dSDB2NaLDYsW7CtduhpE5ogkHUACASQIGwOmwr4xPE6QNa1pLr2FtfYfn1s7GRrAXONgrCiqJOdiZoKMF7jpPxFMnnJZ94/7TXWTgXEYyAYXZ7C/wBLoJnGKF4JEo9zb62VpVPztxa28HezAGUOkK3mSpYSBIJjbevTzns5Z60+7Gv4+dZH+JHLKXbdq2uRs3W1tsXQgjVWkLrqpGu/lXSn4RVsmZ00bmi+pG2aj+JUz43dG8OIF8isJbk959QfjtWq/h7ylbsXmzdK1y41u0igGDmOrHTL1dPnpvGVJjcQdgRqT8I/NWXIuKC6ZgqnW5eibippmRI2LdmAMxzRMTTlXRCWBzDz/PwDMpaoX4Jw78/PXRfbqKijSARsRIouXQoliAOJ0FfMg0k2AzTwSALlSoqmuc6bQaAGI4j7A71aYbFLcXMhBH70PA0dU8Nq6VgfNGWg7j8sfIoOCvpqhxZE8Ejb8+izHKGM6d1YEBYYLJEqv62dd1I7RB26JB2mIEOdKF+TWLTIKvHev8wMFPkrZfhU7l0dLcV/5jL2yik3bgGq2ggHUtiRJ7J2k6ms3zh5xODdsFDldGzhgUPSMVIdZE5UCKgkDN1j3itrhdLLNVRCFvcId7A352/Pe1aqVkcLsZyIt8Vl6K8n9/Ova+2XCQkUUUV6vEU/gOyfP7CkKfwHZPn9hQVd4RRlH4qTv9o+Z+tQqd/tHzP1qFFs7oQz+8UUCivLh6jeX/M+HHwmha6Z0NO57NR++V/bVeNFzZK4u4RPEGfqv/iD8a0fMiGxcdU3FS4bWbslwoyk8O0fQ1k8bd6s8Z+wP/aCfF62P8PeQlxNy9ccPCZMjqzIVcaypBgmCZmY001r57V1DoqaQlxGIEHzv+fVbVBEXTssNM/gtvZDasWmyOkW6blwkwoILMp0UkiYWAAe/SMqvK6OATeVjG7OCY7pk7xVpzg5Ga+CQ4ZtVUgrlcqucZwukkZl8GQEQDFfPxJ1GVhoZyr36+9QnAakUuORtiTYemv19tNF0/UEZmwRuyAub7/x+61wx1v/APRP9w/NTGIX3h6isd0Tn9KegqBwx70HwVT9WFNP9ad/aPilT+ms/uW09oX3l9RWX5WxpvDK6kOh1XN/LOujR9xS1s9GCzZ48dRvwDH6Uvieu36iJkGApX1Akevxrk/iT6gYMOSIp6QQuxA+69s940jw2/e1MYFUW4rXQWXMCwXtED9I89v9RPhXEgiIHzj7a1zbCjUgD1aPjrXAgOFijGOwuxL6ja543bqSttbWpESHIHcDpAaO6NKQv4l3MuxbzNYrk+84WBovcQSJPef6/iovyrdB3HxZ/wD1q1HNR0XZhgAI53F/jqhattVVuPSSXG3L4LZxXTDY5rTSjQfPfzHfWG/tW4dyv+5//WvUxbE7J/uI9JWi5uLNe0sdFcHUEj7IVnD5I3Yg+xG38r6hgr9zEJmQjMbjG8cxWIH8sSOsFyweqRqDrEzQc9iPZLd1tSX/AJUtmbKUYuubdkzKpDHivGlObPJJuzdJ7yoUEQcih2zToRJRQDpLyQQIq255cgC9g7t+TdvKnVKsciLILLbRTGw3Mkx8AhtkZTV7XxnCMWVuV+W1hpfYWsV9Bj6Sei7Yzw/Hz9TrZfOekOY+g+PSr600pkA8dfKdR8oqsF6bmneAR4Eyw+TGrDCXJDcNI+g+MAaU5UVRJHUtIN8RAPnf8ulSVmS6UUUU8oRFP4Dsnz+wpCn8B2T5/YUFXeEUZR+Kk7/aPmfrUKnf7R8z9ahRbO6EM/vFegVzTEAkAHfiP34eteuJB8qrL94jXfj/AF8df670vcTrZY5uiYcrZggc7rpFGHqHKtoouZRKGCPDw8vx4VsuYPLhFu3hsQVWy7M8mQddVRjMZWbX4gbGKytrEh1gGZDR5xMfEifPN4VzxWIAyr3QT4dogfT0NL0lPHUQObIPTyPI+y0qeokhcMOvPzGy+tq6Y9LpwrizctM9sOoBDArKtpupJnUTow75r5jeslNIKspg6QRrlM/Ca1HNDHjBYYX7t11XEucuS2GjoyVliTuSzHKBOnGarOcvI74e+VzrcDjpEcmC2Yk7aiQZ+EVj8PwwTPiJ7PK/l3s7cij+JYpoWSWzGvodPiqklhOrT3ddtdPPQ/ioi4wPabQxMseEGCYI11FdkwjmAY3ERqSZ0gbTNWfKfNq5hWVbyspYSOuCDGhGmgIkT56TWq+eFrg02uVhBjy0utcBJDE9TMQeBA11mPSe80lnAJP/AELr/X6Dwpi7YbshepvAOpO/Wk7fGl9pUIAO+DEecfY+lWgDcyPwKtghElQCBPj3nv0/rUXQEyyjTwOviTFDMO4ExueGp1HeTIPpUiDE6zMbwR4QDBaibhXLHNAcRa6nhMUATm79spLeQgDQ+NSxQzMfAgeWxJHr8q9wdietm1Bgx3jgwgEHzpi9Zk6KDO5zFT8hQRe1sl7KhIByVeLOn2B4mT6bDyqYwwB0iP6fMzGtdrmGjXoye7R2J+2lSw+HLsEyEFiAoLtJJ0gdauvWGgX+33XoxOyH581s+Z3J3R4M4m+0WVL3BayiBCxm8ZIngYXaNe/KvO1Es272FNtbt1Ye3vk6p6zAR10eFnvk7gCAqET+ylxDtdZWWRbBRcwa5BJbNAHfrAIr5jbxJVwO/MAR8vl9D6YVJTR1c7pJtL3tpdhvbK3v7JmnnfTxNji2t6OFkpg1c3SkEMOqZ2A2+n1q8DKgCztI/JP77vA1wN3LJGnWb5ZhPnqvoKVXFZjA2Hp/xp56edM3SvglJZa45/a6wH3lz5K1VgRI/f7+1e1wwY0Pw++w4bf02rvTXw6ofPAHP1uQgXjC6yKfwHZPn9hSFP4Dsnz+wq9d4RRNH4qTv9o+Z+tQqd/tHzP1qFFs7oQz+8UUre5OB1D5fPz/AHtFNVX4y0wYnONtJj7T4jWPjS/xtjLNd/20v5LpDe+Rsl7HJZRwyMra7AETx02mDxFetyf1i7MICg98bHu0k6d8ULiANzA859D8dvE8STDFYiO/8a/Y5ifj5VhtdcWdqjrvJWn5o8jricQisjFOt1ipKHK4zLmEZSVDa7zl8q3PO3kQ3RaCBVVciM8jMFnIqgHfVv3FY/8Ah7yoIZFtDONTdLTEdVRbtnqh4zak6QxY5RX0fDYy3isOWtHpB1lUzBJGZM0gErOsNGxmKT+JSyx1Idybl8fvyvtomWihjMGHW+v2XyO5dMIMjENAZgJCgxJIGp3mAK0OLwti9ibVuziOqyZS9y26AFZygAxnZpiBrpSHKmD6G5l6M2wAqrIgmJMkEkyZMZjOVRwrjyTfUYpOnRhZUzmTKxJHZ6p2AaDseyPhqP8A+RvSMOgO3Pyzz8gl5g6GQ07wLEi5NxkPddOVsB0VxrS3VeIh0HHuIMwwgyPI98VXJgIgFiQO7b1IM1psDicP7eWFk3bT9kXQFCvEsxUKQwldDAgv8areVbiNfuG3aFpc0ZAZAI6rEaCASJiBvUhneDgsdAb5fyudTTtY0yscLXsAM/mqXEIAWAAAyjQf6qni7iKRmt5uqSSFkiBtx119Khij1n8AB8ifoRTfR7spIJAPdBIGk6fCjL2tdFkQ4IOsEhtjpmfLUhcrKIDmDbjYt9Z1+dd1ug6Aii3jA0EJuJ0iQZI7408aXv4oN0ZiCLsQdwIdfuB5zULSTmtSp/T9PHHI5lSHOaMVrcuV+1zTdX3NPkhnurcgOoJzKSARDJBHGILccyr3bUBWdAASdgdjGuv+Hj4V9L5sYEWrRPRm2CS0NIKyFzCD2R1V2OUwDA2GTxCfoorDUrN4NTY5DIdB+fnqs7/EPkMZlvojM7soIRWJmDLkz1AFVQABudZ1r5rdwguDMjDSN9CO4baEbcIr6dzl5w23wzXQnTWmEEFuje3MIwRlmYbLmU6iQdVOnyu1jJbeJMn5z6EUdwfpBFaQHs5f69vNd+JMAkxx8/z5pnFYBnhcygAkZtYPcfkonYdU611wfJYA/vAfACPlPgfHSuTX40nXvHD9xr5V4gLfqAA2Ez692unePlpqPcTposjtYbXsrRECiB/zUqAI33+H20op5pGMZC0MFha/xzWccyin8B2T5/YUhT+A7J8/sK513hFF0fipO/2j5n61Cp3+0fM/WoUWzuhDP7xRXO9aLdkkHz0ProDXSih6qlZUx4HLxri03Crnt3dpbwiZ+gBFeW+S2g5zqZGWZ33k91OYjFqm514bT8dhSr8qRwifDz0OxHmBvSs6GCnfhe7F5NFvib/RGNdI4dkWTfJjLbYQgIBEo05XUMDlcT1hoAQfDcHXXc2+c17EXXc20VbaM4KLlFsAKwtMw7SsMwg7ESNqwyXw507XzPh593jqOBrpybyzesubdpmCuQzLEq2UdU/CJG2u+1ZvEqeOpjBY0XAtn8bm3O2u/obLQoqh0L7OJw6/nkvrnL+ETF4bOmsGAwBmM2U90wphv9B7ia+b23kA8QD6ia2/Nq+1zBNbtAdLc6Qf4U06POxiSsqYG520AMJYHmnh1c5sRZukLlZVVjEHvKPmUjXSe+lelkFLjikvkchbNaXEKR1YWPj21+izvN7lK5g7zXCbd4spVQ4jLqCSIOuwo5VxRxN17jKELEEi2WAkKFnedQB8RWxHNjDQz9HadVU5it64Cum8OWhhGhLL3/Gj5U5qsk9CWYwT0bgC7ESchEpdgT2ddO+iY6uB8uPR2lzl9Dl72QU9BVtiDAQRrYfws37AsaZh45ifWZBqdqwVWA2vcSJjwA4VcXORVUMC6s5KdCZiVLRmI4sCF0HfsCCBPDc2XZ4LhV0BYgmXiWt20GrldAddDIJ0iizVMtmUO+hqy0NOfvos/h8OyHtqQY0K66DuM/vWp2cLlYtmnTvj1/fjW7w/NOxlINskoQXuXbuQjQx1UnKpBnKSp2nYVyx3NfCshHSWrYBBLhbrLp4vcZQNNxG29D/1OMm2fw+yMdw6rN3F4uRn525clDmHyaHZrrCcpgcJER8RmJ8yD+kUzzq5ebomvWB0gtsqyVJVJDsbrKdyMqgE6DPPfq1yHgDhbLo1xLlm6SVup2QSMkNqRBgdYEiQQY0n5ryvy9fVciMy2nBRgo7QOsMde+dOJOpkkiwQGrqXSDMC2ulvv5I/GKWmZG7Ikct0xynyz7UFd7aKYCvkEdKwghmGxOunCT3bVA5OBBynLOs9xPHjl4evfXmfKoLbdw+3kNj5RxqQ5S1iQfTbfTb1JG3q6x9XjibE5pyHLzzufTkP9JbkfLI4uvcrmmHupA63hqSvwjc791N2MO/62PltP0IFRs8oqTBMHzBn02+NN0ZR8PhqDix3A5Wsfqfkh5JHDIiyKKKKaQLZBCop/Adk+f2FIU/gOyfP7Cg67wijKPxUnf7R8z9ahU7/AGj5n61Ci2d0IZ/eKKKKKsqLjiMPm1A174Cz67+kmlkw+uUDv2Gp4+vj3eGxfpPFY6JEmB5+mh18jFKPFKJsDsbD3uX28kVE9x7IUWw6gg3Cgg7SD6n9+mldAoCSjSF4+J7z8djNLJbk9kj/ADCD46KZnYandgONTwuGh9GO8Hx72B7zHH/LWeyYNjMYaL8jne/l9F1cNytlzb5Yw9uyyXSBNzPrbNxHlFXKQP1LlOUH3u/WrXm/zjs4i3cDIhKO721P94LI62h3DpmIGo7I1GpHzjGWFQSbhWdIUGT4ATHyijDWmQDLmfONdT1gQd42EGI1XXWsx3B2zOdjJadTcHL9/X9lsUdZJZrGi/IDmf2uF9bx99JhWzg3VsdIP7yy7MAesdWWD3zJgHMCYg6E5lGYtLgIwjXqlbrQMqZSGOYESADuYrGYLm/ibrC2SbXSOQc7MSXVS4zKJJMNoQZ61aSzhMTiluWLmOICslvq27Yz5lYjMSwbWIgSTO3cQ5uC9GWtjlDs89dh5Z8+Y5HU5MMUdQ9pc+MtyvmRvbe/yT9rJkLLlbpFW4P5Ybp2YlmzGNpMQIiZqNpFDMA0IjMiMGOgRbimySuohri+eWdwKqcJzfupgjet4y8iG0zm2sAZ85GTiAVVzIjUV0wXIV3COq2MVct57iW3L2l6JpUN0qe8oHfoYgzrAo/hBDX4X32ytceex+Psuopp7gFoyuDnoR7Z/JWVlouKpGrWulm4qgWFU5GYJtJGXLOvEwIrpi+WMPatm91HhAUe4ZZ3dS6IJHVBABMQOsNKyfLXJmK9pi5eVrl1Qp1yAqXIVTuApyBgNocSdTWf5Uwd605s3bbodAQzaGFygTJXRRA3MCBFFRcAZK0Ey9r+0A67aD0256lBVDqmDWLLW9wRbfInJavB857DYeW/vujdHUWzmuuVKFmfsm1JzQezAA2isgDJMMIQCCNfifHfUzVfh8OuY2zdaQYKkGDwgyJj13prF4bqgBjGpIGgJGv0k/6TRtNS9WcXtBLb57W29DolirqDOWtcdPL5qHQWyQFZZE7kH4eAHd9Nq9OHiDA14ag+R14bb6aTpHLoIAgZxGm87yInq7AiIGqkcKlZxeUwAwjuI+M7wRrMyKImk6V+IAD0/lDWPI3Xaxg/Dq/Ag+UzHwkU3XivmAPGvabOG0TYGY73Lufl5IOR5cc0UUUVqrmin8B2T5/YUhT+A7J8/sKCrvCKMo/FSd/tHzP1qFTv9o+Z+tQotndCGf3iiub3oMa/Qep0rpXMqZ3kcNvnB+lUmLgwlmv5uR9V1p2sdIBIbDzuPmA4/Iroqk6A254Z9fQA1C7a72Vg3E6+mhH7nuqTKpEFG+DAj5n7V2wuICCGZ/DNGnxH3pWqzUO7UsZcBuLW92k/NOkHDOF1BDGyNYd2vvf1D2t+SlyPyA2JYqjRAJ13he0dR47ATue81fL/AA+KoWN7QLpkkn9JykQI7YM98eFU4uOrZ7TaMCGIgmCpQxOhlTlPhFLYrFXJAW5eBKk6kgaZR3elZEd3v7GRzI8rZ+q3J+G0fD6cyOjBDbXJAJOdr5m2flporbHfw3YuwW4HYGCs66QrASBoudZ1/UD3GFbnIF7CgOyTbCasBpk6nXBkgrL29f8AGKUwnL2LgZcRe0MkMxZR1VOoaQetGn+Hwqzuc78S1prLFGtsACMoXQEMAIBAAIGgAEACioKeacO6ME8jp+6yKfifDGytkwhjm87O9NGkjTkQo4rl/EdFbZWVDY61toDPGkZjscoEDfTSSBFU97lS8zEtccnSVByDq6AplyjTWNNJ7qLozCMiJxK6mO8TAidu/So34jrf1nw8a0qThkgjL5Oy4aXsRbz1yQ/F+NwyTNZTOJaRY2uM73yyGflopC/mBOd475d9O/XXTc+tQbHvoVuXFjRWzvPfogJ0nX8Uo2pAbQ7g/HQMNvtO2tMYca9bt/vs+Hz41eOUVhEIa1u5sM/8clnP6SkBmMj3bC5Fv8s/5VpyZypf6VbjMHNsJlDjNGXRQSI2AEcI769exdv6KjHWWaCV0IjUb9Zl4d0xIpALDZoVtIhtvMcDrG1X2C56X7NtLdu3ZQIIUiTu4uNIgBgzKJB7tKGm4XOycmFuQzGnluUw0vHqR9EI6h/aIIcDi0zyBAPpkdPNIvzDuG4Rc6pMk7QOuqHUFoKl1JG4gmrn/wCvyoXNfInIAdTqRbYAwsgjpAT699UmN5wYl3FzpipUGDbAQgkQTI1Mgakmq+xjLmYFrlyC4A1ObgPXqis7o5GudEdRe/tny9Pohoa7hcj2RMiGZA7oIuTb/sSVY4/mwbSh1uKVeSmuh1IOkBlHVjUcOFVdu0umjHvAgyNzEgePr51Y3DceFlisZevEhdTC9+5Phqfj7exajQNrt1dSPsPjXKF2dsGIn1/ZbFd+n6KQdI49EBqRYA7am2W41ulDbYDXKvDO8H6GubXoMb/5SG+h0HnUlVdytxie8soJ84M1F1J7PV+Ob5Efc0z0b6ppDSDh2wgAehLr/FKVdTcNZEeic2/LtuJPqAy3wI9V0orwV7W8lRFP4Dsnz+wpCn8B2T5/YUFXeEUZR+Kk7/aPmfrUKsXwKkkyd/D8VH2BeJ+X4qra2IABWdRyEkpCin/YF4n5fij2BeJ+X4q3Xot1XqcqQop/2BeJ+X4o9gXifl+KnXot1Opyqu6MTMCePf60BAP3r61Y+wLxPy/FHsC8T8vxVetwXxc/RX6vPhw3y2vkkCaKf9gXifl+KPYF4n5fivGVdOwWbkPIKnU5UhS722JmB/h10A4+f/FW/sC8T8vxR7AvE/L8Vznnp524Hk2XeCGeF2NgF1WpZAEbzvPf51xawRtrGqmdR4a7irj2BeJ+X4o9gXifl+KrLJSyNDTlbS2VvRWiZUxuLhnfW+d/VVyTGsT3xtUqf9gXifl+KPYF4n5fiievRbobqcqQBivGWRB24d1WHsC8T8vxR7AvE/L8VTrVPixWz0vZe9TlVcbYO4nz1+tegVYewLxPy/FHsC8T8vxXrauBvdy9lZ9NO83cb+pSFFP+wLxPy/FHsC8T8vxVuvRbqnU5UhRT/sC8T8vxR7AvE/L8VOvRbqdTlSFP4Dsnz+wo9gXifl+K72LAUQJ3oWqqo5I8LUTTUz2PuV//2Q=="/>
          <p:cNvSpPr>
            <a:spLocks noChangeAspect="1" noChangeArrowheads="1"/>
          </p:cNvSpPr>
          <p:nvPr/>
        </p:nvSpPr>
        <p:spPr bwMode="auto">
          <a:xfrm>
            <a:off x="63500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56128" y="1216126"/>
            <a:ext cx="9983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spc="100" dirty="0" smtClean="0">
                <a:solidFill>
                  <a:srgbClr val="CF430C"/>
                </a:solidFill>
              </a:rPr>
              <a:t>INTERNATIONAL NEWS								</a:t>
            </a:r>
            <a:endParaRPr lang="en-US" sz="1600" b="1" u="sng" spc="100" dirty="0">
              <a:solidFill>
                <a:srgbClr val="CF430C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11552" y="2841661"/>
            <a:ext cx="7818046" cy="587339"/>
            <a:chOff x="741953" y="3886200"/>
            <a:chExt cx="7818048" cy="587339"/>
          </a:xfrm>
        </p:grpSpPr>
        <p:sp>
          <p:nvSpPr>
            <p:cNvPr id="21" name="Rectangle 20"/>
            <p:cNvSpPr/>
            <p:nvPr/>
          </p:nvSpPr>
          <p:spPr>
            <a:xfrm>
              <a:off x="787601" y="3966452"/>
              <a:ext cx="77724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81138">
                <a:spcBef>
                  <a:spcPts val="1200"/>
                </a:spcBef>
              </a:pPr>
              <a:r>
                <a:rPr lang="en-US" sz="2200" dirty="0" smtClean="0">
                  <a:solidFill>
                    <a:srgbClr val="002C5F"/>
                  </a:solidFill>
                </a:rPr>
                <a:t>Janssen Korea CEO faces legal action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953" y="3886200"/>
              <a:ext cx="1199151" cy="5873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AutoShape 4" descr="data:image/jpeg;base64,/9j/4AAQSkZJRgABAQAAAQABAAD/2wCEAAkGBxQHBhUSBxQWFRUWFxwbGBgYFh0ZGxwbICEaGh8cHB4dHiggHh0lGyIlITEkKSkrMjAuHiAzRDMsNyotLisBCgoKDg0OGxAQGy8iICYtLDE3MCw3NywyMi8sLC0sLDUvLDQsLCw0MSwsLCwsLCwsNCw0LCwsLCw0LTAsLCwsLP/AABEIAIIBgwMBIgACEQEDEQH/xAAbAAEAAwEBAQEAAAAAAAAAAAAABQYHBAMCAf/EAEsQAAEDAgQDBAUGCgkCBwAAAAEAAgMEEQUGEiExQVEHE2FxIjKBkaEUI0JSYrEVFhc2VIKSssHRJDNyc3STo9LwU9MmNYOiwsPh/8QAGQEBAAMBAQAAAAAAAAAAAAAAAAECBAMF/8QALBEBAAICAAQFAwMFAAAAAAAAAAECAxESITFBBBMiUWFxgfAyM5EFQrHR4f/aAAwDAQACEQMRAD8A3FERAREQEREBERAREQEREBERAREQEREBERAREQEREBERAREQEREBERAREQEREBERAREQEREBERAREQEREBERAREQEREBERAREQEREBERAREQEREBERAREQEREBERAREQEREBERAREQEREBERAREQERCbDdB+Odpbd2wCgcUxQlvzZ0N5Hg538gvzF8TaIi6Q/NjgPrnqfsqgVWLzYziRbh7HSad3aR6rRzXk+Iz3zz5eHp3n8/J+nXXixRHqssDsekwqsZI97jEXAPDiSNJNi4X4EcfZZX9ZfmCETYL5tI+C0HAar5bgcEruL4mOPmWgrr/TLzbHMT2lHiaxExMO9EReiyiIiAiIgIiICIiAiIgIiICIiAiIgIiICIiAiIgIiICIiAiIgIiICIiAiIgIiICIiAiIgIiIChcaxFrGEOPoN9bxP1R/H3Lpxiv+SQ2abOI49B1/gP8A8WZYvi5xOvENMHljQXP0C5axu5d/C55kLzvF5rXnycf3+jThx/3S+a+qmzVjHyfC+P0nfRY3hc+HhzOy0vLmAxZfw4RUYvze8+s93U/wHIKoZWxGHB8NBoAWMlJOuRhOtwJbYvuNwQRbl0Vpp8cMg2a14+w6x/ZP80w+IwYY4J3H1hOWt7dOip4mzThrm/VJHu2VpyG7Vk+m8IwPdcfwVbxe5ZL6Lhqc5wBHIklT3Z2C3J0AfcEa9jx/rHqn9M164j3/ANreJ6QsiIi9RjEREBERAREQERcONYtHgmHOnxAkMba9hc3JAAA57lTEb5QO5FCZczVT5kc8YY5xMdtQc0t2de1r8eBU2kxMTqQREUAiIgIoyjzBT12JmnopWySNaXODPSAAIBu4eje5G17qTUzEx1BERQCIiAiKr4vn2jwjEnwVrnh7LarRkjcBw38iFNazboLQipf5T6D60n+U5Pyn0H1pP8pyv5V/aRdEVdwDOlLmCuMOHF5eGl3pMLRYEA7nxIViVJrMcpBERQCIiAiIgIiICIiAiIgIiIC86iYU8BfJwAuvRcGOUTq/DHMpiGuNiL8Ljex8D1Vb8XDPD1TXW+bPMfxGXGMRFNhY1yyHfo0dXHk1o/4SbG65YyzFgGHFjfTe/wDrXkbvPTwaOTfPiSSa9lWVuW62RmKRuY+V19ZG9htYEeswcfRvYk+y9xSCaMOiIIPAg3BWbwlK1rMR+rv7u+e0712VrAoRhOIyUVSAY3kvivuCD6zf4+Yd4L1r8oRSHVhrnQO+zuz9g8P1S1SGPYca+lBg2lYdUbujhvbyP8l94LiQxKkuRpe3Z7ebXfy/5xBXTgr+3aNx2/PhXin9dfuzypzG/BcVfTYkQ4xkAm12m4Dhx3GxUtQ4tDOdUBdE482O29o5qsdp2GPbjs87BdhDL2O4sxouR02VzwjKMNVlemEje7lEEd5GbOvpF9Q4O36+8LFbwNLbnHOpiXecsREcUdXdT4tLC250zs6j0Xj2cPgPNS+H4nHiA/o53HFp2cPMfxGyqNLRSYPXaKlwdbcOGwI8RyPgoLHcZNBiLJKL1w8aQOZJtp8jw9q5+H8Vlrl8q3MvhraNw1dERewxCIiAiIgLKu2fFTLPDRwbkfOOA5k3awefrbeIWpveI2EvNgBck8gsYys05w7SDUSgljXGbfk1tmxDzvpNvBy74I5zaew88qF+Tu0IQVp2daJ55HWGuYR+vYX81tqyntowsx1EFXDtf5txHIi7mH973BaDlbFfw3l+Gfa72DVbk8ei4ftAqc3qrF0JGonbSwF9S5rGtF3OcQAB1JOwVWqO0fD4JNPfF3i2N5Hv02PsVR7aMRe7EoaYG0Yj7wjkXFzmgnrpDfiVcsKyJQU2Htb3LJrtF5H+kXX+kDwAPhYKIpWtYtbv7JSWCZmpcdNsMma9wFy03a+3XS4A28bL0xbH6bCHhuJzNjLhcB3McFTazsvDMcZNgk5p2A6rWL3tcPqEngR9a9vEGws2YcpU+YZWvxQOc5jdIIeW7ceXiqzGPcankMr7LMUhwjMD34lI2Nphc0F3C+pht7gVskOMwT4WamKVphAJMl/RABsfcVinZxgUOYccfFiQcWiIuGlxabhzBxHgStNzDhMeB9nlTBQAhjYpCLkuO5LjufErtnis3135IT2H4zBiVO59BKx7Ges4O2btfc8tt1z4fmalxOv7nD52SSWLrMuRYWBOoDSeI5rGcoYXUZkjdRUT+7h1d7M6xI4BrQQCNXC4bcb3PILT8q5Chy3iHfwSyvfoLfS0htiQTsG35dVS+OlNxM8xLY5milwE2xOUNcRcMALn266WgkDxOyiKftKw+aSzpXM8XRuA94Bt7VH0fZow5hfPjMpqWOu7S4Fri8n6ZBsQBwAsOAtYWUzimRKKvoixkEcTiPRfG0Nc08jtx8iq6xRy5ylYaWpZWU4kpHtexwuHNIIPkQoDFMjUWLYg+euic6R9tREsjb2AaNg4AbAKidkFfJR5glpJT6LmuJHISMIaSPME38gtfUXicdtRIqP5NcO/6Lv86X/eqp2gYFhuWsOtTQk1El+7BmkOkc3ka+A5DmfC60jMGMx4DhT5607N4Dm53Jo8T/M8AsmythEufczPqsY3ia4F/Q/Vhb9kDj4eLrrpim0+q0zqEJ/shy06ljNdV3HeM0xN6sJBLz5kC3hvzC0Ovro8OpjJXvbGwcXOIA8t+fgvdrQxtmiwHABYtPM/tGzwItZFOwuLbfRibsXDlqeSN+WocQFWInLabTyhK9P7TMPbLYSPI+sIn2+6/wAFYsJxeDGafXhkjZG87HcHo4Hdp8CFGR5IoGU2gUsZFrXIu/8AbPpX8brNMap39nOcWSYcXGFw1aSfWZez4z1I4gnq3ndIpS/Ku9/I17E8YgwnT+E5o4tV9Otwbe1r2vxtce9eWJZgpsMpGy10zGseLsN7lw43aBcu26BZ521SCZlG6M3DhKQeoPdEL6ynkb8YqNlXmV7yHMaIo2nTaNo0tueQIFwBbjcm5NkYq8EWtKFvoM+UFdOGQ1ABJsNbXRg+14A+KsqyrO3ZxDQYO+owUuHdjU5jjqBaOJBO4IG/E3tZSnZdmAvypN+EXEiludR3Pd6dQHssQPCwS2Os14qJXTFsXhwen14nI2NvLUdyejRxJ8Aq23tMw90tu8eB9YxPt91/gqNlyhf2iZqkmxgnumC7mg8GknRE08hsSSNzY8zcaTPkigmptBpYwLWu0aXeeoelf2pNKU5W3v4ExQV8eJUokoHtkYeDmm48vPwXSsXweZ+Qs+mnc8mF7mtdfg5j/UeeWppNifBysva5mR2G0bKWicWulBL3A2IjG1h01G+/Rp6pOGeKIjpInsVz3Q4XOWTzhzgbERtL7HoS0EA+F1+Ybn6gxGUNinDXHgJGll/a4ab+1Q+R8g09NhDJcYibLLI0OLXi7WA7hoadrgcSed105q7O6fFKI/gmNkEw9UtGlh6hzRtw5gX+5NYt65/UXVQWOZupMCl0YhMA/wCo0F7h5hoNvbZfWV8FkwXAhT1M5lcL6X6baAeDW3JuG8r/AHWArWCdmUdLikkuNP8AlQJuwOBF3EkudJudR4eHE24WpWKbnikSdJ2j4fUyaTKWeL43NHvtYe1WqGVs8QdA4OaRcEG4I6gjiFVMx5DpK/C3ijhZFIGksdG3T6QG1wNnA8DdVjsUxRznTUzySwNEjB9U3s63gbg2636q80rNZtXsNPq6VlZCWVTQ9p5EX9vn4qCdgkuFPL8BkuOJikNwfJ389/tBWNFltStuq1bzCGw/MDJpu7rmmGX6r9r+R5j/AILrzxbDZIKv5Tg/9Z9NnJ4/n7r9QeMpX0EeIQ6axgcOV+I8QRuD4hQUjZsAma2mkE0ZO0bz6bR9kgbj3eRXHJ6a+vp79Jj8+P4dKamfT19lbxrXmaqEMccjTIQJiWOY2OMbOJLhsdN7DmSrZiGONiZpoLbbauQ8uv3eajsaxQ6f6abDlG07frHmVR8RxuSvrBBhbHSSO9VjB8TyA8TsF59cuS+8eDfOdzaev/Gjgj9V+yQx3MDaaNxc7c8STuV65CyxLiuJMr8ZaWxs9KCM8XO5SEcmjiOpseAF5TK3Z6IJhUZlImlG7YxvGw+N/XcPHYdDYFX5eh4bwtcEb6293HLm4uUdBERaWcREQEREFQ7UsX/BeVXtjNnznux5Hd5/YBHmQszydmaXLMUnyOnEhkIu46uAvYCw4XJPtUp2mVjsfzmykozfu9MTenePILj5D0Qf7JWwUFI2gomRU4s2Noa3yAsFq3GPHETG9oY3mPO8+YMIdT1VIGhxBDhru0gggjb2eRKm+xbFrxzUkh4fOs8jZrx5A6T+sVqCxGqP4l9pmrhH3mrw7qW9/Y0k/sBTW0ZKzSI13GiZ5ya3NMLXRu7uaO4a4i4IO+lw42vwPLfiqJDguNZYGnDi90Y5RvbIz2MfuPY0LQcyZ1p8uVQjrxKXFocAxlwRe1wSQD5XU3h9fFiVMJKB7ZGHgWm/v6HwK51yXrXnG4+UsuwztRqKGq7vMUANvW0tMcjfEtdsf/atSoqxmIULZaNwcx7btI5g/d5LPO2Wqp3YfGwlpqA+4tbU1ljq1dGk22PE+SsPZpSvpMlQipBBdrcAeTXOc5vvBv7VOStZpF4jSFC7GPzok/w7v341pOfPzNqv7l33LMex+obT5pd37g3VA4C5tc6ozbzsCfYVpWdJ21OSap1O5rh3TxdpBFxsRcdCrZv3Y+wrHYmwDDKh3MytHsDbj7ytDq6plFSukqnBrGAuc48ABxKz7sT/APJ6j++H7jVM9qsb5MlS9xewcwut9UOBPsBsT4BUyRxZdJVyt7Tp8QrO6ytTazyL2ue4jroYRpHiT52XvB+MFfuTHAD9YR/cA8+9eXY5iVPT0EsUzmMndJq9IgFzNLQLE8bHVtyvfmrhmTNtNgFE500jHPsdMbXAuceWw4DqTsr29NuGtUMz7NA6PtCcKg3faYOI4FwO5Hmd1tEsohiLpiGtaCSSbAAbknwssR7MZHOz401HrOEura3pEEnblupntazSXzmgo7hrbGY8NRIDmsHhYgnrsORvOXHN8kR8CJxzEZe0TNTIcNuImk6L8A36Uzx16DyHEm+wYLhUeC4YyChFmsHtJ5uPUk7lUnIM+H5awr56rpzPJYyOErTbowG/BvxNz0taPxwoP0uD/Mb/ADVMu59NY5QlJ4mS3DZTHx7t1vOxWEZBpq2etf8Aiu9jJBGNRdp9UkbDU13MBbXRZhpMTqO6oqiKR5B9FrwSQOOw8FkuBzfiBnx0dfcRbsJ4/NOILJPG1hf9YcQrYdxW0a5oWb5BmD9Ii/0/+0orGsnYvjrmnFnxSFl9PpNba9r+qwdAtZp6llTAH0zmuYRcOaQQR5jZVqfP1JHjYpYy+R5IaHRt1s1E20gg3JHOwsOuxtWuS2/TWP4SovadSvocCw2Kstrjhc11jcXa2EGx58FqWWhbLlNb/oR/uNWfduHGk/8AV/8AqWg5b/N2m/uI/wBxqZJ3jr90PLN/5qVX+Hl/ccsoygSMiYpo+oz3ekD8Fq+b/wA1Kr/Dy/uOWe9k1CMSwOvhl4SBrD4amvF1OKdY5n5gQ2Q6XEZqaV2V5GMbqAk1abkgXHrMdtYq0/IMwfpEX+n/ANpQHZ1jP4qZhmpsb+bDyGuJ4MkbexPRrgfW/snhutkMzRDrLhptfVcWt1vwsrZrzW3SBj+M5GxXGanvcQdC+QNDQ7WG7C5HqsA4lcfaoe8ztafh3cQ9m5PxJWkYbnylxPG/ktF3jnXIa4Mux1hckEEnSOpAHncXqfbPgbnPjrIRdunu5LctyWHyJJF+unqpx3txxFo0NTAsNl+qr5FzXHj+FMa94E7WgSMJsSRtqaObTx24XspDMuY4cuUJkrnXP0YwRreegH3ngFlmlotw90u7FMRjwqgfNXO0sYLk/AADmSdgOqzabtJq8XqzHlelv/aaZHW6kNIaz2khffaFjTcyZFZPhYeIxUASBzS0jZw35EB5AuCRfxC7uyPEqdmXu6D2MmD3F4JAc659FwvxAbYeFl3rSK04pjcoc8UWP1zfnHxQA/W7v/4teVB9ip/8Ry2/Rz+/Gr7nDOEGC4c8QSNfO4ERxtIcdR2BcBwAO+/HgFQOxj0M0yA/o7vg+JXrMzjtMxobQiLlxSr+Q4c+T6rSfby+KxTOo2tEbnTlxXFPkztEFi/nfg0dT4+H/DU8Vx5tCwmM3efWeePs6KDxHHO7jJcbk7nqSq9RYxEMQ14tEZmj1WXsy/Vw+l5cPNePMZPE34r8q+zfXHXHHynsMwaqzfLqjJhp77yuG7vCMc/7XDztZWfBqI5FYWPiD4nHedo9M9O8P3DhvseSi/ylkx/0dsQA5EO2+IUdVdpc0h0M0Eu20tjuT4WJN1vrwxXgxxMfb/LlNbzO7a01WirWV0WqlcHD4jzHELoWd5Hoq6fFWT1rO4gaDdrgGveCDZukbtaCb+lbgBbmNEXfHx8PrjUs94iJ9M7ERFdQREQEREFQwfIEOGY/8sMsskmp7vT021Pvd2zQb7n3q3oita026gqxm3JMOaahj6p72OY0tuzTuCbgHUDwN7eZVnRRW01ncCFrssQYng0dPioMojaA2Qm0lwANV22sTz5HoqdP2QxGS9LUvaPtMa4+8Fv3LS0V65b16SKNgfZhSYbOH1ZdO4G4D7Bl+ukcfIkjwV5RFW17W6yKBiPZTS1dW58MksYcSdA0lovv6N23A8N1P0uVIqXKbqCJ8ndua8azp1+mS4/RtxO2ysCKZy3nlMiByllePK9K9lI97w92ol+m4NgNtIG2ynJGCWMtkAIIsQRcEHiCOi+kVZmZncjP8U7KKaqmLqGSSEH6Gz2jyvuPeuzL3ZrSYPUCSbVM9pu3XYNB6hoG587q6Ir+dfWtiqUmRYqTNJroZZNZe95Z6Om7w4Eere25PFcuPdnEGN4vJUTzTNdIQSG6LCzQ3a7SeAV1RPNtvexnf5I6b9In/wBP/Yn5I6b9In/0/wDYtERT5+T3FOy32ew5fxZtRTSyuc0EWdptuLcmgqazFlqnzHThuJMuW+q9ps9vkengbjwUuirN7TO98xmb+yGPX83VPDTyMbSfeCB8FaMr5Jpstv10oc+W1u8eQSB0aAAG+wX8VZEU2y3tGpkVzN+UI81d38rkkZ3eq2jTvq03vqB6KcoKUUNDHFGSRGxrQTxIaALnx2XuirNpmNDlxOiGI4bJDKSBIxzCRxAcCLi+11EZRynHlaOQUkj394Wk69O1r8NIHVWFE4p1oV/M2TqbMnpVrS2QCwkYbOt0NwQ4eYNvBVMdkEeveqfp6d22/vvb4LTEVq5b1jUSITLWVqfLcRGHNOp3rSON3u8L8APAABTE0LaiEsnaHNcCC0i4IPEEHiF9oqTMzO5GfYr2UU1VKXUEj4b/AEdntHlf0h+0vjDeyangm1YhLJL9kARg+diXe4haIi6edk1rY5fwdF+D+47tvdadPd6Rp08LW6Ki4h2S088xNFNJGD9EgPA8ibO95K0RFWuS1ekio5a7PaXAKgSjVLIPVc+1mnq1oAAPibkdV9YBkWLAsddVUsshLtYLHadNnHVbZoOxAtvyVsRJyWne5BeNXTNrKV0dQLte0tcPA7L2RUGZV/Za8zk0NTdvISs3H6zTY+4L5puylxd/S6kAdGRb+8u/gtPRVisR2dPNv7qVQ9mFFTm9SJZj9uQtHuj0/G6s+G4PBhTLYbDHF10MAJ8yNyu5FfakzM9RERQgREQEREBERAREQEREBERAREQEREBERAREQEREBERAREQEREBERAREQEREBERAREQEREBERAREQEREBERAREQEREBERAREQEREBERAREQEREBERAREQEREBERAREQEREBERAREQEREBERAREQEREBERAREQEREBERAREQEREBERAREQf/Z"/>
          <p:cNvSpPr>
            <a:spLocks noChangeAspect="1" noChangeArrowheads="1"/>
          </p:cNvSpPr>
          <p:nvPr/>
        </p:nvSpPr>
        <p:spPr bwMode="auto">
          <a:xfrm>
            <a:off x="47637" y="-144663"/>
            <a:ext cx="228660" cy="3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83971" y="3736167"/>
            <a:ext cx="7869429" cy="988233"/>
            <a:chOff x="409386" y="4532380"/>
            <a:chExt cx="9516316" cy="986859"/>
          </a:xfrm>
        </p:grpSpPr>
        <p:sp>
          <p:nvSpPr>
            <p:cNvPr id="28" name="Rectangle 27"/>
            <p:cNvSpPr/>
            <p:nvPr/>
          </p:nvSpPr>
          <p:spPr>
            <a:xfrm>
              <a:off x="588531" y="4608474"/>
              <a:ext cx="9337171" cy="758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81138">
                <a:lnSpc>
                  <a:spcPts val="2640"/>
                </a:lnSpc>
                <a:spcBef>
                  <a:spcPts val="1200"/>
                </a:spcBef>
              </a:pPr>
              <a:r>
                <a:rPr lang="en-US" sz="2200" dirty="0" smtClean="0">
                  <a:solidFill>
                    <a:srgbClr val="002C5F"/>
                  </a:solidFill>
                </a:rPr>
                <a:t>Four Chinese GSK executives detained over allegations of bribery</a:t>
              </a:r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9386" y="4532380"/>
              <a:ext cx="1758665" cy="986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81000" y="1676861"/>
            <a:ext cx="8686800" cy="707886"/>
            <a:chOff x="507867" y="1674533"/>
            <a:chExt cx="11579382" cy="706904"/>
          </a:xfrm>
        </p:grpSpPr>
        <p:sp>
          <p:nvSpPr>
            <p:cNvPr id="18" name="Rectangle 17"/>
            <p:cNvSpPr/>
            <p:nvPr/>
          </p:nvSpPr>
          <p:spPr>
            <a:xfrm>
              <a:off x="609441" y="1674533"/>
              <a:ext cx="11477808" cy="7069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81138">
                <a:lnSpc>
                  <a:spcPts val="2440"/>
                </a:lnSpc>
                <a:spcBef>
                  <a:spcPts val="1200"/>
                </a:spcBef>
              </a:pPr>
              <a:r>
                <a:rPr lang="en-US" sz="2200" dirty="0" smtClean="0">
                  <a:solidFill>
                    <a:srgbClr val="002C5F"/>
                  </a:solidFill>
                </a:rPr>
                <a:t>British researcher convicted of manipulating data in           pre-clinical trials for </a:t>
              </a:r>
              <a:r>
                <a:rPr lang="en-US" sz="2200" dirty="0" err="1" smtClean="0">
                  <a:solidFill>
                    <a:srgbClr val="002C5F"/>
                  </a:solidFill>
                </a:rPr>
                <a:t>Aptuit</a:t>
              </a:r>
              <a:r>
                <a:rPr lang="en-US" sz="2200" dirty="0" smtClean="0">
                  <a:solidFill>
                    <a:srgbClr val="002C5F"/>
                  </a:solidFill>
                </a:rPr>
                <a:t> sentenced to three months in jail</a:t>
              </a:r>
            </a:p>
          </p:txBody>
        </p:sp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560" b="25440"/>
            <a:stretch>
              <a:fillRect/>
            </a:stretch>
          </p:blipFill>
          <p:spPr bwMode="auto">
            <a:xfrm>
              <a:off x="507867" y="1771474"/>
              <a:ext cx="1422029" cy="511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2371930"/>
      </p:ext>
    </p:extLst>
  </p:cSld>
  <p:clrMapOvr>
    <a:masterClrMapping/>
  </p:clrMapOvr>
  <p:transition spd="med" advClick="0" advTm="16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>
          <a:xfrm>
            <a:off x="457200" y="2514600"/>
            <a:ext cx="7315200" cy="1295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Regulations continue to grow…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48325734"/>
      </p:ext>
    </p:extLst>
  </p:cSld>
  <p:clrMapOvr>
    <a:masterClrMapping/>
  </p:clrMapOvr>
  <p:transition spd="med"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 txBox="1">
            <a:spLocks/>
          </p:cNvSpPr>
          <p:nvPr/>
        </p:nvSpPr>
        <p:spPr>
          <a:xfrm>
            <a:off x="457200" y="274320"/>
            <a:ext cx="8229600" cy="11430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solidFill>
                  <a:srgbClr val="CF430C"/>
                </a:solidFill>
                <a:latin typeface="+mj-lt"/>
                <a:ea typeface="+mj-ea"/>
                <a:cs typeface="+mj-cs"/>
              </a:rPr>
              <a:t>New Federal Guidance and Enforcement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F430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73642" y="1315717"/>
            <a:ext cx="6596716" cy="5317644"/>
            <a:chOff x="6172200" y="1436370"/>
            <a:chExt cx="6596716" cy="5317644"/>
          </a:xfrm>
        </p:grpSpPr>
        <p:sp>
          <p:nvSpPr>
            <p:cNvPr id="23" name="Rectangle 22"/>
            <p:cNvSpPr/>
            <p:nvPr/>
          </p:nvSpPr>
          <p:spPr>
            <a:xfrm>
              <a:off x="6172200" y="5430575"/>
              <a:ext cx="659671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2C5F"/>
                  </a:solidFill>
                </a:rPr>
                <a:t>FDA GUIDANCE</a:t>
              </a:r>
            </a:p>
            <a:p>
              <a:pPr algn="ctr"/>
              <a:r>
                <a:rPr lang="en-US" sz="2400" dirty="0" smtClean="0">
                  <a:solidFill>
                    <a:srgbClr val="002C5F"/>
                  </a:solidFill>
                </a:rPr>
                <a:t>IRB Responsibilities for Reviewing the </a:t>
              </a:r>
            </a:p>
            <a:p>
              <a:pPr algn="ctr"/>
              <a:r>
                <a:rPr lang="en-US" sz="2400" dirty="0" smtClean="0">
                  <a:solidFill>
                    <a:srgbClr val="002C5F"/>
                  </a:solidFill>
                </a:rPr>
                <a:t>Qualifications of Investigators and Sites</a:t>
              </a:r>
              <a:endParaRPr lang="en-US" sz="2400" dirty="0">
                <a:solidFill>
                  <a:srgbClr val="002C5F"/>
                </a:solidFill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45" r="1"/>
            <a:stretch/>
          </p:blipFill>
          <p:spPr>
            <a:xfrm>
              <a:off x="8105100" y="1436370"/>
              <a:ext cx="2730915" cy="3877056"/>
            </a:xfrm>
            <a:prstGeom prst="rect">
              <a:avLst/>
            </a:prstGeom>
            <a:ln>
              <a:solidFill>
                <a:srgbClr val="7F7F7F"/>
              </a:solidFill>
            </a:ln>
            <a:effectLst>
              <a:outerShdw blurRad="76200" dist="38100" dir="270000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5" name="Group 4"/>
          <p:cNvGrpSpPr/>
          <p:nvPr/>
        </p:nvGrpSpPr>
        <p:grpSpPr>
          <a:xfrm>
            <a:off x="1273642" y="1315717"/>
            <a:ext cx="6596716" cy="5249471"/>
            <a:chOff x="3899724" y="-603245"/>
            <a:chExt cx="6596716" cy="5249471"/>
          </a:xfrm>
        </p:grpSpPr>
        <p:sp>
          <p:nvSpPr>
            <p:cNvPr id="47" name="Rectangle 46"/>
            <p:cNvSpPr/>
            <p:nvPr/>
          </p:nvSpPr>
          <p:spPr>
            <a:xfrm>
              <a:off x="3899724" y="3322787"/>
              <a:ext cx="659671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2C5F"/>
                  </a:solidFill>
                </a:rPr>
                <a:t>FDA Final Rule</a:t>
              </a:r>
            </a:p>
            <a:p>
              <a:pPr algn="ctr"/>
              <a:r>
                <a:rPr lang="en-US" sz="2400" dirty="0" smtClean="0">
                  <a:solidFill>
                    <a:srgbClr val="002C5F"/>
                  </a:solidFill>
                </a:rPr>
                <a:t>Governing the Development of </a:t>
              </a:r>
            </a:p>
            <a:p>
              <a:pPr algn="ctr"/>
              <a:r>
                <a:rPr lang="en-US" sz="2400" dirty="0" smtClean="0">
                  <a:solidFill>
                    <a:srgbClr val="002C5F"/>
                  </a:solidFill>
                </a:rPr>
                <a:t>Mobile Medical Applications</a:t>
              </a:r>
              <a:endParaRPr lang="en-US" sz="2400" dirty="0">
                <a:solidFill>
                  <a:srgbClr val="002C5F"/>
                </a:solidFill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56"/>
            <a:stretch/>
          </p:blipFill>
          <p:spPr>
            <a:xfrm>
              <a:off x="5694705" y="-603245"/>
              <a:ext cx="3006753" cy="3886200"/>
            </a:xfrm>
            <a:prstGeom prst="rect">
              <a:avLst/>
            </a:prstGeom>
            <a:ln>
              <a:solidFill>
                <a:srgbClr val="7F7F7F"/>
              </a:solidFill>
            </a:ln>
            <a:effectLst>
              <a:outerShdw blurRad="76200" dist="38100" dir="270000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3" name="Group 2"/>
          <p:cNvGrpSpPr/>
          <p:nvPr/>
        </p:nvGrpSpPr>
        <p:grpSpPr>
          <a:xfrm>
            <a:off x="1951271" y="1303066"/>
            <a:ext cx="5279558" cy="5326334"/>
            <a:chOff x="5388443" y="-3247294"/>
            <a:chExt cx="5279558" cy="5326334"/>
          </a:xfrm>
        </p:grpSpPr>
        <p:sp>
          <p:nvSpPr>
            <p:cNvPr id="22" name="Rectangle 21"/>
            <p:cNvSpPr/>
            <p:nvPr/>
          </p:nvSpPr>
          <p:spPr>
            <a:xfrm>
              <a:off x="5388443" y="755601"/>
              <a:ext cx="527955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2C5F"/>
                  </a:solidFill>
                </a:rPr>
                <a:t>FDA Guidance</a:t>
              </a:r>
            </a:p>
            <a:p>
              <a:pPr algn="ctr"/>
              <a:r>
                <a:rPr lang="en-US" sz="2400" dirty="0" smtClean="0">
                  <a:solidFill>
                    <a:srgbClr val="002C5F"/>
                  </a:solidFill>
                </a:rPr>
                <a:t>Patient Counseling Information Prescription Drug</a:t>
              </a:r>
              <a:endParaRPr lang="en-US" sz="2400" dirty="0">
                <a:solidFill>
                  <a:srgbClr val="002C5F"/>
                </a:solidFill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5765" y="-3247294"/>
              <a:ext cx="2990156" cy="3906380"/>
            </a:xfrm>
            <a:prstGeom prst="rect">
              <a:avLst/>
            </a:prstGeom>
            <a:ln>
              <a:solidFill>
                <a:srgbClr val="7F7F7F"/>
              </a:solidFill>
            </a:ln>
            <a:effectLst>
              <a:outerShdw blurRad="76200" dist="38100" dir="270000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8" name="Group 7"/>
          <p:cNvGrpSpPr/>
          <p:nvPr/>
        </p:nvGrpSpPr>
        <p:grpSpPr>
          <a:xfrm>
            <a:off x="1115188" y="1676400"/>
            <a:ext cx="6913624" cy="4414727"/>
            <a:chOff x="3962400" y="2705775"/>
            <a:chExt cx="6913624" cy="4414727"/>
          </a:xfrm>
        </p:grpSpPr>
        <p:sp>
          <p:nvSpPr>
            <p:cNvPr id="31" name="Rectangle 30"/>
            <p:cNvSpPr/>
            <p:nvPr/>
          </p:nvSpPr>
          <p:spPr>
            <a:xfrm>
              <a:off x="4120854" y="6166395"/>
              <a:ext cx="659671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2C5F"/>
                  </a:solidFill>
                </a:rPr>
                <a:t>HHS FINAL RULE</a:t>
              </a:r>
            </a:p>
            <a:p>
              <a:pPr algn="ctr"/>
              <a:r>
                <a:rPr lang="en-US" sz="2400" dirty="0" smtClean="0">
                  <a:solidFill>
                    <a:srgbClr val="002C5F"/>
                  </a:solidFill>
                </a:rPr>
                <a:t>Modifications to the HIPAA Rules</a:t>
              </a:r>
              <a:endParaRPr lang="en-US" sz="2400" dirty="0">
                <a:solidFill>
                  <a:srgbClr val="002C5F"/>
                </a:solidFill>
              </a:endParaRPr>
            </a:p>
          </p:txBody>
        </p:sp>
        <p:pic>
          <p:nvPicPr>
            <p:cNvPr id="51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62400" y="2705775"/>
              <a:ext cx="6913624" cy="3064150"/>
            </a:xfrm>
            <a:prstGeom prst="rect">
              <a:avLst/>
            </a:prstGeom>
            <a:ln>
              <a:solidFill>
                <a:srgbClr val="7F7F7F"/>
              </a:solidFill>
            </a:ln>
            <a:effectLst>
              <a:outerShdw blurRad="76200" dist="38100" dir="270000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1133856" y="2148735"/>
            <a:ext cx="6876288" cy="3794865"/>
            <a:chOff x="4142552" y="-1600200"/>
            <a:chExt cx="6876288" cy="3794865"/>
          </a:xfrm>
        </p:grpSpPr>
        <p:sp>
          <p:nvSpPr>
            <p:cNvPr id="46" name="Rectangle 45"/>
            <p:cNvSpPr/>
            <p:nvPr/>
          </p:nvSpPr>
          <p:spPr>
            <a:xfrm>
              <a:off x="4282338" y="871226"/>
              <a:ext cx="659671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2C5F"/>
                  </a:solidFill>
                </a:rPr>
                <a:t>FDA FINAL RULE</a:t>
              </a:r>
            </a:p>
            <a:p>
              <a:pPr algn="ctr"/>
              <a:r>
                <a:rPr lang="en-US" sz="2400" dirty="0" smtClean="0">
                  <a:solidFill>
                    <a:srgbClr val="002C5F"/>
                  </a:solidFill>
                </a:rPr>
                <a:t>Current GMP Requirements </a:t>
              </a:r>
            </a:p>
            <a:p>
              <a:pPr algn="ctr"/>
              <a:r>
                <a:rPr lang="en-US" sz="2400" dirty="0" smtClean="0">
                  <a:solidFill>
                    <a:srgbClr val="002C5F"/>
                  </a:solidFill>
                </a:rPr>
                <a:t>for Combination Products</a:t>
              </a:r>
              <a:endParaRPr lang="en-US" sz="2400" dirty="0">
                <a:solidFill>
                  <a:srgbClr val="002C5F"/>
                </a:solidFill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2552" y="-1600200"/>
              <a:ext cx="6876288" cy="2233384"/>
            </a:xfrm>
            <a:prstGeom prst="rect">
              <a:avLst/>
            </a:prstGeom>
            <a:ln>
              <a:solidFill>
                <a:srgbClr val="7F7F7F"/>
              </a:solidFill>
            </a:ln>
            <a:effectLst>
              <a:outerShdw blurRad="76200" dist="38100" dir="270000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9" name="Group 8"/>
          <p:cNvGrpSpPr/>
          <p:nvPr/>
        </p:nvGrpSpPr>
        <p:grpSpPr>
          <a:xfrm>
            <a:off x="1273642" y="1337580"/>
            <a:ext cx="6596716" cy="4834620"/>
            <a:chOff x="2117273" y="1708823"/>
            <a:chExt cx="6596716" cy="4834620"/>
          </a:xfrm>
        </p:grpSpPr>
        <p:sp>
          <p:nvSpPr>
            <p:cNvPr id="28" name="Rectangle 27"/>
            <p:cNvSpPr/>
            <p:nvPr/>
          </p:nvSpPr>
          <p:spPr>
            <a:xfrm>
              <a:off x="2117273" y="5589336"/>
              <a:ext cx="659671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2C5F"/>
                  </a:solidFill>
                </a:rPr>
                <a:t>FDA GUIDANCE</a:t>
              </a:r>
            </a:p>
            <a:p>
              <a:pPr algn="ctr"/>
              <a:r>
                <a:rPr lang="en-US" sz="2400" dirty="0" smtClean="0">
                  <a:solidFill>
                    <a:srgbClr val="002C5F"/>
                  </a:solidFill>
                </a:rPr>
                <a:t>Financial Disclosure by Clinical Investigators</a:t>
              </a:r>
              <a:endParaRPr lang="en-US" sz="2400" dirty="0">
                <a:solidFill>
                  <a:srgbClr val="002C5F"/>
                </a:solidFill>
              </a:endParaRP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7639" y="1708823"/>
              <a:ext cx="2995985" cy="3880513"/>
            </a:xfrm>
            <a:prstGeom prst="rect">
              <a:avLst/>
            </a:prstGeom>
            <a:ln>
              <a:solidFill>
                <a:srgbClr val="7F7F7F"/>
              </a:solidFill>
            </a:ln>
            <a:effectLst>
              <a:outerShdw blurRad="76200" dist="38100" dir="270000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6" name="Group 5"/>
          <p:cNvGrpSpPr/>
          <p:nvPr/>
        </p:nvGrpSpPr>
        <p:grpSpPr>
          <a:xfrm>
            <a:off x="1273642" y="1337580"/>
            <a:ext cx="6596716" cy="4670869"/>
            <a:chOff x="3810000" y="886069"/>
            <a:chExt cx="6596716" cy="4670869"/>
          </a:xfrm>
        </p:grpSpPr>
        <p:sp>
          <p:nvSpPr>
            <p:cNvPr id="30" name="Rectangle 29"/>
            <p:cNvSpPr/>
            <p:nvPr/>
          </p:nvSpPr>
          <p:spPr>
            <a:xfrm>
              <a:off x="3810000" y="4602831"/>
              <a:ext cx="659671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2C5F"/>
                  </a:solidFill>
                </a:rPr>
                <a:t>OIG UPDATE</a:t>
              </a:r>
            </a:p>
            <a:p>
              <a:pPr algn="ctr"/>
              <a:r>
                <a:rPr lang="en-US" sz="2400" dirty="0" smtClean="0">
                  <a:solidFill>
                    <a:srgbClr val="002C5F"/>
                  </a:solidFill>
                </a:rPr>
                <a:t>Guidelines for Evaluating State False Claims Acts</a:t>
              </a:r>
              <a:endParaRPr lang="en-US" sz="2400" dirty="0">
                <a:solidFill>
                  <a:srgbClr val="002C5F"/>
                </a:solidFill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47"/>
            <a:stretch/>
          </p:blipFill>
          <p:spPr>
            <a:xfrm>
              <a:off x="5875397" y="886069"/>
              <a:ext cx="2465922" cy="3677511"/>
            </a:xfrm>
            <a:prstGeom prst="rect">
              <a:avLst/>
            </a:prstGeom>
            <a:ln>
              <a:solidFill>
                <a:srgbClr val="7F7F7F"/>
              </a:solidFill>
            </a:ln>
            <a:effectLst>
              <a:outerShdw blurRad="76200" dist="38100" dir="270000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4" name="Group 3"/>
          <p:cNvGrpSpPr/>
          <p:nvPr/>
        </p:nvGrpSpPr>
        <p:grpSpPr>
          <a:xfrm>
            <a:off x="1235542" y="1315717"/>
            <a:ext cx="6596716" cy="5332733"/>
            <a:chOff x="5823884" y="-3247294"/>
            <a:chExt cx="6596716" cy="5332733"/>
          </a:xfrm>
        </p:grpSpPr>
        <p:sp>
          <p:nvSpPr>
            <p:cNvPr id="29" name="Rectangle 28"/>
            <p:cNvSpPr/>
            <p:nvPr/>
          </p:nvSpPr>
          <p:spPr>
            <a:xfrm>
              <a:off x="5823884" y="762000"/>
              <a:ext cx="659671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2C5F"/>
                  </a:solidFill>
                </a:rPr>
                <a:t>FDA FINAL GUIDANCE</a:t>
              </a:r>
            </a:p>
            <a:p>
              <a:pPr algn="ctr"/>
              <a:r>
                <a:rPr lang="en-US" sz="2400" dirty="0" smtClean="0">
                  <a:solidFill>
                    <a:srgbClr val="002C5F"/>
                  </a:solidFill>
                </a:rPr>
                <a:t>Oversight of Clinical Investigations – </a:t>
              </a:r>
            </a:p>
            <a:p>
              <a:pPr algn="ctr"/>
              <a:r>
                <a:rPr lang="en-US" sz="2400" dirty="0" smtClean="0">
                  <a:solidFill>
                    <a:srgbClr val="002C5F"/>
                  </a:solidFill>
                </a:rPr>
                <a:t>A Risk-Based Approach to Monitoring</a:t>
              </a:r>
              <a:endParaRPr lang="en-US" sz="2400" dirty="0">
                <a:solidFill>
                  <a:srgbClr val="002C5F"/>
                </a:solidFill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342" y="-3247294"/>
              <a:ext cx="2993315" cy="3877056"/>
            </a:xfrm>
            <a:prstGeom prst="rect">
              <a:avLst/>
            </a:prstGeom>
            <a:ln>
              <a:solidFill>
                <a:srgbClr val="7F7F7F"/>
              </a:solidFill>
            </a:ln>
            <a:effectLst>
              <a:outerShdw blurRad="76200" dist="38100" dir="270000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94291970"/>
      </p:ext>
    </p:extLst>
  </p:cSld>
  <p:clrMapOvr>
    <a:masterClrMapping/>
  </p:clrMapOvr>
  <p:transition advClick="0" advTm="38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8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9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4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28600" y="3682042"/>
            <a:ext cx="9601200" cy="1752599"/>
            <a:chOff x="-304722" y="3612332"/>
            <a:chExt cx="12798268" cy="1929960"/>
          </a:xfrm>
        </p:grpSpPr>
        <p:sp>
          <p:nvSpPr>
            <p:cNvPr id="32" name="Rectangle 31"/>
            <p:cNvSpPr/>
            <p:nvPr/>
          </p:nvSpPr>
          <p:spPr>
            <a:xfrm>
              <a:off x="507868" y="3612332"/>
              <a:ext cx="11985678" cy="1929960"/>
            </a:xfrm>
            <a:prstGeom prst="rect">
              <a:avLst/>
            </a:prstGeom>
            <a:solidFill>
              <a:srgbClr val="A8C8C8">
                <a:alpha val="68000"/>
              </a:srgbClr>
            </a:solidFill>
            <a:ln>
              <a:solidFill>
                <a:srgbClr val="002C5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-304722" y="3772238"/>
              <a:ext cx="2234618" cy="152055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F430C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719" y="4034122"/>
              <a:ext cx="1218883" cy="10069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Group 33"/>
          <p:cNvGrpSpPr/>
          <p:nvPr/>
        </p:nvGrpSpPr>
        <p:grpSpPr>
          <a:xfrm>
            <a:off x="-152400" y="1752600"/>
            <a:ext cx="9525000" cy="1676400"/>
            <a:chOff x="-152400" y="2045677"/>
            <a:chExt cx="9525000" cy="1547446"/>
          </a:xfrm>
        </p:grpSpPr>
        <p:sp>
          <p:nvSpPr>
            <p:cNvPr id="30" name="Rectangle 29"/>
            <p:cNvSpPr/>
            <p:nvPr/>
          </p:nvSpPr>
          <p:spPr>
            <a:xfrm>
              <a:off x="381000" y="2045677"/>
              <a:ext cx="8991600" cy="1547446"/>
            </a:xfrm>
            <a:prstGeom prst="rect">
              <a:avLst/>
            </a:prstGeom>
            <a:solidFill>
              <a:srgbClr val="A8C8C8">
                <a:alpha val="68000"/>
              </a:srgbClr>
            </a:solidFill>
            <a:ln>
              <a:solidFill>
                <a:srgbClr val="002C5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-152400" y="2186354"/>
              <a:ext cx="1600200" cy="11254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F430C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24" y="2467708"/>
              <a:ext cx="1147176" cy="49236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itle 1"/>
          <p:cNvSpPr txBox="1">
            <a:spLocks/>
          </p:cNvSpPr>
          <p:nvPr/>
        </p:nvSpPr>
        <p:spPr>
          <a:xfrm>
            <a:off x="457200" y="274638"/>
            <a:ext cx="8229600" cy="11430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solidFill>
                  <a:srgbClr val="CF430C"/>
                </a:solidFill>
                <a:latin typeface="+mj-lt"/>
                <a:ea typeface="+mj-ea"/>
                <a:cs typeface="+mj-cs"/>
              </a:rPr>
              <a:t>Additional U.S. Government Announcements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F430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600199" y="1838014"/>
            <a:ext cx="6639309" cy="447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780"/>
              </a:lnSpc>
            </a:pPr>
            <a:r>
              <a:rPr lang="en-US" sz="2200" b="1" dirty="0" smtClean="0">
                <a:solidFill>
                  <a:srgbClr val="002C5F"/>
                </a:solidFill>
              </a:rPr>
              <a:t>FDA won’t appeal </a:t>
            </a:r>
            <a:r>
              <a:rPr lang="en-US" sz="2200" b="1" i="1" dirty="0" smtClean="0">
                <a:solidFill>
                  <a:srgbClr val="002C5F"/>
                </a:solidFill>
              </a:rPr>
              <a:t>U.S. v. Caronia </a:t>
            </a:r>
            <a:r>
              <a:rPr lang="en-US" sz="2200" b="1" dirty="0" smtClean="0">
                <a:solidFill>
                  <a:srgbClr val="002C5F"/>
                </a:solidFill>
              </a:rPr>
              <a:t>free speech ruling</a:t>
            </a:r>
            <a:endParaRPr lang="en-US" sz="2200" b="1" dirty="0">
              <a:solidFill>
                <a:srgbClr val="002C5F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600199" y="2339449"/>
            <a:ext cx="7696201" cy="447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780"/>
              </a:lnSpc>
            </a:pPr>
            <a:r>
              <a:rPr lang="en-US" sz="2200" b="1" dirty="0" smtClean="0">
                <a:solidFill>
                  <a:srgbClr val="002C5F"/>
                </a:solidFill>
              </a:rPr>
              <a:t>FDA’s CDER division proposes Office of Pharmaceutical Quality</a:t>
            </a:r>
            <a:endParaRPr lang="en-US" sz="2200" b="1" dirty="0">
              <a:solidFill>
                <a:srgbClr val="002C5F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1600199" y="2819400"/>
            <a:ext cx="6998818" cy="447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2780"/>
              </a:lnSpc>
            </a:pPr>
            <a:r>
              <a:rPr lang="en-US" sz="2200" b="1" dirty="0" smtClean="0">
                <a:solidFill>
                  <a:srgbClr val="002C5F"/>
                </a:solidFill>
              </a:rPr>
              <a:t>FDA given green light to ask doctors about advertising</a:t>
            </a:r>
            <a:endParaRPr lang="en-US" sz="2200" b="1" dirty="0">
              <a:solidFill>
                <a:srgbClr val="002C5F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611629" y="3886200"/>
            <a:ext cx="6987577" cy="736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440"/>
              </a:lnSpc>
            </a:pPr>
            <a:r>
              <a:rPr lang="en-US" sz="2200" b="1" dirty="0" smtClean="0">
                <a:solidFill>
                  <a:srgbClr val="002C5F"/>
                </a:solidFill>
              </a:rPr>
              <a:t>Supreme Court:  “Reverse payment” settlements can face antitrust scrutiny</a:t>
            </a:r>
            <a:endParaRPr lang="en-US" sz="2200" b="1" dirty="0">
              <a:solidFill>
                <a:srgbClr val="002C5F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600199" y="4605165"/>
            <a:ext cx="7074006" cy="736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440"/>
              </a:lnSpc>
            </a:pPr>
            <a:r>
              <a:rPr lang="en-US" sz="2200" b="1" dirty="0" smtClean="0">
                <a:solidFill>
                  <a:srgbClr val="002C5F"/>
                </a:solidFill>
              </a:rPr>
              <a:t>Supreme Court:  Generic manufacturers not liable for adverse events under state law</a:t>
            </a:r>
            <a:endParaRPr lang="en-US" sz="2200" b="1" dirty="0">
              <a:solidFill>
                <a:srgbClr val="002C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304833"/>
      </p:ext>
    </p:extLst>
  </p:cSld>
  <p:clrMapOvr>
    <a:masterClrMapping/>
  </p:clrMapOvr>
  <p:transition advClick="0" advTm="2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mph" presetSubtype="2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7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mph" presetSubtype="2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override="childStyle">
                                        <p:cTn id="35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7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mph" presetSubtype="2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override="childStyle">
                                        <p:cTn id="43" dur="indefinit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44" dur="indefinit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45" dur="indefinit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2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mph" presetSubtype="2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override="childStyle">
                                        <p:cTn id="59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6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61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" presetClass="emph" presetSubtype="2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 override="childStyle">
                                        <p:cTn id="63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64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65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4" grpId="0"/>
      <p:bldP spid="84" grpId="1"/>
      <p:bldP spid="90" grpId="0"/>
      <p:bldP spid="90" grpId="1"/>
      <p:bldP spid="103" grpId="0"/>
      <p:bldP spid="103" grpId="1"/>
      <p:bldP spid="42" grpId="0"/>
      <p:bldP spid="42" grpId="1"/>
      <p:bldP spid="47" grpId="0"/>
      <p:bldP spid="4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/>
          <p:cNvSpPr txBox="1">
            <a:spLocks/>
          </p:cNvSpPr>
          <p:nvPr/>
        </p:nvSpPr>
        <p:spPr>
          <a:xfrm>
            <a:off x="457200" y="1902880"/>
            <a:ext cx="7924800" cy="3657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strike="noStrike" kern="1200" cap="none" spc="0" normalizeH="0" baseline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 France…</a:t>
            </a:r>
            <a:endParaRPr kumimoji="0" lang="en-US" sz="3000" i="0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457200" y="2514070"/>
            <a:ext cx="7467600" cy="3657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noProof="0" dirty="0" smtClean="0">
                <a:solidFill>
                  <a:srgbClr val="CF430C"/>
                </a:solidFill>
                <a:latin typeface="+mj-lt"/>
                <a:ea typeface="+mj-ea"/>
                <a:cs typeface="+mj-cs"/>
              </a:rPr>
              <a:t>France issues final decree on Bertrand Law (French  Sunshine)</a:t>
            </a: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noProof="0" dirty="0" smtClean="0">
                <a:solidFill>
                  <a:srgbClr val="002C5F"/>
                </a:solidFill>
                <a:latin typeface="+mj-lt"/>
                <a:ea typeface="+mj-ea"/>
                <a:cs typeface="+mj-cs"/>
              </a:rPr>
              <a:t>Adopts retroactive reporting requirement to </a:t>
            </a:r>
            <a:r>
              <a:rPr lang="en-US" sz="3000" b="1" noProof="0" dirty="0" smtClean="0">
                <a:solidFill>
                  <a:srgbClr val="CF430C"/>
                </a:solidFill>
                <a:latin typeface="+mj-lt"/>
                <a:ea typeface="+mj-ea"/>
                <a:cs typeface="+mj-cs"/>
              </a:rPr>
              <a:t>January 1, 2012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F430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4400" y="609600"/>
            <a:ext cx="1651000" cy="1104713"/>
          </a:xfrm>
          <a:prstGeom prst="rect">
            <a:avLst/>
          </a:prstGeom>
          <a:noFill/>
          <a:ln>
            <a:noFill/>
          </a:ln>
          <a:effectLst>
            <a:outerShdw blurRad="50800" dist="12700" dir="270000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374058279"/>
      </p:ext>
    </p:extLst>
  </p:cSld>
  <p:clrMapOvr>
    <a:masterClrMapping/>
  </p:clrMapOvr>
  <p:transition spd="med" advClick="0" advTm="6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uiExpand="1" build="p" advAuto="50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457200" y="274638"/>
            <a:ext cx="8229600" cy="11430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solidFill>
                  <a:srgbClr val="CF430C"/>
                </a:solidFill>
                <a:latin typeface="+mj-lt"/>
                <a:ea typeface="+mj-ea"/>
                <a:cs typeface="+mj-cs"/>
              </a:rPr>
              <a:t>Other Key Compliance News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F430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-152400" y="2667000"/>
            <a:ext cx="9525000" cy="799777"/>
            <a:chOff x="-152400" y="3044460"/>
            <a:chExt cx="9525000" cy="799777"/>
          </a:xfrm>
        </p:grpSpPr>
        <p:grpSp>
          <p:nvGrpSpPr>
            <p:cNvPr id="37" name="Group 143"/>
            <p:cNvGrpSpPr/>
            <p:nvPr/>
          </p:nvGrpSpPr>
          <p:grpSpPr>
            <a:xfrm>
              <a:off x="-152400" y="3044460"/>
              <a:ext cx="9525000" cy="799777"/>
              <a:chOff x="-1766248" y="1072071"/>
              <a:chExt cx="9525000" cy="799777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-1766248" y="1072071"/>
                <a:ext cx="9525000" cy="79977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83000">
                    <a:srgbClr val="F9AE82"/>
                  </a:gs>
                  <a:gs pos="13000">
                    <a:schemeClr val="bg1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2200"/>
                  </a:lnSpc>
                </a:pPr>
                <a:endParaRPr lang="en-US" dirty="0">
                  <a:solidFill>
                    <a:srgbClr val="002C5F"/>
                  </a:solidFill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-13648" y="1148271"/>
                <a:ext cx="7543800" cy="656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ts val="2200"/>
                  </a:lnSpc>
                </a:pPr>
                <a:r>
                  <a:rPr lang="en-US" sz="2000" dirty="0" smtClean="0">
                    <a:solidFill>
                      <a:srgbClr val="002C5F"/>
                    </a:solidFill>
                  </a:rPr>
                  <a:t>Trade groups issue consensus principles on industry-physician collaboration</a:t>
                </a:r>
                <a:endParaRPr lang="en-US" dirty="0">
                  <a:solidFill>
                    <a:srgbClr val="002C5F"/>
                  </a:solidFill>
                </a:endParaRP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716" y="3044460"/>
              <a:ext cx="746484" cy="738626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-152400" y="1604145"/>
            <a:ext cx="9524999" cy="758055"/>
            <a:chOff x="-152400" y="2206260"/>
            <a:chExt cx="9524999" cy="758055"/>
          </a:xfrm>
        </p:grpSpPr>
        <p:grpSp>
          <p:nvGrpSpPr>
            <p:cNvPr id="64" name="Group 143"/>
            <p:cNvGrpSpPr/>
            <p:nvPr/>
          </p:nvGrpSpPr>
          <p:grpSpPr>
            <a:xfrm>
              <a:off x="-152400" y="2206260"/>
              <a:ext cx="9524999" cy="758055"/>
              <a:chOff x="-1764475" y="1113793"/>
              <a:chExt cx="9524999" cy="758055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-1764475" y="1113793"/>
                <a:ext cx="9524999" cy="758055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83000">
                    <a:srgbClr val="F9AE82"/>
                  </a:gs>
                  <a:gs pos="13000">
                    <a:schemeClr val="bg1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2200"/>
                  </a:lnSpc>
                </a:pPr>
                <a:endParaRPr lang="en-US" dirty="0">
                  <a:solidFill>
                    <a:srgbClr val="002C5F"/>
                  </a:solidFill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-42540" y="1162561"/>
                <a:ext cx="7193465" cy="6608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ts val="2200"/>
                  </a:lnSpc>
                </a:pPr>
                <a:r>
                  <a:rPr lang="en-US" sz="2000" dirty="0" smtClean="0">
                    <a:solidFill>
                      <a:srgbClr val="002C5F"/>
                    </a:solidFill>
                  </a:rPr>
                  <a:t>Duke University study:  Violations of PhRMA’s Guiding Principles for DTC Advertising were routine </a:t>
                </a:r>
                <a:endParaRPr lang="en-US" dirty="0">
                  <a:solidFill>
                    <a:srgbClr val="002C5F"/>
                  </a:solidFill>
                </a:endParaRPr>
              </a:p>
            </p:txBody>
          </p:sp>
        </p:grpSp>
        <p:pic>
          <p:nvPicPr>
            <p:cNvPr id="65" name="Picture 64" descr="duke logo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b="49000"/>
            <a:stretch>
              <a:fillRect/>
            </a:stretch>
          </p:blipFill>
          <p:spPr>
            <a:xfrm>
              <a:off x="304800" y="2358660"/>
              <a:ext cx="990600" cy="505206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-152400" y="3741044"/>
            <a:ext cx="9525001" cy="754756"/>
            <a:chOff x="-152400" y="4042304"/>
            <a:chExt cx="9525001" cy="754756"/>
          </a:xfrm>
        </p:grpSpPr>
        <p:grpSp>
          <p:nvGrpSpPr>
            <p:cNvPr id="70" name="Group 142"/>
            <p:cNvGrpSpPr/>
            <p:nvPr/>
          </p:nvGrpSpPr>
          <p:grpSpPr>
            <a:xfrm>
              <a:off x="-152400" y="4042304"/>
              <a:ext cx="9525001" cy="754756"/>
              <a:chOff x="-1767974" y="1189993"/>
              <a:chExt cx="9564712" cy="754756"/>
            </a:xfrm>
            <a:gradFill flip="none" rotWithShape="1">
              <a:gsLst>
                <a:gs pos="13000">
                  <a:schemeClr val="bg1"/>
                </a:gs>
                <a:gs pos="34000">
                  <a:srgbClr val="83AFB4"/>
                </a:gs>
                <a:gs pos="0">
                  <a:schemeClr val="bg1"/>
                </a:gs>
              </a:gsLst>
              <a:lin ang="0" scaled="1"/>
              <a:tileRect/>
            </a:gradFill>
          </p:grpSpPr>
          <p:sp>
            <p:nvSpPr>
              <p:cNvPr id="73" name="Rectangle 72"/>
              <p:cNvSpPr/>
              <p:nvPr/>
            </p:nvSpPr>
            <p:spPr>
              <a:xfrm>
                <a:off x="-1767974" y="1189993"/>
                <a:ext cx="9564712" cy="754756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83000">
                    <a:srgbClr val="F9AE82"/>
                  </a:gs>
                  <a:gs pos="13000">
                    <a:schemeClr val="bg1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2200"/>
                  </a:lnSpc>
                </a:pPr>
                <a:endParaRPr lang="en-US" dirty="0">
                  <a:solidFill>
                    <a:srgbClr val="002C5F"/>
                  </a:solidFill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-8069" y="1417888"/>
                <a:ext cx="7804806" cy="3744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ts val="2200"/>
                  </a:lnSpc>
                </a:pPr>
                <a:r>
                  <a:rPr lang="en-US" sz="2000" dirty="0" smtClean="0">
                    <a:solidFill>
                      <a:srgbClr val="002C5F"/>
                    </a:solidFill>
                  </a:rPr>
                  <a:t>UBC study:  Doctors not informed of harmful effects during sales visits</a:t>
                </a:r>
                <a:endParaRPr lang="en-US" dirty="0">
                  <a:solidFill>
                    <a:srgbClr val="002C5F"/>
                  </a:solidFill>
                </a:endParaRPr>
              </a:p>
            </p:txBody>
          </p:sp>
        </p:grpSp>
        <p:pic>
          <p:nvPicPr>
            <p:cNvPr id="72" name="Picture 71" descr="ubc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400" y="4056279"/>
              <a:ext cx="544388" cy="740781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-152401" y="4800600"/>
            <a:ext cx="9525001" cy="754756"/>
            <a:chOff x="0" y="5493644"/>
            <a:chExt cx="9525001" cy="754756"/>
          </a:xfrm>
        </p:grpSpPr>
        <p:grpSp>
          <p:nvGrpSpPr>
            <p:cNvPr id="40" name="Group 142"/>
            <p:cNvGrpSpPr/>
            <p:nvPr/>
          </p:nvGrpSpPr>
          <p:grpSpPr>
            <a:xfrm>
              <a:off x="0" y="5493644"/>
              <a:ext cx="9525001" cy="754756"/>
              <a:chOff x="-1767974" y="1189993"/>
              <a:chExt cx="9564712" cy="754756"/>
            </a:xfrm>
            <a:gradFill flip="none" rotWithShape="1">
              <a:gsLst>
                <a:gs pos="13000">
                  <a:schemeClr val="bg1"/>
                </a:gs>
                <a:gs pos="34000">
                  <a:srgbClr val="83AFB4"/>
                </a:gs>
                <a:gs pos="0">
                  <a:schemeClr val="bg1"/>
                </a:gs>
              </a:gsLst>
              <a:lin ang="0" scaled="1"/>
              <a:tileRect/>
            </a:gradFill>
          </p:grpSpPr>
          <p:sp>
            <p:nvSpPr>
              <p:cNvPr id="46" name="Rectangle 45"/>
              <p:cNvSpPr/>
              <p:nvPr/>
            </p:nvSpPr>
            <p:spPr>
              <a:xfrm>
                <a:off x="-1767974" y="1189993"/>
                <a:ext cx="9564712" cy="754756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83000">
                    <a:srgbClr val="F9AE82"/>
                  </a:gs>
                  <a:gs pos="13000">
                    <a:schemeClr val="bg1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2200"/>
                  </a:lnSpc>
                </a:pPr>
                <a:endParaRPr lang="en-US" dirty="0">
                  <a:solidFill>
                    <a:srgbClr val="002C5F"/>
                  </a:solidFill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-8069" y="1417888"/>
                <a:ext cx="7804806" cy="3744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ts val="2200"/>
                  </a:lnSpc>
                </a:pPr>
                <a:r>
                  <a:rPr lang="en-US" sz="2000" dirty="0">
                    <a:solidFill>
                      <a:srgbClr val="002C5F"/>
                    </a:solidFill>
                  </a:rPr>
                  <a:t>Senator calls for probe into alleged ‘Pay to Delay’ relationship</a:t>
                </a:r>
              </a:p>
            </p:txBody>
          </p:sp>
        </p:grpSp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665" y="5546794"/>
              <a:ext cx="674497" cy="674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29765151"/>
      </p:ext>
    </p:extLst>
  </p:cSld>
  <p:clrMapOvr>
    <a:masterClrMapping/>
  </p:clrMapOvr>
  <p:transition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500"/>
                            </p:stCondLst>
                            <p:childTnLst>
                              <p:par>
                                <p:cTn id="30" presetID="9" presetClass="emph" presetSubtype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457201" y="274641"/>
            <a:ext cx="8229601" cy="1143001"/>
          </a:xfrm>
          <a:prstGeom prst="rect">
            <a:avLst/>
          </a:prstGeom>
          <a:effectLst/>
        </p:spPr>
        <p:txBody>
          <a:bodyPr vert="horz" lIns="75475" tIns="37737" rIns="75475" bIns="37737" rtlCol="0" anchor="ctr">
            <a:normAutofit/>
          </a:bodyPr>
          <a:lstStyle/>
          <a:p>
            <a:pPr defTabSz="754746">
              <a:spcBef>
                <a:spcPct val="0"/>
              </a:spcBef>
              <a:defRPr/>
            </a:pPr>
            <a:r>
              <a:rPr lang="en-US" sz="3300" b="1" dirty="0">
                <a:solidFill>
                  <a:srgbClr val="CF430C"/>
                </a:solidFill>
                <a:ea typeface="+mj-ea"/>
                <a:cs typeface="+mj-cs"/>
              </a:rPr>
              <a:t>2014 is shaping up to be a busy year!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06854" y="4800600"/>
            <a:ext cx="8684746" cy="682238"/>
            <a:chOff x="306854" y="4902281"/>
            <a:chExt cx="8684746" cy="682238"/>
          </a:xfrm>
        </p:grpSpPr>
        <p:sp>
          <p:nvSpPr>
            <p:cNvPr id="25" name="Rectangle 24"/>
            <p:cNvSpPr/>
            <p:nvPr/>
          </p:nvSpPr>
          <p:spPr>
            <a:xfrm>
              <a:off x="1475776" y="4902281"/>
              <a:ext cx="7515824" cy="6822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754746">
                <a:lnSpc>
                  <a:spcPts val="2295"/>
                </a:lnSpc>
              </a:pPr>
              <a:r>
                <a:rPr lang="en-US" sz="1900" dirty="0">
                  <a:solidFill>
                    <a:srgbClr val="002C5F"/>
                  </a:solidFill>
                </a:rPr>
                <a:t>Supreme Court:  Rejects Pfizer’s appeal of ruling for improper marketing of Neurontin® violating RICO and UCL</a:t>
              </a:r>
            </a:p>
          </p:txBody>
        </p:sp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54" y="4980347"/>
              <a:ext cx="873869" cy="526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291772" y="3626164"/>
            <a:ext cx="8699828" cy="885000"/>
            <a:chOff x="291772" y="3626164"/>
            <a:chExt cx="8699828" cy="885000"/>
          </a:xfrm>
        </p:grpSpPr>
        <p:sp>
          <p:nvSpPr>
            <p:cNvPr id="39" name="Rectangle 38"/>
            <p:cNvSpPr/>
            <p:nvPr/>
          </p:nvSpPr>
          <p:spPr>
            <a:xfrm>
              <a:off x="1473674" y="3753193"/>
              <a:ext cx="7517926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754746">
                <a:lnSpc>
                  <a:spcPts val="2113"/>
                </a:lnSpc>
              </a:pPr>
              <a:r>
                <a:rPr lang="en-US" sz="1900" dirty="0">
                  <a:solidFill>
                    <a:srgbClr val="002C5F"/>
                  </a:solidFill>
                </a:rPr>
                <a:t>CMS responds to letter from Congress members; medical journals and textbooks not exempt from Open Payments</a:t>
              </a:r>
            </a:p>
          </p:txBody>
        </p:sp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772" y="3626164"/>
              <a:ext cx="888951" cy="88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204619" y="2743200"/>
            <a:ext cx="8939381" cy="553998"/>
            <a:chOff x="204619" y="2875002"/>
            <a:chExt cx="8939381" cy="553998"/>
          </a:xfrm>
        </p:grpSpPr>
        <p:sp>
          <p:nvSpPr>
            <p:cNvPr id="53" name="Rectangle 52"/>
            <p:cNvSpPr/>
            <p:nvPr/>
          </p:nvSpPr>
          <p:spPr>
            <a:xfrm>
              <a:off x="1482614" y="2875002"/>
              <a:ext cx="766138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754746">
                <a:lnSpc>
                  <a:spcPts val="1816"/>
                </a:lnSpc>
              </a:pPr>
              <a:r>
                <a:rPr lang="en-US" sz="1900" dirty="0">
                  <a:solidFill>
                    <a:srgbClr val="002C5F"/>
                  </a:solidFill>
                </a:rPr>
                <a:t>Merck fined 15.3 million euros by French competition authority for disparaging  </a:t>
              </a:r>
              <a:r>
                <a:rPr lang="en-US" sz="1900" dirty="0" err="1">
                  <a:solidFill>
                    <a:srgbClr val="002C5F"/>
                  </a:solidFill>
                </a:rPr>
                <a:t>Subutex</a:t>
              </a:r>
              <a:r>
                <a:rPr lang="en-US" sz="1900" dirty="0">
                  <a:solidFill>
                    <a:srgbClr val="002C5F"/>
                  </a:solidFill>
                </a:rPr>
                <a:t> generics</a:t>
              </a:r>
              <a:endParaRPr lang="en-US" sz="1700" dirty="0">
                <a:solidFill>
                  <a:srgbClr val="002C5F"/>
                </a:solidFill>
              </a:endParaRPr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19" y="2971800"/>
              <a:ext cx="1063255" cy="336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258683" y="1692645"/>
            <a:ext cx="8495615" cy="630942"/>
            <a:chOff x="258683" y="1692645"/>
            <a:chExt cx="8495615" cy="630942"/>
          </a:xfrm>
        </p:grpSpPr>
        <p:sp>
          <p:nvSpPr>
            <p:cNvPr id="54" name="Rectangle 53"/>
            <p:cNvSpPr/>
            <p:nvPr/>
          </p:nvSpPr>
          <p:spPr>
            <a:xfrm>
              <a:off x="1483045" y="1692645"/>
              <a:ext cx="7271253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54746">
                <a:lnSpc>
                  <a:spcPts val="2113"/>
                </a:lnSpc>
              </a:pPr>
              <a:r>
                <a:rPr lang="en-US" sz="1900" dirty="0" err="1">
                  <a:solidFill>
                    <a:srgbClr val="002C5F"/>
                  </a:solidFill>
                </a:rPr>
                <a:t>BioScrip</a:t>
              </a:r>
              <a:r>
                <a:rPr lang="en-US" sz="1900" dirty="0">
                  <a:solidFill>
                    <a:srgbClr val="002C5F"/>
                  </a:solidFill>
                </a:rPr>
                <a:t> pays $15 million </a:t>
              </a:r>
              <a:r>
                <a:rPr lang="en-US" sz="1900" dirty="0" smtClean="0">
                  <a:solidFill>
                    <a:srgbClr val="002C5F"/>
                  </a:solidFill>
                </a:rPr>
                <a:t>to resolve kickback allegations; provides information about alleged Novartis kickbacks</a:t>
              </a:r>
              <a:endParaRPr lang="en-US" sz="1900" dirty="0">
                <a:solidFill>
                  <a:srgbClr val="002C5F"/>
                </a:solidFill>
              </a:endParaRPr>
            </a:p>
          </p:txBody>
        </p:sp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683" y="2005074"/>
              <a:ext cx="1082930" cy="260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37" y="1721608"/>
              <a:ext cx="1046689" cy="257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74802479"/>
      </p:ext>
    </p:extLst>
  </p:cSld>
  <p:clrMapOvr>
    <a:masterClrMapping/>
  </p:clrMapOvr>
  <p:transition advClick="0" advTm="21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9" presetClass="emph" presetSubtype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500"/>
                            </p:stCondLst>
                            <p:childTnLst>
                              <p:par>
                                <p:cTn id="31" presetID="9" presetClass="emph" presetSubtype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6"/>
          <p:cNvSpPr txBox="1">
            <a:spLocks/>
          </p:cNvSpPr>
          <p:nvPr/>
        </p:nvSpPr>
        <p:spPr>
          <a:xfrm>
            <a:off x="228600" y="2742246"/>
            <a:ext cx="8686800" cy="838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300" b="1" baseline="0" dirty="0" smtClean="0">
                <a:solidFill>
                  <a:srgbClr val="002C5F"/>
                </a:solidFill>
                <a:latin typeface="+mj-lt"/>
                <a:ea typeface="+mj-ea"/>
                <a:cs typeface="+mj-cs"/>
              </a:rPr>
              <a:t>R</a:t>
            </a:r>
            <a:r>
              <a:rPr lang="en-US" sz="5300" b="1" dirty="0" smtClean="0">
                <a:solidFill>
                  <a:srgbClr val="002C5F"/>
                </a:solidFill>
                <a:latin typeface="+mj-lt"/>
                <a:ea typeface="+mj-ea"/>
                <a:cs typeface="+mj-cs"/>
              </a:rPr>
              <a:t>eady to keep pace in </a:t>
            </a:r>
            <a:r>
              <a:rPr lang="en-US" sz="5300" b="1" dirty="0" smtClean="0">
                <a:solidFill>
                  <a:srgbClr val="CF430C"/>
                </a:solidFill>
                <a:latin typeface="+mj-lt"/>
                <a:ea typeface="+mj-ea"/>
                <a:cs typeface="+mj-cs"/>
              </a:rPr>
              <a:t>2014</a:t>
            </a:r>
            <a:r>
              <a:rPr lang="en-US" sz="5300" b="1" dirty="0" smtClean="0">
                <a:solidFill>
                  <a:srgbClr val="002C5F"/>
                </a:solidFill>
                <a:latin typeface="+mj-lt"/>
                <a:ea typeface="+mj-ea"/>
                <a:cs typeface="+mj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00" b="1" i="0" u="none" strike="noStrike" kern="1200" cap="none" spc="0" normalizeH="0" baseline="0" noProof="0" dirty="0" smtClean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300" b="1" dirty="0">
              <a:solidFill>
                <a:srgbClr val="002C5F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00" b="1" i="0" u="none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73875854"/>
      </p:ext>
    </p:extLst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7201" y="1455556"/>
            <a:ext cx="4014801" cy="214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3" defTabSz="457200">
              <a:spcBef>
                <a:spcPts val="300"/>
              </a:spcBef>
            </a:pPr>
            <a:r>
              <a:rPr lang="en-US" sz="1000" dirty="0">
                <a:solidFill>
                  <a:srgbClr val="83AFB4"/>
                </a:solidFill>
                <a:hlinkClick r:id="rId3"/>
              </a:rPr>
              <a:t>http://</a:t>
            </a:r>
            <a:r>
              <a:rPr lang="en-US" sz="1000" dirty="0" smtClean="0">
                <a:solidFill>
                  <a:srgbClr val="83AFB4"/>
                </a:solidFill>
                <a:hlinkClick r:id="rId3"/>
              </a:rPr>
              <a:t>www.policymed.com/2013/06/physician-payment-sunshine-france-issues-final-decree-reporting-retroactive-to-january-1-2012.html</a:t>
            </a:r>
            <a:r>
              <a:rPr lang="en-US" sz="1000" dirty="0" smtClean="0">
                <a:solidFill>
                  <a:srgbClr val="83AFB4"/>
                </a:solidFill>
              </a:rPr>
              <a:t> </a:t>
            </a:r>
            <a:endParaRPr lang="en-US" sz="1000" dirty="0">
              <a:solidFill>
                <a:srgbClr val="83AFB4"/>
              </a:solidFill>
            </a:endParaRPr>
          </a:p>
          <a:p>
            <a:pPr marL="0" lvl="3" defTabSz="457200">
              <a:spcBef>
                <a:spcPts val="300"/>
              </a:spcBef>
            </a:pPr>
            <a:r>
              <a:rPr lang="en-US" sz="1000" dirty="0">
                <a:solidFill>
                  <a:srgbClr val="83AFB4"/>
                </a:solidFill>
                <a:hlinkClick r:id="rId4"/>
              </a:rPr>
              <a:t>https://</a:t>
            </a:r>
            <a:r>
              <a:rPr lang="en-US" sz="1000" dirty="0" smtClean="0">
                <a:solidFill>
                  <a:srgbClr val="83AFB4"/>
                </a:solidFill>
                <a:hlinkClick r:id="rId4"/>
              </a:rPr>
              <a:t>s3.amazonaws.com/public-inspection.federalregister.gov/2013-02572.pdf</a:t>
            </a:r>
            <a:r>
              <a:rPr lang="en-US" sz="1000" dirty="0" smtClean="0">
                <a:solidFill>
                  <a:srgbClr val="83AFB4"/>
                </a:solidFill>
              </a:rPr>
              <a:t> </a:t>
            </a:r>
            <a:endParaRPr lang="en-US" sz="1000" dirty="0">
              <a:solidFill>
                <a:srgbClr val="83AFB4"/>
              </a:solidFill>
            </a:endParaRPr>
          </a:p>
          <a:p>
            <a:pPr marL="0" lvl="3" defTabSz="457200">
              <a:spcBef>
                <a:spcPts val="300"/>
              </a:spcBef>
            </a:pPr>
            <a:r>
              <a:rPr lang="en-US" sz="1000" dirty="0">
                <a:solidFill>
                  <a:srgbClr val="83AFB4"/>
                </a:solidFill>
                <a:hlinkClick r:id="rId5"/>
              </a:rPr>
              <a:t>https://</a:t>
            </a:r>
            <a:r>
              <a:rPr lang="en-US" sz="1000" dirty="0" smtClean="0">
                <a:solidFill>
                  <a:srgbClr val="83AFB4"/>
                </a:solidFill>
                <a:hlinkClick r:id="rId5"/>
              </a:rPr>
              <a:t>www.cms.gov/Regulations-and-Guidance/Legislation/National-Physician-Payment-Transparency-Program/index.html</a:t>
            </a:r>
            <a:r>
              <a:rPr lang="en-US" sz="1000" dirty="0" smtClean="0">
                <a:solidFill>
                  <a:srgbClr val="83AFB4"/>
                </a:solidFill>
              </a:rPr>
              <a:t> </a:t>
            </a:r>
            <a:endParaRPr lang="en-US" sz="1000" dirty="0">
              <a:solidFill>
                <a:srgbClr val="83AFB4"/>
              </a:solidFill>
            </a:endParaRPr>
          </a:p>
          <a:p>
            <a:pPr marL="0" lvl="3" defTabSz="457200">
              <a:spcBef>
                <a:spcPts val="300"/>
              </a:spcBef>
            </a:pPr>
            <a:r>
              <a:rPr lang="en-US" sz="1000" dirty="0">
                <a:solidFill>
                  <a:srgbClr val="83AFB4"/>
                </a:solidFill>
                <a:hlinkClick r:id="rId6"/>
              </a:rPr>
              <a:t>https://</a:t>
            </a:r>
            <a:r>
              <a:rPr lang="en-US" sz="1000" dirty="0" smtClean="0">
                <a:solidFill>
                  <a:srgbClr val="83AFB4"/>
                </a:solidFill>
                <a:hlinkClick r:id="rId6"/>
              </a:rPr>
              <a:t>www.cms.gov/Regulations-and-Guidance/Legislation/National-Physician-Payment-Transparency-Program/Downloads/Teaching-Hospital-List-for-2013-Open-Payments-Program-Cycle-20130501-pdf.pdf</a:t>
            </a:r>
            <a:r>
              <a:rPr lang="en-US" sz="1000" dirty="0" smtClean="0">
                <a:solidFill>
                  <a:srgbClr val="83AFB4"/>
                </a:solidFill>
              </a:rPr>
              <a:t> </a:t>
            </a:r>
            <a:endParaRPr lang="en-US" sz="1000" dirty="0">
              <a:solidFill>
                <a:srgbClr val="83AFB4"/>
              </a:solidFill>
            </a:endParaRPr>
          </a:p>
          <a:p>
            <a:pPr marL="0" lvl="3" defTabSz="457200">
              <a:spcBef>
                <a:spcPts val="300"/>
              </a:spcBef>
            </a:pPr>
            <a:r>
              <a:rPr lang="en-US" sz="1000" dirty="0">
                <a:solidFill>
                  <a:srgbClr val="83AFB4"/>
                </a:solidFill>
                <a:hlinkClick r:id="rId7"/>
              </a:rPr>
              <a:t>http://www.nytimes.com/2013/12/17/business/glaxo-says-it-will-stop-paying-doctors-to-promote-drugs.html?_</a:t>
            </a:r>
            <a:r>
              <a:rPr lang="en-US" sz="1000" dirty="0" smtClean="0">
                <a:solidFill>
                  <a:srgbClr val="83AFB4"/>
                </a:solidFill>
                <a:hlinkClick r:id="rId7"/>
              </a:rPr>
              <a:t>r=0</a:t>
            </a:r>
            <a:r>
              <a:rPr lang="en-US" sz="1000" dirty="0" smtClean="0">
                <a:solidFill>
                  <a:srgbClr val="83AFB4"/>
                </a:solidFill>
              </a:rPr>
              <a:t> </a:t>
            </a:r>
            <a:endParaRPr lang="en-US" sz="1000" dirty="0">
              <a:solidFill>
                <a:srgbClr val="83AFB4"/>
              </a:solidFill>
            </a:endParaRPr>
          </a:p>
          <a:p>
            <a:pPr marL="0" lvl="3" defTabSz="457200">
              <a:spcBef>
                <a:spcPts val="300"/>
              </a:spcBef>
            </a:pPr>
            <a:endParaRPr lang="en-US" sz="1000" dirty="0">
              <a:solidFill>
                <a:srgbClr val="83AFB4"/>
              </a:solidFill>
            </a:endParaRPr>
          </a:p>
          <a:p>
            <a:pPr marL="0" lvl="3" defTabSz="457200" fontAlgn="b">
              <a:spcBef>
                <a:spcPts val="300"/>
              </a:spcBef>
            </a:pPr>
            <a:endParaRPr lang="en-US" sz="1000" dirty="0">
              <a:solidFill>
                <a:srgbClr val="83AFB4"/>
              </a:solidFill>
            </a:endParaRPr>
          </a:p>
          <a:p>
            <a:pPr marL="0" lvl="3" defTabSz="457200">
              <a:spcBef>
                <a:spcPts val="300"/>
              </a:spcBef>
            </a:pPr>
            <a:endParaRPr lang="en-US" sz="1000" dirty="0">
              <a:solidFill>
                <a:srgbClr val="83AFB4"/>
              </a:solidFill>
              <a:hlinkClick r:id=""/>
            </a:endParaRPr>
          </a:p>
          <a:p>
            <a:pPr marL="0" lvl="3" defTabSz="457200">
              <a:spcBef>
                <a:spcPts val="300"/>
              </a:spcBef>
            </a:pPr>
            <a:endParaRPr lang="en-US" sz="1000" dirty="0">
              <a:solidFill>
                <a:srgbClr val="83AFB4"/>
              </a:solidFill>
            </a:endParaRPr>
          </a:p>
          <a:p>
            <a:pPr defTabSz="457200">
              <a:spcBef>
                <a:spcPts val="300"/>
              </a:spcBef>
            </a:pPr>
            <a:endParaRPr lang="en-US" sz="1000" dirty="0">
              <a:solidFill>
                <a:srgbClr val="83AFB4"/>
              </a:solidFill>
            </a:endParaRPr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 bwMode="auto">
          <a:xfrm>
            <a:off x="457201" y="3775327"/>
            <a:ext cx="4014801" cy="2283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109538" indent="-109538" defTabSz="457200">
              <a:spcBef>
                <a:spcPts val="300"/>
              </a:spcBef>
              <a:defRPr sz="1000">
                <a:solidFill>
                  <a:srgbClr val="83AFB4"/>
                </a:solidFill>
              </a:defRPr>
            </a:lvl1pPr>
            <a:lvl4pPr marL="109538" lvl="3" indent="-109538" defTabSz="457200">
              <a:spcBef>
                <a:spcPts val="300"/>
              </a:spcBef>
              <a:defRPr sz="1000"/>
            </a:lvl4pPr>
          </a:lstStyle>
          <a:p>
            <a:pPr marL="0" lvl="3" indent="0"/>
            <a:r>
              <a:rPr lang="en-US" dirty="0">
                <a:hlinkClick r:id="rId8"/>
              </a:rPr>
              <a:t>http://</a:t>
            </a:r>
            <a:r>
              <a:rPr lang="en-US" dirty="0" smtClean="0">
                <a:hlinkClick r:id="rId8"/>
              </a:rPr>
              <a:t>www.justice.gov/opa/pr/2013/March/13-civ-270.html</a:t>
            </a:r>
            <a:r>
              <a:rPr lang="en-US" dirty="0" smtClean="0"/>
              <a:t> </a:t>
            </a:r>
            <a:endParaRPr lang="en-US" dirty="0"/>
          </a:p>
          <a:p>
            <a:pPr marL="0" lvl="3" indent="0"/>
            <a:r>
              <a:rPr lang="en-US" dirty="0">
                <a:hlinkClick r:id="rId9"/>
              </a:rPr>
              <a:t>http://</a:t>
            </a:r>
            <a:r>
              <a:rPr lang="en-US" dirty="0" smtClean="0">
                <a:hlinkClick r:id="rId9"/>
              </a:rPr>
              <a:t>www.justice.gov/opa/pr/2013/April/13-civ-438.htmll</a:t>
            </a:r>
            <a:r>
              <a:rPr lang="en-US" dirty="0" smtClean="0"/>
              <a:t>   </a:t>
            </a:r>
            <a:endParaRPr lang="en-US" dirty="0"/>
          </a:p>
          <a:p>
            <a:pPr marL="0" lvl="3" indent="0"/>
            <a:r>
              <a:rPr lang="en-US" dirty="0">
                <a:hlinkClick r:id="rId10"/>
              </a:rPr>
              <a:t>http://</a:t>
            </a:r>
            <a:r>
              <a:rPr lang="en-US" dirty="0" smtClean="0">
                <a:hlinkClick r:id="rId10"/>
              </a:rPr>
              <a:t>www.justice.gov/opa/pr/2013/May/13-civ-606.html</a:t>
            </a:r>
            <a:endParaRPr lang="en-US" dirty="0" smtClean="0"/>
          </a:p>
          <a:p>
            <a:pPr marL="0" lvl="3" indent="0"/>
            <a:r>
              <a:rPr lang="en-US" dirty="0" smtClean="0">
                <a:hlinkClick r:id="rId11"/>
              </a:rPr>
              <a:t>http</a:t>
            </a:r>
            <a:r>
              <a:rPr lang="en-US" dirty="0">
                <a:hlinkClick r:id="rId11"/>
              </a:rPr>
              <a:t>://</a:t>
            </a:r>
            <a:r>
              <a:rPr lang="en-US" dirty="0" smtClean="0">
                <a:hlinkClick r:id="rId11"/>
              </a:rPr>
              <a:t>www.justice.gov/opa/pr/2013/May/13-civ-547.html</a:t>
            </a:r>
            <a:endParaRPr lang="en-US" dirty="0"/>
          </a:p>
          <a:p>
            <a:pPr marL="0" lvl="3" indent="0"/>
            <a:r>
              <a:rPr lang="en-US" dirty="0" smtClean="0">
                <a:hlinkClick r:id="rId12"/>
              </a:rPr>
              <a:t>http</a:t>
            </a:r>
            <a:r>
              <a:rPr lang="en-US" dirty="0">
                <a:hlinkClick r:id="rId12"/>
              </a:rPr>
              <a:t>://</a:t>
            </a:r>
            <a:r>
              <a:rPr lang="en-US" dirty="0" smtClean="0">
                <a:hlinkClick r:id="rId12"/>
              </a:rPr>
              <a:t>www.justice.gov/opa/pr/2013/May/13-civ-542.html</a:t>
            </a:r>
            <a:endParaRPr lang="en-US" dirty="0" smtClean="0"/>
          </a:p>
          <a:p>
            <a:pPr marL="0" lvl="3" indent="0"/>
            <a:r>
              <a:rPr lang="en-US" dirty="0" smtClean="0">
                <a:hlinkClick r:id="rId13"/>
              </a:rPr>
              <a:t>http</a:t>
            </a:r>
            <a:r>
              <a:rPr lang="en-US" dirty="0">
                <a:hlinkClick r:id="rId13"/>
              </a:rPr>
              <a:t>://</a:t>
            </a:r>
            <a:r>
              <a:rPr lang="en-US" dirty="0" smtClean="0">
                <a:hlinkClick r:id="rId13"/>
              </a:rPr>
              <a:t>www.justice.gov/opa/pr/2013/July/13-civ-860.html</a:t>
            </a:r>
            <a:endParaRPr lang="en-US" dirty="0" smtClean="0"/>
          </a:p>
          <a:p>
            <a:pPr marL="0" lvl="3" indent="0"/>
            <a:r>
              <a:rPr lang="en-US" dirty="0" smtClean="0">
                <a:hlinkClick r:id="rId14"/>
              </a:rPr>
              <a:t>http</a:t>
            </a:r>
            <a:r>
              <a:rPr lang="en-US" dirty="0">
                <a:hlinkClick r:id="rId14"/>
              </a:rPr>
              <a:t>://</a:t>
            </a:r>
            <a:r>
              <a:rPr lang="en-US" dirty="0" smtClean="0">
                <a:hlinkClick r:id="rId14"/>
              </a:rPr>
              <a:t>www.justice.gov/usao/cac/Pressroom/2013/095.html</a:t>
            </a:r>
            <a:endParaRPr lang="en-US" dirty="0" smtClean="0"/>
          </a:p>
          <a:p>
            <a:pPr marL="0" lvl="3" indent="0"/>
            <a:r>
              <a:rPr lang="en-US" dirty="0" smtClean="0">
                <a:hlinkClick r:id="rId15"/>
              </a:rPr>
              <a:t>http</a:t>
            </a:r>
            <a:r>
              <a:rPr lang="en-US" dirty="0">
                <a:hlinkClick r:id="rId15"/>
              </a:rPr>
              <a:t>://</a:t>
            </a:r>
            <a:r>
              <a:rPr lang="en-US" dirty="0" smtClean="0">
                <a:hlinkClick r:id="rId15"/>
              </a:rPr>
              <a:t>www.justice.gov/usao/can/news/2013/2013_07_18_mallinckrodt.settled.press.html</a:t>
            </a:r>
            <a:endParaRPr lang="en-US" dirty="0"/>
          </a:p>
          <a:p>
            <a:pPr marL="0" lvl="3" indent="0"/>
            <a:r>
              <a:rPr lang="en-US" dirty="0" smtClean="0">
                <a:hlinkClick r:id="rId16"/>
              </a:rPr>
              <a:t>http</a:t>
            </a:r>
            <a:r>
              <a:rPr lang="en-US" dirty="0">
                <a:hlinkClick r:id="rId16"/>
              </a:rPr>
              <a:t>://</a:t>
            </a:r>
            <a:r>
              <a:rPr lang="en-US" dirty="0" smtClean="0">
                <a:hlinkClick r:id="rId16"/>
              </a:rPr>
              <a:t>www.justice.gov/opa/pr/2013/October/13-civ-1107.html</a:t>
            </a:r>
            <a:endParaRPr lang="en-US" dirty="0" smtClean="0"/>
          </a:p>
          <a:p>
            <a:pPr marL="0" lvl="3" indent="0"/>
            <a:r>
              <a:rPr lang="en-US" dirty="0" smtClean="0">
                <a:hlinkClick r:id="rId17"/>
              </a:rPr>
              <a:t>http</a:t>
            </a:r>
            <a:r>
              <a:rPr lang="en-US" dirty="0">
                <a:hlinkClick r:id="rId17"/>
              </a:rPr>
              <a:t>://</a:t>
            </a:r>
            <a:r>
              <a:rPr lang="en-US" dirty="0" smtClean="0">
                <a:hlinkClick r:id="rId17"/>
              </a:rPr>
              <a:t>www.justice.gov/opa/pr/2013/November/13-ag-1170.html</a:t>
            </a:r>
            <a:endParaRPr lang="en-US" dirty="0" smtClean="0"/>
          </a:p>
          <a:p>
            <a:pPr marL="0" lvl="3" indent="0"/>
            <a:r>
              <a:rPr lang="en-US" dirty="0" smtClean="0">
                <a:hlinkClick r:id="rId18"/>
              </a:rPr>
              <a:t>http</a:t>
            </a:r>
            <a:r>
              <a:rPr lang="en-US" dirty="0">
                <a:hlinkClick r:id="rId18"/>
              </a:rPr>
              <a:t>://</a:t>
            </a:r>
            <a:r>
              <a:rPr lang="en-US" dirty="0" smtClean="0">
                <a:hlinkClick r:id="rId18"/>
              </a:rPr>
              <a:t>www.justice.gov/opa/pr/2013/December/13-civ-1367.html</a:t>
            </a:r>
            <a:endParaRPr lang="en-US" dirty="0" smtClean="0"/>
          </a:p>
          <a:p>
            <a:pPr marL="0" lvl="3" indent="0"/>
            <a:endParaRPr lang="en-US" dirty="0"/>
          </a:p>
          <a:p>
            <a:pPr marL="0" indent="0"/>
            <a:endParaRPr lang="en-US" dirty="0">
              <a:hlinkClick r:id=""/>
            </a:endParaRPr>
          </a:p>
          <a:p>
            <a:pPr marL="0" indent="0"/>
            <a:endParaRPr lang="en-US" dirty="0"/>
          </a:p>
          <a:p>
            <a:pPr marL="0" indent="0"/>
            <a:endParaRPr lang="en-US" dirty="0"/>
          </a:p>
        </p:txBody>
      </p:sp>
      <p:sp>
        <p:nvSpPr>
          <p:cNvPr id="42" name="Rectangle 2"/>
          <p:cNvSpPr txBox="1">
            <a:spLocks noChangeArrowheads="1"/>
          </p:cNvSpPr>
          <p:nvPr/>
        </p:nvSpPr>
        <p:spPr bwMode="auto">
          <a:xfrm>
            <a:off x="4495801" y="1473589"/>
            <a:ext cx="4014801" cy="1757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109538" indent="-109538" defTabSz="457200">
              <a:spcBef>
                <a:spcPts val="300"/>
              </a:spcBef>
              <a:defRPr sz="1000">
                <a:solidFill>
                  <a:srgbClr val="83AFB4"/>
                </a:solidFill>
              </a:defRPr>
            </a:lvl1pPr>
            <a:lvl4pPr marL="109538" lvl="3" indent="-109538" defTabSz="457200">
              <a:spcBef>
                <a:spcPts val="300"/>
              </a:spcBef>
              <a:defRPr sz="1000"/>
            </a:lvl4pPr>
          </a:lstStyle>
          <a:p>
            <a:pPr lvl="3"/>
            <a:r>
              <a:rPr lang="en-US" dirty="0">
                <a:solidFill>
                  <a:prstClr val="black"/>
                </a:solidFill>
                <a:hlinkClick r:id="rId19"/>
              </a:rPr>
              <a:t>https://www.oag.state.tx.us/oagnews/release.php?id=4262</a:t>
            </a:r>
            <a:endParaRPr lang="en-US" dirty="0">
              <a:solidFill>
                <a:prstClr val="black"/>
              </a:solidFill>
            </a:endParaRPr>
          </a:p>
          <a:p>
            <a:pPr lvl="3"/>
            <a:r>
              <a:rPr lang="en-US" dirty="0">
                <a:solidFill>
                  <a:prstClr val="black"/>
                </a:solidFill>
                <a:hlinkClick r:id="rId20"/>
              </a:rPr>
              <a:t>https://www.sec.gov/Archives/edgar/data/1131399/0001191638130009    43/gsk201307246k.htm (see “Legal Matters”)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>
                <a:solidFill>
                  <a:prstClr val="black"/>
                </a:solidFill>
                <a:hlinkClick r:id="rId21"/>
              </a:rPr>
              <a:t>http://www.ag.state.la.us/Article.aspx?articleID=678&amp;catID=0</a:t>
            </a:r>
            <a:endParaRPr lang="en-US" dirty="0">
              <a:solidFill>
                <a:prstClr val="black"/>
              </a:solidFill>
            </a:endParaRPr>
          </a:p>
          <a:p>
            <a:pPr lvl="3"/>
            <a:r>
              <a:rPr lang="en-US" dirty="0">
                <a:solidFill>
                  <a:prstClr val="black"/>
                </a:solidFill>
                <a:hlinkClick r:id="rId22"/>
              </a:rPr>
              <a:t>http://www.atg.state.vt.us/news/attorney-general-settles-with-twenty-five-manufacturers-over-violations-of-vermonts-prescribed-product-gift-ban-and-disclosure-law.php</a:t>
            </a:r>
            <a:endParaRPr lang="en-US" dirty="0">
              <a:solidFill>
                <a:prstClr val="black"/>
              </a:solidFill>
            </a:endParaRPr>
          </a:p>
          <a:p>
            <a:pPr lvl="3"/>
            <a:r>
              <a:rPr lang="en-US" dirty="0">
                <a:solidFill>
                  <a:prstClr val="black"/>
                </a:solidFill>
                <a:hlinkClick r:id="rId23"/>
              </a:rPr>
              <a:t>http://www.ag.state.la.us/Article.aspx?articleID=788&amp;catID=2</a:t>
            </a:r>
            <a:endParaRPr lang="en-US" dirty="0">
              <a:solidFill>
                <a:prstClr val="black"/>
              </a:solidFill>
            </a:endParaRPr>
          </a:p>
          <a:p>
            <a:pPr lvl="3"/>
            <a:r>
              <a:rPr lang="en-US" dirty="0">
                <a:solidFill>
                  <a:prstClr val="black"/>
                </a:solidFill>
                <a:hlinkClick r:id="rId24"/>
              </a:rPr>
              <a:t>http://www.oag.state.md.us/Press/2013/121713a.html</a:t>
            </a:r>
            <a:endParaRPr lang="en-US" dirty="0">
              <a:solidFill>
                <a:prstClr val="black"/>
              </a:solidFill>
              <a:hlinkClick r:id="rId25"/>
            </a:endParaRPr>
          </a:p>
          <a:p>
            <a:pPr marL="0" lvl="3" indent="0"/>
            <a:endParaRPr lang="en-US" dirty="0" smtClean="0"/>
          </a:p>
          <a:p>
            <a:pPr marL="0" lvl="3" indent="0"/>
            <a:endParaRPr lang="en-US" b="1" i="1" dirty="0"/>
          </a:p>
          <a:p>
            <a:pPr marL="0" lvl="3" indent="0"/>
            <a:endParaRPr lang="en-US" b="1" i="1" dirty="0"/>
          </a:p>
          <a:p>
            <a:pPr marL="0" lvl="3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>
              <a:hlinkClick r:id=""/>
            </a:endParaRPr>
          </a:p>
          <a:p>
            <a:pPr marL="0" indent="0"/>
            <a:endParaRPr lang="en-US" dirty="0">
              <a:hlinkClick r:id=""/>
            </a:endParaRPr>
          </a:p>
          <a:p>
            <a:pPr marL="0" indent="0"/>
            <a:endParaRPr lang="en-US" dirty="0">
              <a:hlinkClick r:id=""/>
            </a:endParaRPr>
          </a:p>
        </p:txBody>
      </p:sp>
      <p:sp>
        <p:nvSpPr>
          <p:cNvPr id="46" name="TextBox 12"/>
          <p:cNvSpPr txBox="1">
            <a:spLocks noChangeArrowheads="1"/>
          </p:cNvSpPr>
          <p:nvPr/>
        </p:nvSpPr>
        <p:spPr bwMode="auto">
          <a:xfrm>
            <a:off x="457200" y="3426023"/>
            <a:ext cx="426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400" b="1" u="sng" spc="150" dirty="0">
                <a:solidFill>
                  <a:srgbClr val="CF430C"/>
                </a:solidFill>
                <a:cs typeface="Calibri"/>
              </a:rPr>
              <a:t>FEDERAL SETTLEMENTS</a:t>
            </a:r>
          </a:p>
        </p:txBody>
      </p:sp>
      <p:sp>
        <p:nvSpPr>
          <p:cNvPr id="54" name="TextBox 12"/>
          <p:cNvSpPr txBox="1">
            <a:spLocks noChangeArrowheads="1"/>
          </p:cNvSpPr>
          <p:nvPr/>
        </p:nvSpPr>
        <p:spPr bwMode="auto">
          <a:xfrm>
            <a:off x="4495800" y="1168790"/>
            <a:ext cx="426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400" b="1" u="sng" spc="150" dirty="0" smtClean="0">
                <a:solidFill>
                  <a:srgbClr val="CF430C"/>
                </a:solidFill>
                <a:cs typeface="Calibri"/>
              </a:rPr>
              <a:t>STATE SETTLEMENTS</a:t>
            </a:r>
            <a:endParaRPr lang="en-US" sz="1400" b="1" u="sng" spc="150" dirty="0">
              <a:solidFill>
                <a:srgbClr val="CF430C"/>
              </a:solidFill>
              <a:cs typeface="Calibri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200" y="274320"/>
            <a:ext cx="8229600" cy="11430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solidFill>
                  <a:srgbClr val="002C5F"/>
                </a:solidFill>
                <a:latin typeface="+mj-lt"/>
                <a:ea typeface="+mj-ea"/>
                <a:cs typeface="+mj-cs"/>
              </a:rPr>
              <a:t>Sources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457200" y="1136056"/>
            <a:ext cx="426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400" b="1" u="sng" spc="150" dirty="0" smtClean="0">
                <a:solidFill>
                  <a:srgbClr val="CF430C"/>
                </a:solidFill>
                <a:cs typeface="Calibri"/>
              </a:rPr>
              <a:t>BREAKING NEWS</a:t>
            </a:r>
            <a:endParaRPr lang="en-US" sz="1400" b="1" u="sng" spc="150" dirty="0">
              <a:solidFill>
                <a:srgbClr val="CF430C"/>
              </a:solidFill>
              <a:cs typeface="Calibri"/>
            </a:endParaRP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4495800" y="3429000"/>
            <a:ext cx="426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400" b="1" u="sng" spc="150" dirty="0" smtClean="0">
                <a:solidFill>
                  <a:srgbClr val="CF430C"/>
                </a:solidFill>
                <a:cs typeface="Calibri"/>
              </a:rPr>
              <a:t>STATE UPDATES</a:t>
            </a:r>
            <a:endParaRPr lang="en-US" sz="1400" b="1" u="sng" spc="150" dirty="0">
              <a:solidFill>
                <a:srgbClr val="CF430C"/>
              </a:solidFill>
              <a:cs typeface="Calibri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495801" y="3739754"/>
            <a:ext cx="4302015" cy="1518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109538" indent="-109538" defTabSz="457200">
              <a:spcBef>
                <a:spcPts val="300"/>
              </a:spcBef>
              <a:defRPr sz="1000">
                <a:solidFill>
                  <a:srgbClr val="83AFB4"/>
                </a:solidFill>
              </a:defRPr>
            </a:lvl1pPr>
            <a:lvl4pPr marL="109538" lvl="3" indent="-109538" defTabSz="457200">
              <a:spcBef>
                <a:spcPts val="300"/>
              </a:spcBef>
              <a:defRPr sz="1000"/>
            </a:lvl4pPr>
          </a:lstStyle>
          <a:p>
            <a:pPr lvl="3"/>
            <a:r>
              <a:rPr lang="en-US" dirty="0">
                <a:solidFill>
                  <a:prstClr val="black"/>
                </a:solidFill>
                <a:hlinkClick r:id="rId26"/>
              </a:rPr>
              <a:t>http://www.pharmaspective.com/2013/01/the-minnesota-board-of-pharmacy-will-not-require-the-submission-of-annual-disclosure-reports-for-the.html</a:t>
            </a:r>
            <a:endParaRPr lang="en-US" dirty="0">
              <a:solidFill>
                <a:prstClr val="black"/>
              </a:solidFill>
            </a:endParaRPr>
          </a:p>
          <a:p>
            <a:pPr lvl="3"/>
            <a:r>
              <a:rPr lang="en-US" dirty="0">
                <a:solidFill>
                  <a:prstClr val="black"/>
                </a:solidFill>
                <a:hlinkClick r:id="rId27"/>
              </a:rPr>
              <a:t>http://www.policymed.com/2013/06/physician-payment-sunshine-minnesota-officially-scales-back-physician-reporting.html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dirty="0">
                <a:solidFill>
                  <a:prstClr val="black"/>
                </a:solidFill>
                <a:hlinkClick r:id="rId28"/>
              </a:rPr>
              <a:t>https://www.revisor.mn.gov/bills/text.php?number=HF1233&amp;version=0&amp;session=ls88&amp;session_year=2013&amp;session_number=0&amp;type=ccr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marL="0" indent="0"/>
            <a:endParaRPr lang="en-US" dirty="0"/>
          </a:p>
          <a:p>
            <a:pPr marL="0" indent="0"/>
            <a:endParaRPr lang="en-US" dirty="0">
              <a:hlinkClick r:id=""/>
            </a:endParaRPr>
          </a:p>
          <a:p>
            <a:pPr marL="0" indent="0"/>
            <a:endParaRPr lang="en-US" dirty="0">
              <a:hlinkClick r:id=""/>
            </a:endParaRPr>
          </a:p>
        </p:txBody>
      </p:sp>
    </p:spTree>
    <p:extLst>
      <p:ext uri="{BB962C8B-B14F-4D97-AF65-F5344CB8AC3E}">
        <p14:creationId xmlns:p14="http://schemas.microsoft.com/office/powerpoint/2010/main" val="4013845783"/>
      </p:ext>
    </p:extLst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457200" y="274320"/>
            <a:ext cx="8229600" cy="11430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solidFill>
                  <a:srgbClr val="002C5F"/>
                </a:solidFill>
                <a:latin typeface="+mj-lt"/>
                <a:ea typeface="+mj-ea"/>
                <a:cs typeface="+mj-cs"/>
              </a:rPr>
              <a:t>Sources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extBox 12"/>
          <p:cNvSpPr txBox="1">
            <a:spLocks noChangeArrowheads="1"/>
          </p:cNvSpPr>
          <p:nvPr/>
        </p:nvSpPr>
        <p:spPr bwMode="auto">
          <a:xfrm>
            <a:off x="4648200" y="1143000"/>
            <a:ext cx="426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400" b="1" u="sng" spc="150" dirty="0" smtClean="0">
                <a:solidFill>
                  <a:srgbClr val="CF430C"/>
                </a:solidFill>
                <a:cs typeface="Calibri"/>
              </a:rPr>
              <a:t>INDIVIDUAL RESPONSIBILITY</a:t>
            </a:r>
            <a:endParaRPr lang="en-US" sz="1400" b="1" u="sng" spc="150" dirty="0">
              <a:solidFill>
                <a:srgbClr val="CF430C"/>
              </a:solidFill>
              <a:cs typeface="Calibri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4648201" y="1443250"/>
            <a:ext cx="4495799" cy="279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109538" indent="-109538" defTabSz="457200">
              <a:spcBef>
                <a:spcPts val="300"/>
              </a:spcBef>
              <a:defRPr sz="1000">
                <a:solidFill>
                  <a:srgbClr val="83AFB4"/>
                </a:solidFill>
              </a:defRPr>
            </a:lvl1pPr>
            <a:lvl4pPr marL="109538" lvl="3" indent="-109538" defTabSz="457200">
              <a:spcBef>
                <a:spcPts val="300"/>
              </a:spcBef>
              <a:defRPr sz="1000"/>
            </a:lvl4pPr>
          </a:lstStyle>
          <a:p>
            <a:pPr lvl="3"/>
            <a:r>
              <a:rPr lang="en-US" sz="900" dirty="0">
                <a:solidFill>
                  <a:prstClr val="black"/>
                </a:solidFill>
                <a:hlinkClick r:id="rId3"/>
              </a:rPr>
              <a:t>http://www.businessweek.com/news/2013-03-05/ex-intermune-ceo-harkonen-s-wire-fraud-conviction-upheld</a:t>
            </a:r>
            <a:endParaRPr lang="en-US" sz="900" dirty="0">
              <a:solidFill>
                <a:prstClr val="black"/>
              </a:solidFill>
            </a:endParaRPr>
          </a:p>
          <a:p>
            <a:pPr lvl="3"/>
            <a:r>
              <a:rPr lang="en-US" sz="900" dirty="0">
                <a:solidFill>
                  <a:prstClr val="black"/>
                </a:solidFill>
                <a:hlinkClick r:id="rId4"/>
              </a:rPr>
              <a:t>http://www.pharmalive.com/clawing-back-money-pharma-execs-over-bad-behavior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sz="900" dirty="0">
                <a:solidFill>
                  <a:prstClr val="black"/>
                </a:solidFill>
                <a:hlinkClick r:id="rId5"/>
              </a:rPr>
              <a:t>http://online.wsj.com/news/articles/SB10001424127887323646604578400912618817612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sz="900" dirty="0">
                <a:solidFill>
                  <a:prstClr val="black"/>
                </a:solidFill>
                <a:hlinkClick r:id="rId6"/>
              </a:rPr>
              <a:t>https://www.fbi.gov/newark/press-releases/2013/bristol-myers-squibb-executive-pleads-guilty-to-insider-trading-charges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sz="900" dirty="0">
                <a:solidFill>
                  <a:prstClr val="black"/>
                </a:solidFill>
                <a:hlinkClick r:id="rId7"/>
              </a:rPr>
              <a:t>http://www.pharmalive.com/former-sanofi-rep-excluded-from-healthcare-programs-for-sample-scheme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sz="900" dirty="0">
                <a:solidFill>
                  <a:prstClr val="black"/>
                </a:solidFill>
                <a:hlinkClick r:id="rId8"/>
              </a:rPr>
              <a:t>https://oig.hhs.gov/fraud/enforcement/cmp/kickback.asp</a:t>
            </a:r>
            <a:endParaRPr lang="en-US" sz="900" dirty="0">
              <a:solidFill>
                <a:prstClr val="black"/>
              </a:solidFill>
            </a:endParaRPr>
          </a:p>
          <a:p>
            <a:pPr lvl="3"/>
            <a:r>
              <a:rPr lang="en-US" sz="900" dirty="0">
                <a:solidFill>
                  <a:prstClr val="black"/>
                </a:solidFill>
                <a:hlinkClick r:id="rId9"/>
              </a:rPr>
              <a:t>https://theconversation.com/uk-researcher-sentenced-to-three-months-jail-for-faking-data-13619</a:t>
            </a:r>
            <a:endParaRPr lang="en-US" sz="900" dirty="0">
              <a:solidFill>
                <a:prstClr val="black"/>
              </a:solidFill>
            </a:endParaRPr>
          </a:p>
          <a:p>
            <a:pPr lvl="3"/>
            <a:r>
              <a:rPr lang="en-US" sz="900" dirty="0">
                <a:solidFill>
                  <a:prstClr val="black"/>
                </a:solidFill>
                <a:hlinkClick r:id="rId10"/>
              </a:rPr>
              <a:t>http://www.koreatimes.co.kr/www/news/nation/2013/05/116_135850.html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endParaRPr lang="en-US" sz="900" dirty="0">
              <a:solidFill>
                <a:prstClr val="black"/>
              </a:solidFill>
              <a:hlinkClick r:id="rId11"/>
            </a:endParaRPr>
          </a:p>
          <a:p>
            <a:pPr lvl="3"/>
            <a:r>
              <a:rPr lang="en-US" sz="900" dirty="0">
                <a:solidFill>
                  <a:prstClr val="black"/>
                </a:solidFill>
                <a:hlinkClick r:id="rId11"/>
              </a:rPr>
              <a:t>http://www.bloomberg.com/news/2013-07-15/glaxo-case-part-of-wider-china-probe-on-drugs-market-daily-says.html</a:t>
            </a:r>
          </a:p>
          <a:p>
            <a:pPr lvl="3"/>
            <a:r>
              <a:rPr lang="en-US" sz="900" dirty="0">
                <a:solidFill>
                  <a:prstClr val="black"/>
                </a:solidFill>
                <a:hlinkClick r:id="rId11"/>
              </a:rPr>
              <a:t>http://www.telegraph.co.uk/finance/newsbysector/pharmaceuticalsandchemicals/10380890/GSKs-Mark-Reilly-barred-from-leaving-China.html</a:t>
            </a: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457200" y="4418112"/>
            <a:ext cx="4267200" cy="243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109538" indent="-109538" defTabSz="457200">
              <a:spcBef>
                <a:spcPts val="300"/>
              </a:spcBef>
              <a:defRPr sz="1000">
                <a:solidFill>
                  <a:srgbClr val="83AFB4"/>
                </a:solidFill>
              </a:defRPr>
            </a:lvl1pPr>
            <a:lvl4pPr marL="109538" lvl="3" indent="-109538" defTabSz="457200">
              <a:spcBef>
                <a:spcPts val="300"/>
              </a:spcBef>
              <a:defRPr sz="1000"/>
            </a:lvl4pPr>
          </a:lstStyle>
          <a:p>
            <a:pPr lvl="3"/>
            <a:r>
              <a:rPr lang="en-US" sz="900" dirty="0">
                <a:solidFill>
                  <a:prstClr val="black"/>
                </a:solidFill>
                <a:hlinkClick r:id="rId12"/>
              </a:rPr>
              <a:t>http://www.fda.gov/downloads/Drugs/GuidanceComplianceRegulatoryInformation/EnforcementActivitiesbyFDA/WarningLettersandNoticeofViolationLetterstoPharmaceuticalCompanies/UCM374338.pdf</a:t>
            </a:r>
            <a:endParaRPr lang="en-US" sz="900" dirty="0">
              <a:solidFill>
                <a:prstClr val="black"/>
              </a:solidFill>
            </a:endParaRPr>
          </a:p>
          <a:p>
            <a:pPr lvl="3"/>
            <a:r>
              <a:rPr lang="en-US" sz="900" dirty="0">
                <a:solidFill>
                  <a:prstClr val="black"/>
                </a:solidFill>
                <a:hlinkClick r:id="rId13"/>
              </a:rPr>
              <a:t>http://www.reuters.com/article/2014/01/10/us-aegerion-gets-doj-subpeona-over-marke-idUSBREA0901A20140110</a:t>
            </a:r>
          </a:p>
          <a:p>
            <a:pPr lvl="3"/>
            <a:r>
              <a:rPr lang="en-US" sz="900" dirty="0">
                <a:solidFill>
                  <a:prstClr val="black"/>
                </a:solidFill>
                <a:hlinkClick r:id="rId14"/>
              </a:rPr>
              <a:t>http://www.fda.gov/ICECI/EnforcementActions/WarningLetters/2012/ucm340266.htm</a:t>
            </a:r>
            <a:endParaRPr lang="en-US" sz="900" dirty="0">
              <a:solidFill>
                <a:prstClr val="black"/>
              </a:solidFill>
              <a:hlinkClick r:id="rId13"/>
            </a:endParaRPr>
          </a:p>
          <a:p>
            <a:pPr lvl="3"/>
            <a:r>
              <a:rPr lang="en-US" sz="900" dirty="0">
                <a:solidFill>
                  <a:prstClr val="black"/>
                </a:solidFill>
                <a:hlinkClick r:id="rId13"/>
              </a:rPr>
              <a:t>http://www.fda.gov/ICECI/EnforcementActions/WarningLetters/2013/ucm339773.htm</a:t>
            </a:r>
            <a:endParaRPr lang="en-US" sz="900" dirty="0">
              <a:solidFill>
                <a:prstClr val="black"/>
              </a:solidFill>
            </a:endParaRPr>
          </a:p>
          <a:p>
            <a:pPr lvl="3"/>
            <a:r>
              <a:rPr lang="en-US" sz="900" dirty="0">
                <a:solidFill>
                  <a:prstClr val="black"/>
                </a:solidFill>
                <a:hlinkClick r:id="rId15"/>
              </a:rPr>
              <a:t>http://www.fda.gov/ICECI/EnforcementActions/WarningLetters/2013/ucm364664.htm</a:t>
            </a:r>
            <a:endParaRPr lang="en-US" sz="900" dirty="0">
              <a:solidFill>
                <a:prstClr val="black"/>
              </a:solidFill>
            </a:endParaRPr>
          </a:p>
          <a:p>
            <a:pPr lvl="3"/>
            <a:r>
              <a:rPr lang="en-US" sz="900" dirty="0">
                <a:solidFill>
                  <a:prstClr val="black"/>
                </a:solidFill>
                <a:hlinkClick r:id="rId16"/>
              </a:rPr>
              <a:t>http://www.fda.gov/downloads/Drugs/GuidanceComplianceRegulatoryInformation/Guidances/UCM381352.pdf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</a:p>
          <a:p>
            <a:pPr marL="0" lvl="3" indent="0"/>
            <a:endParaRPr lang="en-US" sz="900" dirty="0" smtClean="0">
              <a:latin typeface="Calibri (Body)"/>
              <a:cs typeface="Calibri (Body)"/>
            </a:endParaRPr>
          </a:p>
          <a:p>
            <a:pPr marL="0" lvl="3" indent="0"/>
            <a:endParaRPr lang="en-US" sz="900" dirty="0">
              <a:latin typeface="Calibri (Body)"/>
              <a:cs typeface="Calibri (Body)"/>
            </a:endParaRPr>
          </a:p>
          <a:p>
            <a:pPr marL="0" indent="0"/>
            <a:endParaRPr lang="en-US" sz="900" dirty="0">
              <a:latin typeface="Calibri (Body)"/>
              <a:cs typeface="Calibri (Body)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457201" y="4100272"/>
            <a:ext cx="3267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defTabSz="457200">
              <a:defRPr sz="1400" b="1" u="sng" spc="150">
                <a:solidFill>
                  <a:srgbClr val="93BD3A"/>
                </a:solidFill>
                <a:cs typeface="Calibri"/>
              </a:defRPr>
            </a:lvl1pPr>
          </a:lstStyle>
          <a:p>
            <a:r>
              <a:rPr lang="en-US" dirty="0" smtClean="0">
                <a:solidFill>
                  <a:srgbClr val="CF430C"/>
                </a:solidFill>
              </a:rPr>
              <a:t>SOCIAL MEDIA</a:t>
            </a:r>
            <a:endParaRPr lang="en-US" dirty="0">
              <a:solidFill>
                <a:srgbClr val="CF430C"/>
              </a:solidFill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200" y="1143001"/>
            <a:ext cx="426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400" b="1" u="sng" spc="150" dirty="0" smtClean="0">
                <a:solidFill>
                  <a:srgbClr val="CF430C"/>
                </a:solidFill>
                <a:cs typeface="Calibri"/>
              </a:rPr>
              <a:t>NEW REGULATIONS AND GUIDANCE</a:t>
            </a:r>
            <a:endParaRPr lang="en-US" sz="1400" b="1" u="sng" spc="150" dirty="0">
              <a:solidFill>
                <a:srgbClr val="CF430C"/>
              </a:solidFill>
              <a:cs typeface="Calibri"/>
            </a:endParaRP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457200" y="1447800"/>
            <a:ext cx="4267200" cy="280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109538" indent="-109538" defTabSz="457200">
              <a:spcBef>
                <a:spcPts val="300"/>
              </a:spcBef>
              <a:defRPr sz="1000">
                <a:solidFill>
                  <a:srgbClr val="83AFB4"/>
                </a:solidFill>
              </a:defRPr>
            </a:lvl1pPr>
            <a:lvl4pPr marL="109538" lvl="3" indent="-109538" defTabSz="457200">
              <a:spcBef>
                <a:spcPts val="300"/>
              </a:spcBef>
              <a:defRPr sz="1000"/>
            </a:lvl4pPr>
          </a:lstStyle>
          <a:p>
            <a:pPr lvl="3"/>
            <a:r>
              <a:rPr lang="en-US" sz="900" dirty="0">
                <a:solidFill>
                  <a:prstClr val="black"/>
                </a:solidFill>
                <a:hlinkClick r:id="rId17"/>
              </a:rPr>
              <a:t>http://www.hhs.gov/news/press/2013pres/01/20130117b.html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sz="900" dirty="0">
                <a:solidFill>
                  <a:prstClr val="black"/>
                </a:solidFill>
                <a:hlinkClick r:id="rId18"/>
              </a:rPr>
              <a:t>http://www.gpo.gov/fdsys/pkg/FR-2013-01-22/html/2013-01068.htm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sz="900" dirty="0">
                <a:solidFill>
                  <a:prstClr val="black"/>
                </a:solidFill>
                <a:hlinkClick r:id="rId19"/>
              </a:rPr>
              <a:t>http://www.fda.gov/downloads/RegulatoryInformation/Guidances/UCM341008.pdf</a:t>
            </a:r>
            <a:endParaRPr lang="en-US" sz="900" dirty="0">
              <a:solidFill>
                <a:prstClr val="black"/>
              </a:solidFill>
            </a:endParaRPr>
          </a:p>
          <a:p>
            <a:pPr lvl="3"/>
            <a:r>
              <a:rPr lang="en-US" sz="900" dirty="0">
                <a:solidFill>
                  <a:prstClr val="black"/>
                </a:solidFill>
                <a:hlinkClick r:id="rId20"/>
              </a:rPr>
              <a:t>https://oig.hhs.gov/compliance/self-disclosure-info/files/Provider-Self-Disclosure-Protocol.pdf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sz="900" dirty="0">
                <a:solidFill>
                  <a:prstClr val="black"/>
                </a:solidFill>
                <a:hlinkClick r:id="rId21"/>
              </a:rPr>
              <a:t>https://oig.hhs.gov/fraud/docs/falseclaimsact/guidelines-sfca.pdf</a:t>
            </a:r>
            <a:endParaRPr lang="en-US" sz="900" dirty="0">
              <a:solidFill>
                <a:prstClr val="black"/>
              </a:solidFill>
            </a:endParaRPr>
          </a:p>
          <a:p>
            <a:pPr lvl="3"/>
            <a:r>
              <a:rPr lang="en-US" sz="900" dirty="0">
                <a:solidFill>
                  <a:prstClr val="black"/>
                </a:solidFill>
                <a:hlinkClick r:id="rId22"/>
              </a:rPr>
              <a:t>http://www.fda.gov/downloads/Drugs/GuidanceComplianceRegulatoryInformation/Guidances/UCM269919.pdf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sz="900" u="sng" dirty="0">
                <a:solidFill>
                  <a:srgbClr val="0000FF"/>
                </a:solidFill>
                <a:cs typeface="Arial"/>
                <a:hlinkClick r:id="rId23"/>
              </a:rPr>
              <a:t>http://www.fda.gov/downloads/RegulatoryInformation/Guidances/UCM328855.pdf</a:t>
            </a:r>
            <a:r>
              <a:rPr lang="en-US" sz="900" u="sng" dirty="0">
                <a:solidFill>
                  <a:srgbClr val="0000FF"/>
                </a:solidFill>
                <a:cs typeface="Arial"/>
              </a:rPr>
              <a:t> </a:t>
            </a:r>
          </a:p>
          <a:p>
            <a:pPr lvl="3"/>
            <a:r>
              <a:rPr lang="en-US" sz="900" dirty="0">
                <a:solidFill>
                  <a:prstClr val="black"/>
                </a:solidFill>
                <a:hlinkClick r:id="rId24"/>
              </a:rPr>
              <a:t>http://www.fda.gov/downloads/MedicalDevices/DeviceRegulationandGuidance/GuidanceDocuments/UCM263366.pdf</a:t>
            </a:r>
            <a:r>
              <a:rPr lang="en-US" sz="900" u="sng" dirty="0">
                <a:solidFill>
                  <a:srgbClr val="0000FF"/>
                </a:solidFill>
                <a:cs typeface="Arial"/>
              </a:rPr>
              <a:t> </a:t>
            </a:r>
          </a:p>
          <a:p>
            <a:pPr lvl="3"/>
            <a:r>
              <a:rPr lang="en-US" sz="900" dirty="0">
                <a:solidFill>
                  <a:prstClr val="black"/>
                </a:solidFill>
                <a:hlinkClick r:id="rId25"/>
              </a:rPr>
              <a:t>http://www.fda.gov/downloads/BiologicsBloodVaccines/GuidanceComplianceRegulatoryInformation/Guidances/Vaccines/ucm092257.pdf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endParaRPr lang="en-US" sz="900" b="1" i="1" dirty="0">
              <a:solidFill>
                <a:prstClr val="black"/>
              </a:solidFill>
            </a:endParaRPr>
          </a:p>
          <a:p>
            <a:pPr marL="0" lvl="3" indent="0"/>
            <a:endParaRPr lang="en-US" sz="900" b="1" i="1" dirty="0">
              <a:latin typeface="Calibri (Body)"/>
              <a:cs typeface="Calibri (Body)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648200" y="4133850"/>
            <a:ext cx="426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400" b="1" u="sng" spc="150" dirty="0" smtClean="0">
                <a:solidFill>
                  <a:srgbClr val="CF430C"/>
                </a:solidFill>
                <a:cs typeface="Calibri"/>
              </a:rPr>
              <a:t>PRO PUBLICA UPDATE</a:t>
            </a:r>
            <a:endParaRPr lang="en-US" sz="1400" b="1" u="sng" spc="150" dirty="0">
              <a:solidFill>
                <a:srgbClr val="CF430C"/>
              </a:solidFill>
              <a:cs typeface="Calibri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648201" y="4377693"/>
            <a:ext cx="3884260" cy="768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109538" indent="-109538" defTabSz="457200">
              <a:spcBef>
                <a:spcPts val="300"/>
              </a:spcBef>
              <a:defRPr sz="1000">
                <a:solidFill>
                  <a:srgbClr val="83AFB4"/>
                </a:solidFill>
              </a:defRPr>
            </a:lvl1pPr>
            <a:lvl4pPr marL="109538" lvl="3" indent="-109538" defTabSz="457200">
              <a:spcBef>
                <a:spcPts val="300"/>
              </a:spcBef>
              <a:defRPr sz="1000"/>
            </a:lvl4pPr>
          </a:lstStyle>
          <a:p>
            <a:pPr lvl="3"/>
            <a:r>
              <a:rPr lang="en-US" dirty="0">
                <a:solidFill>
                  <a:prstClr val="black"/>
                </a:solidFill>
                <a:hlinkClick r:id="rId26"/>
              </a:rPr>
              <a:t>https://www.propublica.org/series/dollars-for-docs/</a:t>
            </a:r>
            <a:endParaRPr lang="en-US" b="1" i="1" dirty="0">
              <a:solidFill>
                <a:prstClr val="black"/>
              </a:solidFill>
            </a:endParaRPr>
          </a:p>
          <a:p>
            <a:pPr lvl="3"/>
            <a:r>
              <a:rPr lang="en-US" dirty="0">
                <a:solidFill>
                  <a:prstClr val="black"/>
                </a:solidFill>
                <a:hlinkClick r:id="rId27"/>
              </a:rPr>
              <a:t>https://www.propublica.org/article/top-medicare-prescribers-rake-in-speaking-fees-from-drugmakers</a:t>
            </a:r>
            <a:endParaRPr lang="en-US" b="1" i="1" dirty="0">
              <a:solidFill>
                <a:prstClr val="black"/>
              </a:solidFill>
            </a:endParaRPr>
          </a:p>
          <a:p>
            <a:pPr lvl="3"/>
            <a:r>
              <a:rPr lang="en-US" dirty="0">
                <a:solidFill>
                  <a:prstClr val="black"/>
                </a:solidFill>
                <a:hlinkClick r:id="rId28"/>
              </a:rPr>
              <a:t>http://papers.ssrn.com/sol3/papers.cfm?abstract_id=2297094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endParaRPr lang="en-US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08127"/>
      </p:ext>
    </p:extLst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572000" y="1247395"/>
            <a:ext cx="4572000" cy="39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109538" indent="-109538" defTabSz="457200">
              <a:spcBef>
                <a:spcPts val="300"/>
              </a:spcBef>
              <a:defRPr sz="1000">
                <a:solidFill>
                  <a:srgbClr val="83AFB4"/>
                </a:solidFill>
              </a:defRPr>
            </a:lvl1pPr>
            <a:lvl4pPr marL="109538" lvl="3" indent="-109538" defTabSz="457200">
              <a:spcBef>
                <a:spcPts val="300"/>
              </a:spcBef>
              <a:defRPr sz="1000"/>
            </a:lvl4pPr>
          </a:lstStyle>
          <a:p>
            <a:pPr lvl="3"/>
            <a:r>
              <a:rPr lang="en-US" dirty="0">
                <a:solidFill>
                  <a:prstClr val="black"/>
                </a:solidFill>
                <a:hlinkClick r:id="rId3"/>
              </a:rPr>
              <a:t>https://s3.amazonaws.com/public-inspection.federalregister.gov/2013-02572.pdf</a:t>
            </a:r>
            <a:endParaRPr lang="en-US" dirty="0">
              <a:solidFill>
                <a:prstClr val="black"/>
              </a:solidFill>
            </a:endParaRPr>
          </a:p>
          <a:p>
            <a:pPr lvl="3"/>
            <a:r>
              <a:rPr lang="en-US" dirty="0">
                <a:solidFill>
                  <a:prstClr val="black"/>
                </a:solidFill>
                <a:hlinkClick r:id="rId4"/>
              </a:rPr>
              <a:t>https://www.cms.gov/Regulations-and-Guidance/Legislation/National-Physician-Payment-Transparency-Program/index.html</a:t>
            </a:r>
            <a:endParaRPr lang="en-US" dirty="0">
              <a:solidFill>
                <a:prstClr val="black"/>
              </a:solidFill>
            </a:endParaRPr>
          </a:p>
          <a:p>
            <a:pPr lvl="3"/>
            <a:r>
              <a:rPr lang="en-US" dirty="0">
                <a:solidFill>
                  <a:prstClr val="black"/>
                </a:solidFill>
                <a:hlinkClick r:id="rId5"/>
              </a:rPr>
              <a:t>http://www.cms.gov/Regulations-and-Guidance/Legislation/PaperworkReductionActof1995/PRA-Listing-Items/CMS-10419.html</a:t>
            </a:r>
          </a:p>
          <a:p>
            <a:pPr lvl="3"/>
            <a:r>
              <a:rPr lang="en-US" dirty="0">
                <a:solidFill>
                  <a:prstClr val="black"/>
                </a:solidFill>
                <a:hlinkClick r:id="rId5"/>
              </a:rPr>
              <a:t>http://www.natlawreview.com/article/physician-groups-seek-sunshine-act-changes</a:t>
            </a:r>
          </a:p>
          <a:p>
            <a:pPr lvl="3"/>
            <a:r>
              <a:rPr lang="en-US" dirty="0">
                <a:solidFill>
                  <a:prstClr val="black"/>
                </a:solidFill>
                <a:hlinkClick r:id="rId6"/>
              </a:rPr>
              <a:t>http://www.cmanet.org/files/assets/news/2013/10/sunshine-act-sebelius-sign-on-10-23-13.pdf  </a:t>
            </a:r>
            <a:endParaRPr lang="en-US" dirty="0">
              <a:solidFill>
                <a:prstClr val="black"/>
              </a:solidFill>
              <a:hlinkClick r:id="rId5"/>
            </a:endParaRPr>
          </a:p>
          <a:p>
            <a:pPr lvl="3"/>
            <a:r>
              <a:rPr lang="en-US" dirty="0">
                <a:solidFill>
                  <a:prstClr val="black"/>
                </a:solidFill>
                <a:hlinkClick r:id="rId5"/>
              </a:rPr>
              <a:t>https://www.cms.gov/Newsroom/MediaReleaseDatabase/Press-Releases/2013-Press-Releases-Items/2013-07-17-2.html</a:t>
            </a:r>
            <a:endParaRPr lang="en-US" dirty="0">
              <a:solidFill>
                <a:prstClr val="black"/>
              </a:solidFill>
            </a:endParaRPr>
          </a:p>
          <a:p>
            <a:pPr lvl="3"/>
            <a:r>
              <a:rPr lang="en-US" dirty="0">
                <a:solidFill>
                  <a:prstClr val="black"/>
                </a:solidFill>
                <a:hlinkClick r:id="rId7"/>
              </a:rPr>
              <a:t>http://www.cms.gov/Regulations-and-Guidance/Legislation/National-Physician-Payment-Transparency-Program/Events.html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dirty="0">
                <a:solidFill>
                  <a:prstClr val="black"/>
                </a:solidFill>
                <a:hlinkClick r:id="rId8"/>
              </a:rPr>
              <a:t>https://questions.cms.gov/faq.php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dirty="0">
                <a:solidFill>
                  <a:prstClr val="black"/>
                </a:solidFill>
                <a:hlinkClick r:id="rId9"/>
              </a:rPr>
              <a:t>http://www.bloomberg.com/news/2014-01-10/cgi-to-be-replaced-by-accenture-on-obamaacre-contract.html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dirty="0">
                <a:solidFill>
                  <a:prstClr val="black"/>
                </a:solidFill>
                <a:hlinkClick r:id="rId10"/>
              </a:rPr>
              <a:t>http://policymed.typepad.com/files/cms-text-books-and-reprints-letter.pdf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dirty="0">
                <a:solidFill>
                  <a:prstClr val="black"/>
                </a:solidFill>
                <a:hlinkClick r:id="rId11"/>
              </a:rPr>
              <a:t>http://www.fdanews.com/articles/161697-lawmakers-pursue-repeal-of-sunshine-reporting-requirement-for-medical-journals?v=preview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marL="0" lvl="3" indent="0"/>
            <a:endParaRPr lang="en-US" dirty="0"/>
          </a:p>
          <a:p>
            <a:pPr marL="0" indent="0"/>
            <a:endParaRPr lang="en-US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57200" y="274320"/>
            <a:ext cx="8229600" cy="11430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000" b="1" dirty="0">
                <a:solidFill>
                  <a:srgbClr val="002C5F"/>
                </a:solidFill>
              </a:rPr>
              <a:t>Sources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0" y="4955976"/>
            <a:ext cx="4114800" cy="228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109538" indent="-109538" defTabSz="457200">
              <a:spcBef>
                <a:spcPts val="300"/>
              </a:spcBef>
              <a:defRPr sz="1000">
                <a:solidFill>
                  <a:srgbClr val="83AFB4"/>
                </a:solidFill>
              </a:defRPr>
            </a:lvl1pPr>
            <a:lvl4pPr marL="109538" lvl="3" indent="-109538" defTabSz="457200">
              <a:spcBef>
                <a:spcPts val="300"/>
              </a:spcBef>
              <a:defRPr sz="1000"/>
            </a:lvl4pPr>
          </a:lstStyle>
          <a:p>
            <a:pPr lvl="3"/>
            <a:r>
              <a:rPr lang="en-US" dirty="0">
                <a:solidFill>
                  <a:prstClr val="black"/>
                </a:solidFill>
                <a:hlinkClick r:id="rId12"/>
              </a:rPr>
              <a:t>http://www.pharmatimes.com/Article/13-04-05/Excessive_hospitality_lands_ten_pharma_firms_in_hot_water.aspx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dirty="0">
                <a:solidFill>
                  <a:prstClr val="black"/>
                </a:solidFill>
                <a:hlinkClick r:id="rId13"/>
              </a:rPr>
              <a:t>http://www.reuters.com/article/2013/05/14/sanofi-plavix-idUSL6N0DV1J120130514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dirty="0">
                <a:solidFill>
                  <a:prstClr val="black"/>
                </a:solidFill>
                <a:hlinkClick r:id="rId14"/>
              </a:rPr>
              <a:t>http://transparency.efpia.eu/the-efpia-code-2</a:t>
            </a:r>
            <a:endParaRPr lang="en-US" dirty="0">
              <a:solidFill>
                <a:prstClr val="black"/>
              </a:solidFill>
            </a:endParaRPr>
          </a:p>
          <a:p>
            <a:pPr lvl="3"/>
            <a:r>
              <a:rPr lang="en-US" dirty="0">
                <a:solidFill>
                  <a:prstClr val="black"/>
                </a:solidFill>
                <a:hlinkClick r:id="rId15"/>
              </a:rPr>
              <a:t>http://www.mondaq.com/unitedstates/x/257934/Compliance/The+FCPA+on+Steroids+Brazil+Ups+the+Ante+in+Fighting+Corporate+Corruption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dirty="0">
                <a:solidFill>
                  <a:prstClr val="black"/>
                </a:solidFill>
                <a:hlinkClick r:id="rId16"/>
              </a:rPr>
              <a:t>http://uk.reuters.com/article/2014/01/09/uk-novartis-diovan-japan-idUKBREA0803220140109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4572000" y="4724400"/>
            <a:ext cx="426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400" b="1" u="sng" spc="150" dirty="0" smtClean="0">
                <a:solidFill>
                  <a:srgbClr val="CF430C"/>
                </a:solidFill>
                <a:cs typeface="Calibri"/>
              </a:rPr>
              <a:t>INTERNATIONAL COMPLIANCE </a:t>
            </a:r>
            <a:endParaRPr lang="en-US" sz="1400" b="1" u="sng" spc="150" dirty="0">
              <a:solidFill>
                <a:srgbClr val="CF430C"/>
              </a:solidFill>
              <a:cs typeface="Calibri"/>
            </a:endParaRP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459081" y="990600"/>
            <a:ext cx="46845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400" b="1" u="sng" spc="150" dirty="0" smtClean="0">
                <a:solidFill>
                  <a:srgbClr val="CF430C"/>
                </a:solidFill>
                <a:cs typeface="Calibri"/>
              </a:rPr>
              <a:t>OTHER KEY COMPLIANCE NEWS</a:t>
            </a:r>
            <a:endParaRPr lang="en-US" sz="1400" b="1" u="sng" spc="150" dirty="0">
              <a:solidFill>
                <a:srgbClr val="CF430C"/>
              </a:solidFill>
              <a:cs typeface="Calibri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9080" y="1242824"/>
            <a:ext cx="4112920" cy="478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109538" indent="-109538" defTabSz="457200">
              <a:spcBef>
                <a:spcPts val="300"/>
              </a:spcBef>
              <a:defRPr sz="1000">
                <a:solidFill>
                  <a:srgbClr val="83AFB4"/>
                </a:solidFill>
              </a:defRPr>
            </a:lvl1pPr>
            <a:lvl4pPr marL="109538" lvl="3" indent="-109538" defTabSz="457200">
              <a:spcBef>
                <a:spcPts val="300"/>
              </a:spcBef>
              <a:defRPr sz="1000"/>
            </a:lvl4pPr>
          </a:lstStyle>
          <a:p>
            <a:pPr lvl="3"/>
            <a:r>
              <a:rPr lang="en-US" dirty="0">
                <a:solidFill>
                  <a:prstClr val="black"/>
                </a:solidFill>
                <a:hlinkClick r:id="rId17"/>
              </a:rPr>
              <a:t>http://www.acog.org/~/media/Committee%20Opinions/Committee%20on%20Ethics/co541.pdf?dmc=1&amp;ts=20121025T1645228769.</a:t>
            </a:r>
            <a:endParaRPr lang="en-US" b="1" i="1" dirty="0">
              <a:solidFill>
                <a:prstClr val="black"/>
              </a:solidFill>
            </a:endParaRPr>
          </a:p>
          <a:p>
            <a:pPr lvl="3"/>
            <a:r>
              <a:rPr lang="en-US" dirty="0">
                <a:solidFill>
                  <a:prstClr val="black"/>
                </a:solidFill>
                <a:hlinkClick r:id="rId18"/>
              </a:rPr>
              <a:t>http://online.wsj.com/article/SB10001424127887324539304578260323575925896.html</a:t>
            </a:r>
            <a:endParaRPr lang="en-US" b="1" i="1" dirty="0">
              <a:solidFill>
                <a:prstClr val="black"/>
              </a:solidFill>
            </a:endParaRPr>
          </a:p>
          <a:p>
            <a:pPr lvl="3"/>
            <a:r>
              <a:rPr lang="en-US" dirty="0">
                <a:solidFill>
                  <a:prstClr val="black"/>
                </a:solidFill>
                <a:hlinkClick r:id="rId19"/>
              </a:rPr>
              <a:t>http://www.fda.gov/NewsEvents/Speeches/ucm340870.htm</a:t>
            </a:r>
            <a:r>
              <a:rPr lang="en-US" dirty="0">
                <a:solidFill>
                  <a:prstClr val="black"/>
                </a:solidFill>
              </a:rPr>
              <a:t> </a:t>
            </a:r>
            <a:endParaRPr lang="en-US" b="1" i="1" dirty="0">
              <a:solidFill>
                <a:prstClr val="black"/>
              </a:solidFill>
            </a:endParaRPr>
          </a:p>
          <a:p>
            <a:pPr lvl="3"/>
            <a:r>
              <a:rPr lang="en-US" dirty="0">
                <a:solidFill>
                  <a:prstClr val="black"/>
                </a:solidFill>
                <a:hlinkClick r:id="rId20"/>
              </a:rPr>
              <a:t>http://jhppl.dukejournals.org/content/early/2013/02/11/03616878-2079496.full.pdf</a:t>
            </a:r>
            <a:endParaRPr lang="en-US" b="1" i="1" dirty="0">
              <a:solidFill>
                <a:prstClr val="black"/>
              </a:solidFill>
            </a:endParaRPr>
          </a:p>
          <a:p>
            <a:pPr lvl="3"/>
            <a:r>
              <a:rPr lang="en-US" dirty="0">
                <a:solidFill>
                  <a:prstClr val="black"/>
                </a:solidFill>
                <a:hlinkClick r:id="rId21"/>
              </a:rPr>
              <a:t>http://www.hlc.org/blog/wp-content/uploads/2013/03/NDHI-Principles-Statement-Final4.pdf</a:t>
            </a:r>
            <a:r>
              <a:rPr lang="en-US" dirty="0">
                <a:solidFill>
                  <a:prstClr val="black"/>
                </a:solidFill>
              </a:rPr>
              <a:t> </a:t>
            </a:r>
            <a:endParaRPr lang="en-US" b="1" i="1" dirty="0">
              <a:solidFill>
                <a:prstClr val="black"/>
              </a:solidFill>
            </a:endParaRPr>
          </a:p>
          <a:p>
            <a:pPr lvl="3"/>
            <a:r>
              <a:rPr lang="en-US" dirty="0">
                <a:solidFill>
                  <a:prstClr val="black"/>
                </a:solidFill>
                <a:hlinkClick r:id="rId22"/>
              </a:rPr>
              <a:t>http://thehill.com/blogs/regwatch/healthcare/294765-fda-given-green-light-to-ask-docs-about-drug-advertising#ixzz2RCE5GpSp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dirty="0">
                <a:solidFill>
                  <a:prstClr val="black"/>
                </a:solidFill>
                <a:hlinkClick r:id="rId23"/>
              </a:rPr>
              <a:t>http://www.weirtondailytimes.com/page/content.detail/id/605322/Manchin-wants-FDA--drug-companies-probe.html?nav=5006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dirty="0">
                <a:solidFill>
                  <a:prstClr val="black"/>
                </a:solidFill>
                <a:hlinkClick r:id="rId24"/>
              </a:rPr>
              <a:t>http://www.publicaffairs.ubc.ca/2013/04/10/doctors-not-informed-of-harmful-effects-of-medicines-during-sales-visits/</a:t>
            </a:r>
            <a:r>
              <a:rPr lang="en-US" dirty="0">
                <a:solidFill>
                  <a:prstClr val="black"/>
                </a:solidFill>
              </a:rPr>
              <a:t> </a:t>
            </a:r>
            <a:endParaRPr lang="en-US" b="1" i="1" dirty="0">
              <a:solidFill>
                <a:prstClr val="black"/>
              </a:solidFill>
            </a:endParaRPr>
          </a:p>
          <a:p>
            <a:pPr lvl="3"/>
            <a:r>
              <a:rPr lang="en-US" dirty="0">
                <a:solidFill>
                  <a:prstClr val="black"/>
                </a:solidFill>
                <a:hlinkClick r:id="rId25"/>
              </a:rPr>
              <a:t>http://www.supremecourt.gov/opinions/12pdf/12-416_m5n0.pdf </a:t>
            </a:r>
            <a:endParaRPr lang="en-US" b="1" i="1" dirty="0">
              <a:solidFill>
                <a:prstClr val="black"/>
              </a:solidFill>
            </a:endParaRPr>
          </a:p>
          <a:p>
            <a:pPr lvl="3"/>
            <a:r>
              <a:rPr lang="en-US" dirty="0">
                <a:solidFill>
                  <a:prstClr val="black"/>
                </a:solidFill>
                <a:hlinkClick r:id="rId26"/>
              </a:rPr>
              <a:t>http://www.supremecourt.gov/opinions/12pdf/12-142_8njq.pdf</a:t>
            </a:r>
            <a:endParaRPr lang="en-US" dirty="0">
              <a:solidFill>
                <a:prstClr val="black"/>
              </a:solidFill>
            </a:endParaRPr>
          </a:p>
          <a:p>
            <a:pPr lvl="3"/>
            <a:r>
              <a:rPr lang="en-US" dirty="0">
                <a:solidFill>
                  <a:prstClr val="black"/>
                </a:solidFill>
                <a:hlinkClick r:id="rId27"/>
              </a:rPr>
              <a:t>http://www.supremecourt.gov/orders/courtorders/120913zor_o7jq.pdf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dirty="0">
                <a:solidFill>
                  <a:prstClr val="black"/>
                </a:solidFill>
                <a:hlinkClick r:id="rId28"/>
              </a:rPr>
              <a:t>http://www.reuters.com/article/2013/12/09/us-usa-court-pfizer-idUSBRE9B80K020131209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dirty="0">
                <a:solidFill>
                  <a:prstClr val="black"/>
                </a:solidFill>
                <a:hlinkClick r:id="rId29"/>
              </a:rPr>
              <a:t>http://www.reuters.com/article/2013/12/19/france-fine-idUSL6N0JY2DE20131219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dirty="0">
                <a:solidFill>
                  <a:prstClr val="black"/>
                </a:solidFill>
                <a:hlinkClick r:id="rId11"/>
              </a:rPr>
              <a:t>http://www.fdanews.com/articles/161697-lawmakers-pursue-repeal-of-sunshine-reporting-requirement-for-medical-journals?v=preview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dirty="0">
                <a:solidFill>
                  <a:prstClr val="black"/>
                </a:solidFill>
                <a:hlinkClick r:id="rId30"/>
              </a:rPr>
              <a:t>http://www.justice.gov/usao/nys/pressreleases/January14/NovartsBioScrip.php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marL="0" indent="0"/>
            <a:endParaRPr lang="en-US" dirty="0" smtClean="0"/>
          </a:p>
          <a:p>
            <a:pPr marL="0" indent="0"/>
            <a:endParaRPr lang="en-US" dirty="0"/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4572000" y="1009650"/>
            <a:ext cx="4572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400" b="1" u="sng" spc="150" dirty="0" smtClean="0">
                <a:solidFill>
                  <a:srgbClr val="CF430C"/>
                </a:solidFill>
                <a:cs typeface="Calibri"/>
              </a:rPr>
              <a:t>SUNSHINE ACT</a:t>
            </a:r>
            <a:endParaRPr lang="en-US" sz="1400" b="1" u="sng" spc="150" dirty="0">
              <a:solidFill>
                <a:srgbClr val="CF430C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5901460"/>
      </p:ext>
    </p:extLst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457200" y="1453896"/>
            <a:ext cx="7010400" cy="5251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109538" indent="-109538" defTabSz="457200">
              <a:spcBef>
                <a:spcPts val="300"/>
              </a:spcBef>
              <a:defRPr sz="1000">
                <a:solidFill>
                  <a:srgbClr val="83AFB4"/>
                </a:solidFill>
              </a:defRPr>
            </a:lvl1pPr>
            <a:lvl4pPr marL="109538" lvl="3" indent="-109538" defTabSz="457200">
              <a:spcBef>
                <a:spcPts val="300"/>
              </a:spcBef>
              <a:defRPr sz="1000"/>
            </a:lvl4pPr>
          </a:lstStyle>
          <a:p>
            <a:pPr lvl="3"/>
            <a:r>
              <a:rPr lang="en-US" dirty="0">
                <a:solidFill>
                  <a:prstClr val="black"/>
                </a:solidFill>
                <a:hlinkClick r:id="rId3"/>
              </a:rPr>
              <a:t>http://www.channelnewsasia.com/news/business/international/china-police-probe-staff/730392.html</a:t>
            </a:r>
            <a:r>
              <a:rPr lang="en-US" dirty="0">
                <a:solidFill>
                  <a:prstClr val="black"/>
                </a:solidFill>
              </a:rPr>
              <a:t>?  </a:t>
            </a:r>
          </a:p>
          <a:p>
            <a:pPr lvl="3"/>
            <a:r>
              <a:rPr lang="en-US" dirty="0">
                <a:solidFill>
                  <a:prstClr val="black"/>
                </a:solidFill>
                <a:hlinkClick r:id="rId4"/>
              </a:rPr>
              <a:t>http://www.nytimes.com/2013/07/26/business/glaxo-replaces-chief-of-china-unit-at-center-of-bribery-inquiry.html?adxnnl=1&amp;adxnnlx=1374858069-ahbv5tTaNlW9Qtc6RawxpA&amp;_r=0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dirty="0">
                <a:solidFill>
                  <a:prstClr val="black"/>
                </a:solidFill>
                <a:hlinkClick r:id="rId5"/>
              </a:rPr>
              <a:t>http://www.nytimes.com/2013/07/22/business/global/files-suggest-a-graft-case-in-china-may-expand.html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dirty="0">
                <a:solidFill>
                  <a:prstClr val="black"/>
                </a:solidFill>
                <a:hlinkClick r:id="rId6"/>
              </a:rPr>
              <a:t>http://www.nytimes.com/2013/07/23/business/global/drug-research-in-china-falls-under-a-cloud.html?_r=0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dirty="0">
                <a:solidFill>
                  <a:prstClr val="black"/>
                </a:solidFill>
                <a:hlinkClick r:id="rId7"/>
              </a:rPr>
              <a:t>http://www.bloomberg.com/news/2013-07-15/four-drugmakers-face-china-probes-as-glaxo-woes-widen.html</a:t>
            </a:r>
            <a:endParaRPr lang="en-US" dirty="0">
              <a:solidFill>
                <a:prstClr val="black"/>
              </a:solidFill>
            </a:endParaRPr>
          </a:p>
          <a:p>
            <a:pPr lvl="3"/>
            <a:r>
              <a:rPr lang="en-US" dirty="0">
                <a:solidFill>
                  <a:prstClr val="black"/>
                </a:solidFill>
                <a:hlinkClick r:id="rId8"/>
              </a:rPr>
              <a:t>http://in.reuters.com/article/2013/07/19/us-gsk-china-ucb-idUSBRE96H0XQ20130719</a:t>
            </a:r>
            <a:endParaRPr lang="en-US" dirty="0">
              <a:solidFill>
                <a:prstClr val="black"/>
              </a:solidFill>
            </a:endParaRPr>
          </a:p>
          <a:p>
            <a:pPr lvl="3"/>
            <a:r>
              <a:rPr lang="en-US" dirty="0">
                <a:solidFill>
                  <a:prstClr val="black"/>
                </a:solidFill>
                <a:hlinkClick r:id="rId9"/>
              </a:rPr>
              <a:t>http://www.reuters.com/article/2013/07/23/gsk-china-idUSL6N0FT1VG20130723</a:t>
            </a:r>
            <a:endParaRPr lang="en-US" dirty="0">
              <a:solidFill>
                <a:prstClr val="black"/>
              </a:solidFill>
            </a:endParaRPr>
          </a:p>
          <a:p>
            <a:pPr lvl="3"/>
            <a:r>
              <a:rPr lang="en-US" dirty="0">
                <a:solidFill>
                  <a:prstClr val="black"/>
                </a:solidFill>
                <a:hlinkClick r:id="rId10"/>
              </a:rPr>
              <a:t>http://www.bloomberg.com/news/2013-08-01/j-j-fined-in-china-as-eli-lilly-sanofi-visited-by-regulators.html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dirty="0">
                <a:solidFill>
                  <a:prstClr val="black"/>
                </a:solidFill>
                <a:hlinkClick r:id="rId11"/>
              </a:rPr>
              <a:t>http://www.marketwatch.com/story/baxter-reveals-expense-misconduct-in-china-2013-08-02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dirty="0">
                <a:solidFill>
                  <a:prstClr val="black"/>
                </a:solidFill>
                <a:hlinkClick r:id="rId12"/>
              </a:rPr>
              <a:t>http://www.scmp.com/news/china/article/1295285/frances-sanofi-takes-china-bribery-claims-very-seriously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dirty="0">
                <a:solidFill>
                  <a:prstClr val="black"/>
                </a:solidFill>
                <a:hlinkClick r:id="rId13"/>
              </a:rPr>
              <a:t>http://www.bloomberg.com/news/2013-08-07/race-to-publish-shows-glaxo-zeal-to-get-leg-up-in-china.html</a:t>
            </a:r>
            <a:r>
              <a:rPr lang="en-US" dirty="0">
                <a:solidFill>
                  <a:prstClr val="black"/>
                </a:solidFill>
              </a:rPr>
              <a:t>  </a:t>
            </a:r>
          </a:p>
          <a:p>
            <a:pPr lvl="3"/>
            <a:r>
              <a:rPr lang="en-US" dirty="0">
                <a:solidFill>
                  <a:prstClr val="black"/>
                </a:solidFill>
                <a:hlinkClick r:id="rId14"/>
              </a:rPr>
              <a:t>http://news.xinhuanet.com/english/china/2013-08/10/c_132619339.htm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dirty="0">
                <a:solidFill>
                  <a:prstClr val="black"/>
                </a:solidFill>
                <a:hlinkClick r:id="rId15"/>
              </a:rPr>
              <a:t>http://www.shanghaidaily.com/national/Saleswoman-claims-she-was-told-to-bribe-doctors/shdaily.shtml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dirty="0">
                <a:solidFill>
                  <a:prstClr val="black"/>
                </a:solidFill>
                <a:hlinkClick r:id="rId16"/>
              </a:rPr>
              <a:t>http://online.wsj.com/article/SB10001424127887323639704579012910236595586.html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dirty="0">
                <a:solidFill>
                  <a:prstClr val="black"/>
                </a:solidFill>
                <a:hlinkClick r:id="rId17"/>
              </a:rPr>
              <a:t>http://www.reuters.com/article/2013/10/16/us-gsk-china-idUSBRE99F0BS20131016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dirty="0">
                <a:solidFill>
                  <a:prstClr val="black"/>
                </a:solidFill>
                <a:hlinkClick r:id="rId18"/>
              </a:rPr>
              <a:t>http://www.reuters.com/article/2013/08/21/china-briton-arrest-idUSL4N0GH1NH20130821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dirty="0">
                <a:solidFill>
                  <a:prstClr val="black"/>
                </a:solidFill>
                <a:hlinkClick r:id="rId19"/>
              </a:rPr>
              <a:t>http://www.reuters.com/article/2013/08/22/elililly-china-bribery-idUSL4N0GN0JW20130822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3"/>
            <a:r>
              <a:rPr lang="en-US" dirty="0">
                <a:solidFill>
                  <a:prstClr val="black"/>
                </a:solidFill>
                <a:hlinkClick r:id="rId20"/>
              </a:rPr>
              <a:t>http://www.reuters.com/article/2013/09/13/us-bayer-china-idUSBRE98C06Y20130913</a:t>
            </a:r>
            <a:endParaRPr lang="en-US" dirty="0">
              <a:solidFill>
                <a:prstClr val="black"/>
              </a:solidFill>
            </a:endParaRPr>
          </a:p>
          <a:p>
            <a:pPr lvl="3"/>
            <a:r>
              <a:rPr lang="en-US" dirty="0">
                <a:solidFill>
                  <a:prstClr val="black"/>
                </a:solidFill>
                <a:hlinkClick r:id="rId21"/>
              </a:rPr>
              <a:t>http://www.bloomberg.com/news/2014-01-15/actavis-to-quit-china-as-trouble-seen-for-little-profit.html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marL="0" lvl="3" indent="0"/>
            <a:endParaRPr lang="en-US" dirty="0"/>
          </a:p>
          <a:p>
            <a:pPr marL="0" lvl="3" indent="0"/>
            <a:endParaRPr lang="en-US" dirty="0"/>
          </a:p>
          <a:p>
            <a:pPr marL="0" indent="0"/>
            <a:endParaRPr lang="en-US" dirty="0"/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200" y="1136056"/>
            <a:ext cx="426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400" b="1" u="sng" spc="150" dirty="0" smtClean="0">
                <a:solidFill>
                  <a:srgbClr val="CF430C"/>
                </a:solidFill>
                <a:cs typeface="Calibri"/>
              </a:rPr>
              <a:t>TROUBLE IN CHINA</a:t>
            </a:r>
            <a:endParaRPr lang="en-US" sz="1400" b="1" u="sng" spc="150" dirty="0">
              <a:solidFill>
                <a:srgbClr val="CF430C"/>
              </a:solidFill>
              <a:cs typeface="Calibri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57200" y="274320"/>
            <a:ext cx="8229600" cy="11430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000" b="1" dirty="0">
                <a:solidFill>
                  <a:srgbClr val="002C5F"/>
                </a:solidFill>
              </a:rPr>
              <a:t>Sources</a:t>
            </a:r>
          </a:p>
        </p:txBody>
      </p:sp>
    </p:spTree>
    <p:extLst>
      <p:ext uri="{BB962C8B-B14F-4D97-AF65-F5344CB8AC3E}">
        <p14:creationId xmlns:p14="http://schemas.microsoft.com/office/powerpoint/2010/main" val="66309015"/>
      </p:ext>
    </p:extLst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30313" y="1403252"/>
            <a:ext cx="2083375" cy="584042"/>
          </a:xfrm>
          <a:prstGeom prst="rect">
            <a:avLst/>
          </a:prstGeom>
          <a:noFill/>
        </p:spPr>
        <p:txBody>
          <a:bodyPr wrap="square" lIns="75475" tIns="37737" rIns="75475" bIns="37737" rtlCol="0">
            <a:spAutoFit/>
          </a:bodyPr>
          <a:lstStyle/>
          <a:p>
            <a:r>
              <a:rPr lang="en-US" sz="3300" b="1" dirty="0">
                <a:solidFill>
                  <a:srgbClr val="002C5F"/>
                </a:solidFill>
                <a:ea typeface="+mj-ea"/>
                <a:cs typeface="+mj-cs"/>
              </a:rPr>
              <a:t>Thank you.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1392309" y="4369525"/>
            <a:ext cx="6359383" cy="1085222"/>
          </a:xfrm>
          <a:prstGeom prst="rect">
            <a:avLst/>
          </a:prstGeom>
        </p:spPr>
        <p:txBody>
          <a:bodyPr vert="horz" lIns="75475" tIns="37737" rIns="75475" bIns="37737" rtlCol="0" anchor="t">
            <a:noAutofit/>
          </a:bodyPr>
          <a:lstStyle/>
          <a:p>
            <a:pPr algn="ctr">
              <a:spcBef>
                <a:spcPts val="495"/>
              </a:spcBef>
              <a:defRPr/>
            </a:pPr>
            <a:r>
              <a:rPr lang="en-US" dirty="0">
                <a:solidFill>
                  <a:srgbClr val="002C5F"/>
                </a:solidFill>
              </a:rPr>
              <a:t>Call us at </a:t>
            </a:r>
            <a:r>
              <a:rPr lang="en-US" sz="2000" b="1" dirty="0">
                <a:solidFill>
                  <a:srgbClr val="002C5F"/>
                </a:solidFill>
              </a:rPr>
              <a:t>703.430.5944</a:t>
            </a:r>
            <a:r>
              <a:rPr lang="en-US" sz="2000" dirty="0">
                <a:solidFill>
                  <a:srgbClr val="002C5F"/>
                </a:solidFill>
              </a:rPr>
              <a:t>,</a:t>
            </a:r>
          </a:p>
          <a:p>
            <a:pPr lvl="0" algn="ctr">
              <a:defRPr/>
            </a:pPr>
            <a:r>
              <a:rPr lang="en-US" dirty="0">
                <a:solidFill>
                  <a:srgbClr val="002C5F"/>
                </a:solidFill>
              </a:rPr>
              <a:t>or visit </a:t>
            </a:r>
            <a:r>
              <a:rPr lang="en-US" sz="2000" b="1" dirty="0">
                <a:solidFill>
                  <a:srgbClr val="002C5F"/>
                </a:solidFill>
              </a:rPr>
              <a:t>www.PotomacRiverPartners.com</a:t>
            </a:r>
          </a:p>
          <a:p>
            <a:pPr algn="ctr">
              <a:spcBef>
                <a:spcPts val="495"/>
              </a:spcBef>
              <a:defRPr/>
            </a:pPr>
            <a:endParaRPr lang="en-US" sz="2000" dirty="0">
              <a:solidFill>
                <a:srgbClr val="002C5F"/>
              </a:solidFill>
            </a:endParaRPr>
          </a:p>
        </p:txBody>
      </p:sp>
      <p:pic>
        <p:nvPicPr>
          <p:cNvPr id="8" name="Picture 7" descr="Potomac 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479" y="2628900"/>
            <a:ext cx="2741042" cy="101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0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/>
          <p:cNvSpPr txBox="1">
            <a:spLocks/>
          </p:cNvSpPr>
          <p:nvPr/>
        </p:nvSpPr>
        <p:spPr>
          <a:xfrm>
            <a:off x="457200" y="1902880"/>
            <a:ext cx="7924800" cy="3657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strike="noStrike" kern="1200" cap="none" spc="0" normalizeH="0" baseline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 the U.S.…</a:t>
            </a:r>
            <a:endParaRPr kumimoji="0" lang="en-US" sz="3000" i="0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457200" y="2514070"/>
            <a:ext cx="8382000" cy="3657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noProof="0" dirty="0" smtClean="0">
                <a:solidFill>
                  <a:srgbClr val="CF430C"/>
                </a:solidFill>
                <a:latin typeface="+mj-lt"/>
                <a:ea typeface="+mj-ea"/>
                <a:cs typeface="+mj-cs"/>
              </a:rPr>
              <a:t>CMS releases Sunshine Act Final Rule and launches </a:t>
            </a:r>
            <a:r>
              <a:rPr lang="en-US" sz="5500" b="1" dirty="0" smtClean="0">
                <a:solidFill>
                  <a:srgbClr val="CF430C"/>
                </a:solidFill>
                <a:latin typeface="+mj-lt"/>
                <a:ea typeface="+mj-ea"/>
                <a:cs typeface="+mj-cs"/>
              </a:rPr>
              <a:t>Open Payments</a:t>
            </a:r>
            <a:endParaRPr kumimoji="0" lang="en-US" sz="5500" b="1" i="0" u="none" strike="noStrike" kern="1200" cap="none" spc="0" normalizeH="0" baseline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ts val="33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noProof="0" dirty="0" smtClean="0">
                <a:solidFill>
                  <a:srgbClr val="002C5F"/>
                </a:solidFill>
                <a:latin typeface="+mj-lt"/>
                <a:ea typeface="+mj-ea"/>
                <a:cs typeface="+mj-cs"/>
              </a:rPr>
              <a:t>Tracking of Sunshine payments began </a:t>
            </a:r>
          </a:p>
          <a:p>
            <a:pPr marL="0" marR="0" lvl="0" indent="0" algn="l" defTabSz="914400" rtl="0" eaLnBrk="1" fontAlgn="auto" latinLnBrk="0" hangingPunct="1">
              <a:lnSpc>
                <a:spcPts val="33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noProof="0" dirty="0" smtClean="0">
                <a:solidFill>
                  <a:srgbClr val="CF430C"/>
                </a:solidFill>
                <a:latin typeface="+mj-lt"/>
                <a:ea typeface="+mj-ea"/>
                <a:cs typeface="+mj-cs"/>
              </a:rPr>
              <a:t>August 1, 2013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F430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88"/>
          <a:stretch>
            <a:fillRect/>
          </a:stretch>
        </p:blipFill>
        <p:spPr bwMode="auto">
          <a:xfrm>
            <a:off x="7239000" y="609600"/>
            <a:ext cx="1676400" cy="1022433"/>
          </a:xfrm>
          <a:prstGeom prst="rect">
            <a:avLst/>
          </a:prstGeom>
          <a:noFill/>
          <a:ln>
            <a:noFill/>
          </a:ln>
          <a:effectLst>
            <a:outerShdw blurRad="50800" dist="12700" dir="270000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374058279"/>
      </p:ext>
    </p:extLst>
  </p:cSld>
  <p:clrMapOvr>
    <a:masterClrMapping/>
  </p:clrMapOvr>
  <p:transition spd="med" advClick="0" advTm="6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uiExpand="1" build="p" advAuto="50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/>
          <p:cNvSpPr txBox="1">
            <a:spLocks/>
          </p:cNvSpPr>
          <p:nvPr/>
        </p:nvSpPr>
        <p:spPr>
          <a:xfrm>
            <a:off x="457200" y="1902880"/>
            <a:ext cx="7924800" cy="3657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strike="noStrike" kern="1200" cap="none" spc="0" normalizeH="0" baseline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GSK announced…</a:t>
            </a:r>
            <a:endParaRPr kumimoji="0" lang="en-US" sz="3000" i="0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457200" y="2514070"/>
            <a:ext cx="8991600" cy="3657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noProof="0" dirty="0" smtClean="0">
                <a:solidFill>
                  <a:srgbClr val="CF430C"/>
                </a:solidFill>
                <a:latin typeface="+mj-lt"/>
                <a:ea typeface="+mj-ea"/>
                <a:cs typeface="+mj-cs"/>
              </a:rPr>
              <a:t>Changes to their global sales and marketing practices</a:t>
            </a:r>
            <a:endParaRPr kumimoji="0" lang="en-US" sz="3000" b="1" i="0" u="none" strike="noStrike" kern="1200" cap="none" spc="0" normalizeH="0" baseline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noProof="0" dirty="0" smtClean="0">
                <a:solidFill>
                  <a:srgbClr val="002C5F"/>
                </a:solidFill>
                <a:latin typeface="+mj-lt"/>
                <a:ea typeface="+mj-ea"/>
                <a:cs typeface="+mj-cs"/>
              </a:rPr>
              <a:t>Ending individual sales targets and payments to physicians for speaking engagements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 descr="http://www.verpar.com/images/news/GSK%20Logo.jpg"/>
          <p:cNvPicPr preferRelativeResize="0"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162800" y="701352"/>
            <a:ext cx="1766781" cy="594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7682352"/>
      </p:ext>
    </p:extLst>
  </p:cSld>
  <p:clrMapOvr>
    <a:masterClrMapping/>
  </p:clrMapOvr>
  <p:transition spd="med" advClick="0" advTm="5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uiExpand="1" build="p" advAuto="50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>
          <a:xfrm>
            <a:off x="457200" y="2667000"/>
            <a:ext cx="6973044" cy="3503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noProof="0" dirty="0" smtClean="0">
                <a:solidFill>
                  <a:srgbClr val="CF430C"/>
                </a:solidFill>
                <a:latin typeface="+mj-lt"/>
                <a:ea typeface="+mj-ea"/>
                <a:cs typeface="+mj-cs"/>
              </a:rPr>
              <a:t>2012: $6.4 billion</a:t>
            </a:r>
          </a:p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000" noProof="0" dirty="0" smtClean="0">
              <a:solidFill>
                <a:srgbClr val="CF430C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solidFill>
                  <a:srgbClr val="CF430C"/>
                </a:solidFill>
                <a:latin typeface="+mj-lt"/>
                <a:ea typeface="+mj-ea"/>
                <a:cs typeface="+mj-cs"/>
              </a:rPr>
              <a:t>2013: $3.4 billion</a:t>
            </a:r>
            <a:endParaRPr lang="en-US" sz="6000" b="1" noProof="0" dirty="0" smtClean="0">
              <a:solidFill>
                <a:srgbClr val="CF430C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Title 6"/>
          <p:cNvSpPr txBox="1">
            <a:spLocks/>
          </p:cNvSpPr>
          <p:nvPr/>
        </p:nvSpPr>
        <p:spPr>
          <a:xfrm>
            <a:off x="457200" y="1602743"/>
            <a:ext cx="6858000" cy="3657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strike="noStrike" kern="1200" cap="none" spc="0" normalizeH="0" baseline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Settlements with U.S. federal government have fallen since record year of 2012:</a:t>
            </a:r>
          </a:p>
        </p:txBody>
      </p:sp>
      <p:sp>
        <p:nvSpPr>
          <p:cNvPr id="2" name="Down Arrow 1"/>
          <p:cNvSpPr/>
          <p:nvPr/>
        </p:nvSpPr>
        <p:spPr>
          <a:xfrm>
            <a:off x="2209800" y="3733800"/>
            <a:ext cx="482825" cy="762000"/>
          </a:xfrm>
          <a:prstGeom prst="downArrow">
            <a:avLst/>
          </a:prstGeom>
          <a:solidFill>
            <a:schemeClr val="bg1"/>
          </a:solidFill>
          <a:ln>
            <a:solidFill>
              <a:srgbClr val="CF430C"/>
            </a:solidFill>
          </a:ln>
          <a:effectLst>
            <a:outerShdw blurRad="508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43200" y="3657600"/>
            <a:ext cx="148682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C5F"/>
                </a:solidFill>
                <a:latin typeface="+mj-lt"/>
                <a:ea typeface="+mj-ea"/>
                <a:cs typeface="+mj-cs"/>
              </a:rPr>
              <a:t>versus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685800"/>
            <a:ext cx="1070934" cy="107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058279"/>
      </p:ext>
    </p:extLst>
  </p:cSld>
  <p:clrMapOvr>
    <a:masterClrMapping/>
  </p:clrMapOvr>
  <p:transition spd="med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2" grpId="0"/>
      <p:bldP spid="2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7"/>
          <p:cNvGrpSpPr/>
          <p:nvPr/>
        </p:nvGrpSpPr>
        <p:grpSpPr>
          <a:xfrm>
            <a:off x="457200" y="1628001"/>
            <a:ext cx="990600" cy="2729255"/>
            <a:chOff x="1066800" y="1066800"/>
            <a:chExt cx="990600" cy="2729253"/>
          </a:xfrm>
        </p:grpSpPr>
        <p:sp>
          <p:nvSpPr>
            <p:cNvPr id="29" name="TextBox 28"/>
            <p:cNvSpPr txBox="1"/>
            <p:nvPr/>
          </p:nvSpPr>
          <p:spPr>
            <a:xfrm>
              <a:off x="1066800" y="1066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JANUARY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66800" y="147550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FEBRUARY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6800" y="188421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MARCH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6800" y="2292927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APRIL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66800" y="270163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66800" y="31103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JUNE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6800" y="351905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JULY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57200" y="2438401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2C5F"/>
                </a:solidFill>
              </a:rPr>
              <a:t>MARCH</a:t>
            </a:r>
            <a:endParaRPr lang="en-US" sz="1200" b="1" dirty="0">
              <a:solidFill>
                <a:srgbClr val="002C5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CF430C"/>
                </a:solidFill>
              </a:rPr>
              <a:t>2013</a:t>
            </a:r>
            <a:endParaRPr lang="en-US" sz="1400" b="1" dirty="0">
              <a:solidFill>
                <a:srgbClr val="CF430C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000" b="1" dirty="0" smtClean="0">
                <a:solidFill>
                  <a:srgbClr val="83AFB4"/>
                </a:solidFill>
              </a:rPr>
              <a:t>Federal Settlements </a:t>
            </a:r>
            <a:r>
              <a:rPr lang="en-US" sz="2000" b="1" dirty="0" smtClean="0">
                <a:solidFill>
                  <a:srgbClr val="83AFB4"/>
                </a:solidFill>
              </a:rPr>
              <a:t>(JAN-JUL)</a:t>
            </a:r>
            <a:endParaRPr lang="en-US" sz="3200" b="1" dirty="0">
              <a:solidFill>
                <a:srgbClr val="83AFB4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599426" y="2259312"/>
            <a:ext cx="7105287" cy="840828"/>
            <a:chOff x="2132012" y="2256174"/>
            <a:chExt cx="9471249" cy="839660"/>
          </a:xfrm>
        </p:grpSpPr>
        <p:sp>
          <p:nvSpPr>
            <p:cNvPr id="44" name="TextBox 43"/>
            <p:cNvSpPr txBox="1"/>
            <p:nvPr/>
          </p:nvSpPr>
          <p:spPr>
            <a:xfrm>
              <a:off x="4059936" y="2256174"/>
              <a:ext cx="7543325" cy="83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920"/>
                </a:lnSpc>
              </a:pPr>
              <a:r>
                <a:rPr lang="en-US" sz="2600" b="1" dirty="0" smtClean="0">
                  <a:solidFill>
                    <a:srgbClr val="002C5F"/>
                  </a:solidFill>
                </a:rPr>
                <a:t>$45 million </a:t>
              </a:r>
              <a:r>
                <a:rPr lang="en-US" sz="2600" dirty="0" smtClean="0">
                  <a:solidFill>
                    <a:srgbClr val="002C5F"/>
                  </a:solidFill>
                </a:rPr>
                <a:t>to resolve </a:t>
              </a:r>
              <a:r>
                <a:rPr lang="en-US" sz="2600" dirty="0" err="1" smtClean="0">
                  <a:solidFill>
                    <a:srgbClr val="002C5F"/>
                  </a:solidFill>
                </a:rPr>
                <a:t>Megace</a:t>
              </a:r>
              <a:r>
                <a:rPr lang="en-US" sz="2600" dirty="0" smtClean="0">
                  <a:solidFill>
                    <a:srgbClr val="002C5F"/>
                  </a:solidFill>
                </a:rPr>
                <a:t>® ES</a:t>
              </a:r>
            </a:p>
            <a:p>
              <a:pPr>
                <a:lnSpc>
                  <a:spcPts val="2920"/>
                </a:lnSpc>
              </a:pPr>
              <a:r>
                <a:rPr lang="en-US" sz="2600" dirty="0" smtClean="0">
                  <a:solidFill>
                    <a:srgbClr val="002C5F"/>
                  </a:solidFill>
                </a:rPr>
                <a:t>off-label marketing allegations</a:t>
              </a:r>
              <a:endParaRPr lang="en-US" sz="2600" dirty="0">
                <a:solidFill>
                  <a:srgbClr val="002C5F"/>
                </a:solidFill>
              </a:endParaRPr>
            </a:p>
          </p:txBody>
        </p:sp>
        <p:pic>
          <p:nvPicPr>
            <p:cNvPr id="28" name="Picture 27" descr="PAR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32012" y="2409254"/>
              <a:ext cx="1784770" cy="25404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457200" y="1628001"/>
            <a:ext cx="990600" cy="2729253"/>
            <a:chOff x="1066800" y="1066800"/>
            <a:chExt cx="990600" cy="2729253"/>
          </a:xfrm>
        </p:grpSpPr>
        <p:sp>
          <p:nvSpPr>
            <p:cNvPr id="29" name="TextBox 28"/>
            <p:cNvSpPr txBox="1"/>
            <p:nvPr/>
          </p:nvSpPr>
          <p:spPr>
            <a:xfrm>
              <a:off x="1066800" y="1066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JANUARY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66800" y="147550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FEBRUARY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6800" y="188421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MARCH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6800" y="2292927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APRIL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66800" y="270163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66800" y="31103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JUNE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6800" y="351905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JULY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57200" y="2852928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2C5F"/>
                </a:solidFill>
              </a:rPr>
              <a:t>APRIL</a:t>
            </a:r>
            <a:endParaRPr lang="en-US" sz="1200" b="1" dirty="0">
              <a:solidFill>
                <a:srgbClr val="002C5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CF430C"/>
                </a:solidFill>
              </a:rPr>
              <a:t>2013</a:t>
            </a:r>
            <a:endParaRPr lang="en-US" sz="1400" b="1" dirty="0">
              <a:solidFill>
                <a:srgbClr val="CF430C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000" b="1" dirty="0" smtClean="0">
                <a:solidFill>
                  <a:srgbClr val="83AFB4"/>
                </a:solidFill>
              </a:rPr>
              <a:t>Federal Settlements </a:t>
            </a:r>
            <a:r>
              <a:rPr lang="en-US" sz="2000" b="1" dirty="0" smtClean="0">
                <a:solidFill>
                  <a:srgbClr val="83AFB4"/>
                </a:solidFill>
              </a:rPr>
              <a:t>(JAN-JUL)</a:t>
            </a:r>
            <a:endParaRPr lang="en-US" sz="3200" b="1" dirty="0">
              <a:solidFill>
                <a:srgbClr val="83AFB4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657367" y="2665939"/>
            <a:ext cx="6800834" cy="840828"/>
            <a:chOff x="1657366" y="2742140"/>
            <a:chExt cx="6800834" cy="840826"/>
          </a:xfrm>
        </p:grpSpPr>
        <p:sp>
          <p:nvSpPr>
            <p:cNvPr id="44" name="TextBox 43"/>
            <p:cNvSpPr txBox="1"/>
            <p:nvPr/>
          </p:nvSpPr>
          <p:spPr>
            <a:xfrm>
              <a:off x="3048000" y="2742140"/>
              <a:ext cx="5410200" cy="840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920"/>
                </a:lnSpc>
                <a:spcBef>
                  <a:spcPct val="20000"/>
                </a:spcBef>
              </a:pPr>
              <a:r>
                <a:rPr lang="en-US" sz="2600" b="1" dirty="0" smtClean="0">
                  <a:solidFill>
                    <a:srgbClr val="002C5F"/>
                  </a:solidFill>
                </a:rPr>
                <a:t>$24.9 million </a:t>
              </a:r>
              <a:r>
                <a:rPr lang="en-US" sz="2600" dirty="0" smtClean="0">
                  <a:solidFill>
                    <a:srgbClr val="002C5F"/>
                  </a:solidFill>
                </a:rPr>
                <a:t>to resolve kickback allegations</a:t>
              </a:r>
              <a:endParaRPr lang="en-US" sz="2600" dirty="0">
                <a:solidFill>
                  <a:srgbClr val="002C5F"/>
                </a:solidFill>
              </a:endParaRPr>
            </a:p>
          </p:txBody>
        </p:sp>
        <p:pic>
          <p:nvPicPr>
            <p:cNvPr id="27" name="Picture 16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657366" y="2881638"/>
              <a:ext cx="1238233" cy="30469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advClick="0" advTm="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45647BF2055A4B8C7F5F54F17B86B4" ma:contentTypeVersion="12" ma:contentTypeDescription="Create a new document." ma:contentTypeScope="" ma:versionID="02a425e6ad3e2d1676360ea45405d686">
  <xsd:schema xmlns:xsd="http://www.w3.org/2001/XMLSchema" xmlns:xs="http://www.w3.org/2001/XMLSchema" xmlns:p="http://schemas.microsoft.com/office/2006/metadata/properties" xmlns:ns2="4870059e-883b-4126-8623-1d6ffd49f1f2" xmlns:ns3="http://schemas.microsoft.com/sharepoint/v4" xmlns:ns4="f63e9d6d-2e2c-4434-a83c-3c9425370606" targetNamespace="http://schemas.microsoft.com/office/2006/metadata/properties" ma:root="true" ma:fieldsID="883fb3fdd6c5fbc4bd1162833214476c" ns2:_="" ns3:_="" ns4:_="">
    <xsd:import namespace="4870059e-883b-4126-8623-1d6ffd49f1f2"/>
    <xsd:import namespace="http://schemas.microsoft.com/sharepoint/v4"/>
    <xsd:import namespace="f63e9d6d-2e2c-4434-a83c-3c942537060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IconOverlay" minOccurs="0"/>
                <xsd:element ref="ns2:LastSharedByUser" minOccurs="0"/>
                <xsd:element ref="ns2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0059e-883b-4126-8623-1d6ffd49f1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e9d6d-2e2c-4434-a83c-3c94253706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8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D49943-FAD8-466E-977B-F41F69B34A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DF3126-5F35-4084-BFCB-D6B3BBA5DA4D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D1917B0-A36C-48BC-93EC-2CDCBF8528BA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1593</Words>
  <Application>Microsoft Office PowerPoint</Application>
  <PresentationFormat>On-screen Show (4:3)</PresentationFormat>
  <Paragraphs>415</Paragraphs>
  <Slides>47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PowerPoint Presentation</vt:lpstr>
      <vt:lpstr>Know the GLOBAL compliance landscape,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2014-01-23T18:55:51Z</dcterms:created>
  <dcterms:modified xsi:type="dcterms:W3CDTF">2014-01-28T14:06:29Z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0x0101004145647BF2055A4B8C7F5F54F17B86B4</vt:lpwstr>
  </property>
</Properties>
</file>